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6" r:id="rId9"/>
    <p:sldId id="267" r:id="rId10"/>
    <p:sldId id="268" r:id="rId11"/>
    <p:sldId id="270" r:id="rId12"/>
    <p:sldId id="271" r:id="rId13"/>
    <p:sldId id="273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B2FF"/>
    <a:srgbClr val="007DDA"/>
    <a:srgbClr val="00228E"/>
    <a:srgbClr val="0077D0"/>
    <a:srgbClr val="29A3FF"/>
    <a:srgbClr val="5E8BC2"/>
    <a:srgbClr val="0088EE"/>
    <a:srgbClr val="005EA4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34" autoAdjust="0"/>
    <p:restoredTop sz="94660"/>
  </p:normalViewPr>
  <p:slideViewPr>
    <p:cSldViewPr>
      <p:cViewPr>
        <p:scale>
          <a:sx n="82" d="100"/>
          <a:sy n="82" d="100"/>
        </p:scale>
        <p:origin x="-2502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652D7-4DEF-4BE1-A085-92A196DCBBF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72A49-0F19-4492-9770-1189E3EB3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89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439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06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124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40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060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924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73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096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384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200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6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8DC34-CD36-4DF3-A8A3-F56CE6C056E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4F97B-8B71-4827-9B19-82787D3ED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53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539552" y="1484784"/>
            <a:ext cx="7920880" cy="345638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  <a:spcAft>
                <a:spcPct val="1000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«Мир открытий»</a:t>
            </a:r>
          </a:p>
          <a:p>
            <a:pPr algn="ctr">
              <a:lnSpc>
                <a:spcPct val="125000"/>
              </a:lnSpc>
              <a:spcAft>
                <a:spcPct val="100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Система мониторинга достижения  детьми планируемых результатов освоения программы  </a:t>
            </a:r>
            <a:endParaRPr lang="ru-RU" sz="2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258888" y="320520"/>
            <a:ext cx="74898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b="1" dirty="0">
                <a:latin typeface="Arial" charset="0"/>
                <a:cs typeface="Arial" charset="0"/>
              </a:rPr>
              <a:t>  </a:t>
            </a:r>
            <a:endParaRPr lang="ru-RU" sz="1200" b="1" dirty="0">
              <a:solidFill>
                <a:srgbClr val="0066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6904915" y="1484784"/>
            <a:ext cx="1871516" cy="1598666"/>
            <a:chOff x="4468" y="2976"/>
            <a:chExt cx="785" cy="697"/>
          </a:xfrm>
        </p:grpSpPr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4" name="Picture 1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7550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113572"/>
            <a:ext cx="7920880" cy="10801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Экспертные оценки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96424" y="1355938"/>
            <a:ext cx="64087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96424" y="4221088"/>
            <a:ext cx="64087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96424" y="5229200"/>
            <a:ext cx="64087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Медицинский работник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7805136" y="0"/>
            <a:ext cx="1079122" cy="936104"/>
            <a:chOff x="4468" y="2976"/>
            <a:chExt cx="785" cy="697"/>
          </a:xfrm>
        </p:grpSpPr>
        <p:sp>
          <p:nvSpPr>
            <p:cNvPr id="8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Скругленный прямоугольник 9"/>
          <p:cNvSpPr/>
          <p:nvPr/>
        </p:nvSpPr>
        <p:spPr>
          <a:xfrm>
            <a:off x="1396424" y="3284984"/>
            <a:ext cx="64087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Инструктор по физ. воспитанию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58003" y="2348880"/>
            <a:ext cx="64087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Логопед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13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71600" y="332656"/>
            <a:ext cx="7128792" cy="5976664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entury Gothic" panose="020B0502020202020204" pitchFamily="34" charset="0"/>
                <a:cs typeface="Times New Roman" pitchFamily="18" charset="0"/>
              </a:rPr>
              <a:t>1. Диагностические листы со списком показателей.</a:t>
            </a:r>
          </a:p>
          <a:p>
            <a:pPr algn="ctr"/>
            <a:r>
              <a:rPr lang="ru-RU" sz="2800" b="1" dirty="0" smtClean="0">
                <a:latin typeface="Century Gothic" panose="020B0502020202020204" pitchFamily="34" charset="0"/>
                <a:cs typeface="Times New Roman" pitchFamily="18" charset="0"/>
              </a:rPr>
              <a:t>2.</a:t>
            </a:r>
            <a:r>
              <a:rPr lang="ru-RU" sz="2800" b="1" dirty="0">
                <a:latin typeface="Century Gothic" panose="020B0502020202020204" pitchFamily="34" charset="0"/>
                <a:cs typeface="Times New Roman" pitchFamily="18" charset="0"/>
              </a:rPr>
              <a:t> Диагностические листы </a:t>
            </a:r>
            <a:r>
              <a:rPr lang="ru-RU" sz="2800" b="1" dirty="0" smtClean="0">
                <a:latin typeface="Century Gothic" panose="020B0502020202020204" pitchFamily="34" charset="0"/>
                <a:cs typeface="Times New Roman" pitchFamily="18" charset="0"/>
              </a:rPr>
              <a:t>для специалистов</a:t>
            </a:r>
            <a:r>
              <a:rPr lang="ru-RU" sz="2800" b="1" dirty="0" smtClean="0">
                <a:latin typeface="Century Gothic" panose="020B0502020202020204" pitchFamily="34" charset="0"/>
                <a:cs typeface="Times New Roman" pitchFamily="18" charset="0"/>
              </a:rPr>
              <a:t>. (4-7 лет)</a:t>
            </a:r>
            <a:endParaRPr lang="ru-RU" sz="2800" b="1" dirty="0" smtClean="0">
              <a:latin typeface="Century Gothic" panose="020B0502020202020204" pitchFamily="34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Century Gothic" panose="020B0502020202020204" pitchFamily="34" charset="0"/>
                <a:cs typeface="Times New Roman" pitchFamily="18" charset="0"/>
              </a:rPr>
              <a:t>3.Анкета для родителей.</a:t>
            </a:r>
          </a:p>
          <a:p>
            <a:pPr algn="ctr"/>
            <a:r>
              <a:rPr lang="ru-RU" sz="2800" b="1" dirty="0" smtClean="0">
                <a:latin typeface="Century Gothic" panose="020B0502020202020204" pitchFamily="34" charset="0"/>
                <a:cs typeface="Times New Roman" pitchFamily="18" charset="0"/>
              </a:rPr>
              <a:t>4.Карта наблюдений.</a:t>
            </a:r>
          </a:p>
          <a:p>
            <a:pPr algn="ctr"/>
            <a:r>
              <a:rPr lang="ru-RU" sz="2800" b="1" dirty="0" smtClean="0">
                <a:latin typeface="Century Gothic" panose="020B0502020202020204" pitchFamily="34" charset="0"/>
                <a:cs typeface="Times New Roman" pitchFamily="18" charset="0"/>
              </a:rPr>
              <a:t>5.</a:t>
            </a:r>
            <a:r>
              <a:rPr lang="en-US" sz="2800" b="1" dirty="0" smtClean="0">
                <a:latin typeface="Century Gothic" panose="020B0502020202020204" pitchFamily="34" charset="0"/>
                <a:cs typeface="Times New Roman" pitchFamily="18" charset="0"/>
              </a:rPr>
              <a:t>Excel – </a:t>
            </a:r>
            <a:r>
              <a:rPr lang="ru-RU" sz="2800" b="1" dirty="0" smtClean="0">
                <a:latin typeface="Century Gothic" panose="020B0502020202020204" pitchFamily="34" charset="0"/>
                <a:cs typeface="Times New Roman" pitchFamily="18" charset="0"/>
              </a:rPr>
              <a:t>форма.</a:t>
            </a:r>
          </a:p>
          <a:p>
            <a:pPr algn="ctr"/>
            <a:r>
              <a:rPr lang="ru-RU" sz="2800" b="1" dirty="0" smtClean="0">
                <a:latin typeface="Century Gothic" panose="020B0502020202020204" pitchFamily="34" charset="0"/>
                <a:cs typeface="Times New Roman" pitchFamily="18" charset="0"/>
              </a:rPr>
              <a:t>6. Рекомендации по использованию материалов</a:t>
            </a:r>
          </a:p>
          <a:p>
            <a:pPr algn="ctr"/>
            <a:r>
              <a:rPr lang="ru-RU" sz="2800" b="1" dirty="0" smtClean="0">
                <a:latin typeface="Century Gothic" panose="020B0502020202020204" pitchFamily="34" charset="0"/>
                <a:cs typeface="Times New Roman" pitchFamily="18" charset="0"/>
              </a:rPr>
              <a:t>7. Приложения с необходимыми формами</a:t>
            </a:r>
            <a:endParaRPr lang="ru-RU" sz="28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7257853" y="284462"/>
            <a:ext cx="1224136" cy="1092782"/>
            <a:chOff x="4468" y="2976"/>
            <a:chExt cx="785" cy="697"/>
          </a:xfrm>
        </p:grpSpPr>
        <p:sp>
          <p:nvSpPr>
            <p:cNvPr id="7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8" name="Picture 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6543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260648"/>
            <a:ext cx="8208912" cy="72008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Подсчет результатов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504" y="1988840"/>
            <a:ext cx="4392488" cy="3168352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www.sch2000.ru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www.idcvetmir.ru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1484784"/>
            <a:ext cx="3600400" cy="755817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MS-Excel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-шаблон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8024" y="2013388"/>
            <a:ext cx="4248472" cy="314380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k</a:t>
            </a:r>
            <a:r>
              <a:rPr lang="ru-RU" sz="2000" b="1" i="1" dirty="0" smtClean="0"/>
              <a:t> </a:t>
            </a:r>
            <a:r>
              <a:rPr lang="ru-RU" sz="2000" dirty="0" smtClean="0"/>
              <a:t>= </a:t>
            </a:r>
            <a:r>
              <a:rPr lang="ru-RU" sz="2000" u="sng" dirty="0" smtClean="0"/>
              <a:t>среднее значение по строке (столбцу) х 100</a:t>
            </a:r>
          </a:p>
          <a:p>
            <a:pPr algn="ctr"/>
            <a:r>
              <a:rPr lang="ru-RU" sz="2000" dirty="0" smtClean="0"/>
              <a:t>   2</a:t>
            </a:r>
            <a:endParaRPr lang="ru-RU" sz="2000" b="1" dirty="0" smtClean="0">
              <a:solidFill>
                <a:srgbClr val="0000FF"/>
              </a:solidFill>
            </a:endParaRPr>
          </a:p>
          <a:p>
            <a:endParaRPr lang="ru-RU" sz="2000" b="1" dirty="0" smtClean="0"/>
          </a:p>
          <a:p>
            <a:r>
              <a:rPr lang="ru-RU" sz="2000" b="1" dirty="0" smtClean="0"/>
              <a:t>где </a:t>
            </a:r>
            <a:r>
              <a:rPr lang="ru-RU" sz="2000" b="1" i="1" dirty="0" smtClean="0"/>
              <a:t>k</a:t>
            </a:r>
            <a:r>
              <a:rPr lang="ru-RU" sz="2000" b="1" dirty="0" smtClean="0"/>
              <a:t> – коэффициент успеха каждого ребёнка (группы детей).</a:t>
            </a:r>
            <a:endParaRPr lang="ru-RU" sz="2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22074" y="1484783"/>
            <a:ext cx="3600400" cy="755817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Вручную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8084456" y="147"/>
            <a:ext cx="964311" cy="885763"/>
            <a:chOff x="4468" y="2976"/>
            <a:chExt cx="785" cy="697"/>
          </a:xfrm>
        </p:grpSpPr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885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113572"/>
            <a:ext cx="7920880" cy="10801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Результаты диагностики: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67644" y="1363063"/>
            <a:ext cx="6408712" cy="1561882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entury Gothic" panose="020B0502020202020204" pitchFamily="34" charset="0"/>
                <a:cs typeface="Times New Roman" pitchFamily="18" charset="0"/>
              </a:rPr>
              <a:t>Оценка эффективности используемых в образовательной деятельности форм и методов работы их  соответствие с возрастными и индивидуальными особенностями воспитанников;</a:t>
            </a:r>
            <a:endParaRPr lang="ru-RU" sz="20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67644" y="3140968"/>
            <a:ext cx="6408712" cy="1080120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entury Gothic" panose="020B0502020202020204" pitchFamily="34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Century Gothic" panose="020B0502020202020204" pitchFamily="34" charset="0"/>
                <a:cs typeface="Times New Roman" pitchFamily="18" charset="0"/>
              </a:rPr>
              <a:t>редупреждение как искусственного ускорения, так и искусственного замедления развития детей;</a:t>
            </a:r>
            <a:endParaRPr lang="ru-RU" sz="20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55315" y="4437112"/>
            <a:ext cx="6408712" cy="2016223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entury Gothic" panose="020B0502020202020204" pitchFamily="34" charset="0"/>
                <a:cs typeface="Times New Roman" pitchFamily="18" charset="0"/>
              </a:rPr>
              <a:t>о</a:t>
            </a:r>
            <a:r>
              <a:rPr lang="ru-RU" sz="2000" b="1" dirty="0" smtClean="0">
                <a:latin typeface="Century Gothic" panose="020B0502020202020204" pitchFamily="34" charset="0"/>
                <a:cs typeface="Times New Roman" pitchFamily="18" charset="0"/>
              </a:rPr>
              <a:t>пределение детей,  требующих особой </a:t>
            </a:r>
            <a:r>
              <a:rPr lang="ru-RU" sz="2000" b="1" dirty="0" err="1" smtClean="0">
                <a:latin typeface="Century Gothic" panose="020B0502020202020204" pitchFamily="34" charset="0"/>
                <a:cs typeface="Times New Roman" pitchFamily="18" charset="0"/>
              </a:rPr>
              <a:t>психолого</a:t>
            </a:r>
            <a:r>
              <a:rPr lang="ru-RU" sz="2000" b="1" dirty="0" smtClean="0">
                <a:latin typeface="Century Gothic" panose="020B0502020202020204" pitchFamily="34" charset="0"/>
                <a:cs typeface="Times New Roman" pitchFamily="18" charset="0"/>
              </a:rPr>
              <a:t> – педагогической поддержки с целью оптимизации их образовательной траектории или (в случае необходимости) профессиональной коррекции хода их развития.</a:t>
            </a:r>
            <a:endParaRPr lang="ru-RU" sz="20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7805136" y="0"/>
            <a:ext cx="1079122" cy="936104"/>
            <a:chOff x="4468" y="2976"/>
            <a:chExt cx="785" cy="697"/>
          </a:xfrm>
        </p:grpSpPr>
        <p:sp>
          <p:nvSpPr>
            <p:cNvPr id="8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062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260648"/>
            <a:ext cx="8208912" cy="72008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Готовятся к выпуску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492896"/>
            <a:ext cx="3600400" cy="3816424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тетради с таблицами для каждой возрастной группы «Мониторинг достижения ребенком результатов освоения программы «Мир открытий»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8024" y="1340768"/>
            <a:ext cx="3600400" cy="3816424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электронное приложение на CD-диске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7452320" y="980728"/>
            <a:ext cx="1224135" cy="1062993"/>
            <a:chOff x="4468" y="2976"/>
            <a:chExt cx="785" cy="697"/>
          </a:xfrm>
        </p:grpSpPr>
        <p:sp>
          <p:nvSpPr>
            <p:cNvPr id="7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8" name="Picture 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844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2348880"/>
            <a:ext cx="7920880" cy="3761991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  <a:spcAft>
                <a:spcPct val="10000"/>
              </a:spcAft>
            </a:pPr>
            <a:endParaRPr lang="ru-RU" sz="2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404664"/>
            <a:ext cx="7920880" cy="151216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  <a:spcAft>
                <a:spcPct val="1000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Базовый программно-методический комплект</a:t>
            </a:r>
            <a:endParaRPr lang="ru-RU" sz="36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2683650"/>
            <a:ext cx="6731000" cy="3092450"/>
          </a:xfrm>
          <a:prstGeom prst="rect">
            <a:avLst/>
          </a:prstGeom>
        </p:spPr>
      </p:pic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7524328" y="1941736"/>
            <a:ext cx="1294148" cy="1152128"/>
            <a:chOff x="4468" y="2976"/>
            <a:chExt cx="785" cy="697"/>
          </a:xfrm>
        </p:grpSpPr>
        <p:sp>
          <p:nvSpPr>
            <p:cNvPr id="7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8" name="Picture 1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6645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3568" y="188640"/>
            <a:ext cx="7920880" cy="1728192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</a:pPr>
            <a:r>
              <a:rPr lang="ru-RU" sz="2800" b="1" dirty="0">
                <a:solidFill>
                  <a:schemeClr val="bg1"/>
                </a:solidFill>
                <a:latin typeface="Arial" charset="0"/>
                <a:cs typeface="Arial" charset="0"/>
              </a:rPr>
              <a:t>Основы для разработки системы мониторинга по программе </a:t>
            </a:r>
            <a:endParaRPr lang="ru-RU" sz="2800" b="1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>
              <a:lnSpc>
                <a:spcPct val="125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«</a:t>
            </a:r>
            <a:r>
              <a:rPr lang="ru-RU" sz="3200" b="1" dirty="0">
                <a:solidFill>
                  <a:schemeClr val="bg1"/>
                </a:solidFill>
                <a:latin typeface="Arial" charset="0"/>
                <a:cs typeface="Arial" charset="0"/>
              </a:rPr>
              <a:t>Мир открытий»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36096" y="2672916"/>
            <a:ext cx="2808312" cy="3384376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  <a:spcAft>
                <a:spcPct val="10000"/>
              </a:spcAft>
            </a:pPr>
            <a:endParaRPr lang="ru-RU" sz="2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63588" y="4469401"/>
            <a:ext cx="2088232" cy="2304256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  <a:spcAft>
                <a:spcPct val="10000"/>
              </a:spcAft>
            </a:pPr>
            <a:endParaRPr lang="ru-RU" sz="2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419872" y="5471516"/>
            <a:ext cx="1338448" cy="24231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463441" y="3356992"/>
            <a:ext cx="1338448" cy="24231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1" r="31899"/>
          <a:stretch/>
        </p:blipFill>
        <p:spPr>
          <a:xfrm>
            <a:off x="1217490" y="4566129"/>
            <a:ext cx="1440160" cy="21108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8" r="32785"/>
          <a:stretch/>
        </p:blipFill>
        <p:spPr>
          <a:xfrm>
            <a:off x="5724128" y="2898068"/>
            <a:ext cx="1972142" cy="2934072"/>
          </a:xfrm>
          <a:prstGeom prst="rect">
            <a:avLst/>
          </a:prstGeom>
        </p:spPr>
      </p:pic>
      <p:grpSp>
        <p:nvGrpSpPr>
          <p:cNvPr id="10" name="Group 13"/>
          <p:cNvGrpSpPr>
            <a:grpSpLocks/>
          </p:cNvGrpSpPr>
          <p:nvPr/>
        </p:nvGrpSpPr>
        <p:grpSpPr bwMode="auto">
          <a:xfrm>
            <a:off x="7260453" y="2303822"/>
            <a:ext cx="1294148" cy="1152128"/>
            <a:chOff x="4468" y="2976"/>
            <a:chExt cx="785" cy="697"/>
          </a:xfrm>
        </p:grpSpPr>
        <p:sp>
          <p:nvSpPr>
            <p:cNvPr id="11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Скругленный прямоугольник 1"/>
          <p:cNvSpPr/>
          <p:nvPr/>
        </p:nvSpPr>
        <p:spPr>
          <a:xfrm>
            <a:off x="863587" y="2093170"/>
            <a:ext cx="2088232" cy="23244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  <a:spcAft>
                <a:spcPct val="10000"/>
              </a:spcAft>
            </a:pPr>
            <a:endParaRPr lang="ru-RU" sz="2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1217489" y="2335228"/>
            <a:ext cx="14401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anose="020B0502020202020204" pitchFamily="34" charset="0"/>
              </a:rPr>
              <a:t>ФГОС  </a:t>
            </a:r>
          </a:p>
          <a:p>
            <a:pPr algn="ctr"/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anose="020B0502020202020204" pitchFamily="34" charset="0"/>
              </a:rPr>
              <a:t>ДО</a:t>
            </a:r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421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67306" y="2060848"/>
            <a:ext cx="7221117" cy="4248472"/>
          </a:xfrm>
          <a:prstGeom prst="roundRect">
            <a:avLst/>
          </a:prstGeom>
          <a:solidFill>
            <a:srgbClr val="008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При реализации Программы может проводиться оценка индивидуального развития детей. Такая оценка производится педагогическим работником в рамках педагогической диагностики </a:t>
            </a:r>
            <a:endParaRPr lang="ru-RU" sz="2400" b="1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(</a:t>
            </a:r>
            <a:r>
              <a:rPr lang="ru-RU" sz="24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оценки индивидуального развития детей дошкольного возраста, связанной с оценкой эффективности педагогических действий и лежащей в основе их дальнейшего планирования).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116632"/>
            <a:ext cx="7920880" cy="1728192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Требования к системе мониторинга достижения детьми планируемых результатов освоения программы: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58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539552" y="260648"/>
            <a:ext cx="7992888" cy="6264696"/>
          </a:xfrm>
          <a:prstGeom prst="roundRect">
            <a:avLst/>
          </a:prstGeom>
          <a:solidFill>
            <a:srgbClr val="008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Результаты педагогической диагностики (мониторинга) могут использоваться исключительно для решения следующих образовательных задач: </a:t>
            </a:r>
            <a:endParaRPr lang="ru-RU" sz="1900" b="1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9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1)индивидуализации </a:t>
            </a:r>
            <a:r>
              <a:rPr lang="ru-RU" sz="19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образования (в том числе поддержки ребенка, построения его образовательной траектории или профессиональной коррекции особенностей его </a:t>
            </a:r>
            <a:r>
              <a:rPr lang="ru-RU" sz="19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развития);</a:t>
            </a:r>
            <a:br>
              <a:rPr lang="ru-RU" sz="19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sz="19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2</a:t>
            </a:r>
            <a:r>
              <a:rPr lang="ru-RU" sz="19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) оптимизации работы с группой детей. </a:t>
            </a:r>
            <a:endParaRPr lang="ru-RU" sz="1900" b="1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9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При </a:t>
            </a:r>
            <a:r>
              <a:rPr lang="ru-RU" sz="19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необходимости используется психологическая диагностика развития детей (выявление и изучение индивидуально-психологических особенностей детей), которую проводят квалифицированные специалисты (педагоги-психологи, психологи). Участие ребенка в психологической диагностике допускается только с согласия его родителей (законных представителей). Результаты психологической диагностики могут использоваться для решения задач психологического сопровождения и проведения квалифицированной коррекции развития детей. </a:t>
            </a:r>
          </a:p>
        </p:txBody>
      </p:sp>
    </p:spTree>
    <p:extLst>
      <p:ext uri="{BB962C8B-B14F-4D97-AF65-F5344CB8AC3E}">
        <p14:creationId xmlns:p14="http://schemas.microsoft.com/office/powerpoint/2010/main" val="394845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188640"/>
            <a:ext cx="8269450" cy="12961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ОСОБЕННОСТИ СИСТЕМЫ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МОНИТОРИНГА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ПРОГРАММЕ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«МИР ОТКРЫТИЙ»: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5028" y="5517232"/>
            <a:ext cx="78822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entury Gothic" panose="020B0502020202020204" pitchFamily="34" charset="0"/>
                <a:cs typeface="Times New Roman" pitchFamily="18" charset="0"/>
              </a:rPr>
              <a:t>с</a:t>
            </a:r>
            <a:r>
              <a:rPr lang="ru-RU" sz="2000" b="1" dirty="0" smtClean="0">
                <a:latin typeface="Century Gothic" panose="020B0502020202020204" pitchFamily="34" charset="0"/>
                <a:cs typeface="Times New Roman" pitchFamily="18" charset="0"/>
              </a:rPr>
              <a:t>оотнесенность программных задач развития детей с системой  оценочных параметров;</a:t>
            </a:r>
            <a:endParaRPr lang="ru-RU" sz="20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34935" y="3933056"/>
            <a:ext cx="7882212" cy="1131829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entury Gothic" panose="020B0502020202020204" pitchFamily="34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Century Gothic" panose="020B0502020202020204" pitchFamily="34" charset="0"/>
                <a:cs typeface="Times New Roman" pitchFamily="18" charset="0"/>
              </a:rPr>
              <a:t>омплексный подход к диагностике развития воспитанников (экспертные оценки специалистов + данные анкетирования родителей);</a:t>
            </a:r>
            <a:endParaRPr lang="ru-RU" sz="20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34935" y="2200354"/>
            <a:ext cx="7882212" cy="1368152"/>
          </a:xfrm>
          <a:prstGeom prst="roundRect">
            <a:avLst>
              <a:gd name="adj" fmla="val 32741"/>
            </a:avLst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entury Gothic" panose="020B0502020202020204" pitchFamily="34" charset="0"/>
                <a:cs typeface="Times New Roman" pitchFamily="18" charset="0"/>
              </a:rPr>
              <a:t>Опора на реальные достижения ребенка, проявляющиеся в его повседневной активности и деятельности в </a:t>
            </a:r>
            <a:r>
              <a:rPr lang="ru-RU" sz="2000" b="1" dirty="0" err="1" smtClean="0">
                <a:latin typeface="Century Gothic" panose="020B0502020202020204" pitchFamily="34" charset="0"/>
                <a:cs typeface="Times New Roman" pitchFamily="18" charset="0"/>
              </a:rPr>
              <a:t>естесственной</a:t>
            </a:r>
            <a:r>
              <a:rPr lang="ru-RU" sz="2000" b="1" dirty="0" smtClean="0">
                <a:latin typeface="Century Gothic" panose="020B0502020202020204" pitchFamily="34" charset="0"/>
                <a:cs typeface="Times New Roman" pitchFamily="18" charset="0"/>
              </a:rPr>
              <a:t> среде;</a:t>
            </a:r>
            <a:endParaRPr lang="ru-RU" sz="20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7740352" y="30998"/>
            <a:ext cx="1079122" cy="936104"/>
            <a:chOff x="4468" y="2976"/>
            <a:chExt cx="785" cy="697"/>
          </a:xfrm>
        </p:grpSpPr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0515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3568" y="1916832"/>
            <a:ext cx="7882212" cy="115212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entury Gothic" panose="020B0502020202020204" pitchFamily="34" charset="0"/>
                <a:cs typeface="Times New Roman" pitchFamily="18" charset="0"/>
              </a:rPr>
              <a:t>наличие четких критериев для оценивания по параметрам, характеризующим важные этапы развития на каждом возрастном этапе;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51915" y="3284984"/>
            <a:ext cx="7882212" cy="1008112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entury Gothic" panose="020B0502020202020204" pitchFamily="34" charset="0"/>
                <a:cs typeface="Times New Roman" pitchFamily="18" charset="0"/>
              </a:rPr>
              <a:t>учет в оценочных показателях зоны ближайшего развития каждого </a:t>
            </a:r>
            <a:r>
              <a:rPr lang="ru-RU" sz="2000" b="1" dirty="0" smtClean="0">
                <a:latin typeface="Century Gothic" panose="020B0502020202020204" pitchFamily="34" charset="0"/>
                <a:cs typeface="Times New Roman" pitchFamily="18" charset="0"/>
              </a:rPr>
              <a:t>ребенка;</a:t>
            </a:r>
            <a:endParaRPr lang="ru-RU" sz="20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4154" y="4509120"/>
            <a:ext cx="7882212" cy="648072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entury Gothic" panose="020B0502020202020204" pitchFamily="34" charset="0"/>
                <a:cs typeface="Times New Roman" pitchFamily="18" charset="0"/>
              </a:rPr>
              <a:t>использование электронных средств обработки мониторинговых </a:t>
            </a:r>
            <a:r>
              <a:rPr lang="ru-RU" sz="2000" b="1" dirty="0" smtClean="0">
                <a:latin typeface="Century Gothic" panose="020B0502020202020204" pitchFamily="34" charset="0"/>
                <a:cs typeface="Times New Roman" pitchFamily="18" charset="0"/>
              </a:rPr>
              <a:t>исследований;</a:t>
            </a:r>
            <a:endParaRPr lang="ru-RU" sz="20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5273" y="5373216"/>
            <a:ext cx="78822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entury Gothic" panose="020B0502020202020204" pitchFamily="34" charset="0"/>
                <a:cs typeface="Times New Roman" pitchFamily="18" charset="0"/>
              </a:rPr>
              <a:t>простота, доступность, экономичность во времени.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88640"/>
            <a:ext cx="8351930" cy="12961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ОСОБЕННОСТИ СИСТЕМЫ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МОНИТОРИНГА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ПРОГРАММЕ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«МИР ОТКРЫТИЙ»:</a:t>
            </a:r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7994566" y="30998"/>
            <a:ext cx="1079122" cy="936104"/>
            <a:chOff x="4468" y="2976"/>
            <a:chExt cx="785" cy="697"/>
          </a:xfrm>
        </p:grpSpPr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2640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11560" y="260648"/>
            <a:ext cx="7920880" cy="1368152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Трехуровневая система оценок мониторинга</a:t>
            </a: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7766383" y="30998"/>
            <a:ext cx="1079122" cy="936104"/>
            <a:chOff x="4468" y="2976"/>
            <a:chExt cx="785" cy="697"/>
          </a:xfrm>
        </p:grpSpPr>
        <p:sp>
          <p:nvSpPr>
            <p:cNvPr id="5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" name="Picture 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Скругленный прямоугольник 9"/>
          <p:cNvSpPr/>
          <p:nvPr/>
        </p:nvSpPr>
        <p:spPr>
          <a:xfrm>
            <a:off x="611560" y="1988840"/>
            <a:ext cx="64087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«качество проявляется устойчиво»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самостоятельной деятельности ребенка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9091" y="3212976"/>
            <a:ext cx="6408712" cy="1296144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«качество проявляется неустойчиво»,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т.е. находится в зоне ближайшего развития, в стадии становления, проявляется в совместной со взрослым деятельности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5831" y="5013176"/>
            <a:ext cx="64087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«качество не проявляется»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12160" y="2200354"/>
            <a:ext cx="3024336" cy="79208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балла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12160" y="3933056"/>
            <a:ext cx="3024336" cy="79208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балл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12160" y="5444174"/>
            <a:ext cx="3024336" cy="79208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баллов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15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260648"/>
            <a:ext cx="7920880" cy="1368152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Используемые методы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7805135" y="58368"/>
            <a:ext cx="1079122" cy="936104"/>
            <a:chOff x="4468" y="2976"/>
            <a:chExt cx="785" cy="697"/>
          </a:xfrm>
        </p:grpSpPr>
        <p:sp>
          <p:nvSpPr>
            <p:cNvPr id="4" name="Oval 12"/>
            <p:cNvSpPr>
              <a:spLocks noChangeArrowheads="1"/>
            </p:cNvSpPr>
            <p:nvPr/>
          </p:nvSpPr>
          <p:spPr bwMode="auto">
            <a:xfrm>
              <a:off x="4528" y="2995"/>
              <a:ext cx="665" cy="65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" name="Picture 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9" r="51454" b="36957"/>
            <a:stretch>
              <a:fillRect/>
            </a:stretch>
          </p:blipFill>
          <p:spPr bwMode="auto">
            <a:xfrm>
              <a:off x="4468" y="2976"/>
              <a:ext cx="785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Скругленный прямоугольник 5"/>
          <p:cNvSpPr/>
          <p:nvPr/>
        </p:nvSpPr>
        <p:spPr>
          <a:xfrm>
            <a:off x="1439652" y="2060848"/>
            <a:ext cx="64087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за деятельностью и поведением воспитанника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78904" y="3356992"/>
            <a:ext cx="6408712" cy="792088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Беседы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79235" y="4653136"/>
            <a:ext cx="6408712" cy="936104"/>
          </a:xfrm>
          <a:prstGeom prst="roundRect">
            <a:avLst/>
          </a:prstGeom>
          <a:solidFill>
            <a:srgbClr val="29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Специально организованные диагностические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49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</TotalTime>
  <Words>452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Gubina</dc:creator>
  <cp:lastModifiedBy>anvar</cp:lastModifiedBy>
  <cp:revision>71</cp:revision>
  <dcterms:created xsi:type="dcterms:W3CDTF">2012-03-19T08:15:57Z</dcterms:created>
  <dcterms:modified xsi:type="dcterms:W3CDTF">2018-04-08T16:57:33Z</dcterms:modified>
</cp:coreProperties>
</file>