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9" r:id="rId3"/>
    <p:sldId id="267" r:id="rId4"/>
    <p:sldId id="268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609517-5DD6-40CF-8457-8831F64B6D9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F181D2-4140-410A-94BE-BBB89220C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5%D1%80%D0%BF%D1%83%D1%85%D0%BE%D0%B2" TargetMode="External"/><Relationship Id="rId2" Type="http://schemas.openxmlformats.org/officeDocument/2006/relationships/hyperlink" Target="https://ru.wikipedia.org/w/index.php?title=%D0%A1%D1%82%D0%B0%D1%81%D0%BE%D0%B2%D1%8B&amp;action=edit&amp;redlink=1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8%D0%BA%D0%BE%D0%BB%D0%B0%D0%B9_I" TargetMode="External"/><Relationship Id="rId3" Type="http://schemas.openxmlformats.org/officeDocument/2006/relationships/hyperlink" Target="https://ru.wikipedia.org/wiki/25_%D0%BC%D0%B0%D1%8F" TargetMode="External"/><Relationship Id="rId7" Type="http://schemas.openxmlformats.org/officeDocument/2006/relationships/hyperlink" Target="https://ru.wikipedia.org/wiki/%D0%90%D0%BB%D0%B5%D0%BA%D1%81%D0%B0%D0%BD%D0%B4%D1%80_II" TargetMode="External"/><Relationship Id="rId2" Type="http://schemas.openxmlformats.org/officeDocument/2006/relationships/hyperlink" Target="https://ru.wikipedia.org/wiki/%D0%A1%D1%82%D0%B0%D1%81%D0%BE%D0%B2,_%D0%92%D0%B0%D1%81%D0%B8%D0%BB%D0%B8%D0%B9_%D0%9F%D0%B5%D1%82%D1%80%D0%BE%D0%B2%D0%B8%D1%87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C%D0%B0%D1%80%D0%B8%D1%8F_%D0%A4%D1%91%D0%B4%D0%BE%D1%80%D0%BE%D0%B2%D0%BD%D0%B0_(%D0%B6%D0%B5%D0%BD%D0%B0_%D0%9F%D0%B0%D0%B2%D0%BB%D0%B0_I)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s://ru.wikipedia.org/wiki/%D0%A1%D0%B5%D1%80%D0%B0%D1%84%D0%B8%D0%BC_(%D0%93%D0%BB%D0%B0%D0%B3%D0%BE%D0%BB%D0%B5%D0%B2%D1%81%D0%BA%D0%B8%D0%B9)" TargetMode="External"/><Relationship Id="rId10" Type="http://schemas.openxmlformats.org/officeDocument/2006/relationships/hyperlink" Target="https://ru.wikipedia.org/wiki/1834_%D0%B3%D0%BE%D0%B4" TargetMode="External"/><Relationship Id="rId4" Type="http://schemas.openxmlformats.org/officeDocument/2006/relationships/hyperlink" Target="https://ru.wikipedia.org/wiki/1828_%D0%B3%D0%BE%D0%B4" TargetMode="External"/><Relationship Id="rId9" Type="http://schemas.openxmlformats.org/officeDocument/2006/relationships/hyperlink" Target="https://ru.wikipedia.org/wiki/7_%D0%BC%D0%B0%D1%80%D1%82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0%D0%BB%D1%8C%D0%B1%D0%B5%D1%80%D0%B3,_%D0%A1%D0%B0%D0%BC%D1%83%D0%B8%D0%BB_%D0%98%D0%B2%D0%B0%D0%BD%D0%BE%D0%B2%D0%B8%D1%87" TargetMode="External"/><Relationship Id="rId13" Type="http://schemas.openxmlformats.org/officeDocument/2006/relationships/hyperlink" Target="https://ru.wikipedia.org/wiki/%D0%98%D0%B2%D0%B0%D0%BD%D0%BE%D0%B2,_%D0%90%D0%BD%D0%B4%D1%80%D0%B5%D0%B9_%D0%98%D0%B2%D0%B0%D0%BD%D0%BE%D0%B2%D0%B8%D1%87" TargetMode="External"/><Relationship Id="rId3" Type="http://schemas.openxmlformats.org/officeDocument/2006/relationships/hyperlink" Target="https://ru.wikipedia.org/wiki/%D0%90%D1%80%D1%85%D0%B0%D0%BD%D0%B3%D0%B5%D0%BB%D1%8C%D1%81%D0%BA%D0%B8%D0%B9_%D1%81%D0%BE%D0%B1%D0%BE%D1%80_(%D0%9C%D0%BE%D1%81%D0%BA%D0%B2%D0%B0)" TargetMode="External"/><Relationship Id="rId7" Type="http://schemas.openxmlformats.org/officeDocument/2006/relationships/hyperlink" Target="https://ru.wikipedia.org/wiki/%D0%A4%D1%80%D0%B8%D0%B7_(%D0%B0%D1%80%D1%85%D0%B8%D1%82%D0%B5%D0%BA%D1%82%D1%83%D1%80%D0%B0)" TargetMode="External"/><Relationship Id="rId12" Type="http://schemas.openxmlformats.org/officeDocument/2006/relationships/hyperlink" Target="https://ru.wikipedia.org/wiki/%D0%A8%D0%B5%D0%B1%D1%83%D0%B5%D0%B2,_%D0%92%D0%B0%D1%81%D0%B8%D0%BB%D0%B8%D0%B9_%D0%9A%D0%BE%D0%B7%D1%8C%D0%BC%D0%B8%D1%87" TargetMode="External"/><Relationship Id="rId17" Type="http://schemas.openxmlformats.org/officeDocument/2006/relationships/image" Target="../media/image7.jpeg"/><Relationship Id="rId2" Type="http://schemas.openxmlformats.org/officeDocument/2006/relationships/hyperlink" Target="https://ru.wikipedia.org/wiki/1826_%D0%B3%D0%BE%D0%B4" TargetMode="External"/><Relationship Id="rId16" Type="http://schemas.openxmlformats.org/officeDocument/2006/relationships/hyperlink" Target="https://ru.wikipedia.org/wiki/%D0%A1%D0%B0%D0%B7%D0%BE%D0%BD%D0%BE%D0%B2,_%D0%92%D0%B0%D1%81%D0%B8%D0%BB%D0%B8%D0%B9_%D0%9A%D0%BE%D0%BD%D0%B4%D1%80%D0%B0%D1%82%D1%8C%D0%B5%D0%B2%D0%B8%D1%87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A%D0%BE%D1%80%D0%B8%D0%BD%D1%84%D1%81%D0%BA%D0%B8%D0%B9_%D0%BE%D1%80%D0%B4%D0%B5%D1%80" TargetMode="External"/><Relationship Id="rId11" Type="http://schemas.openxmlformats.org/officeDocument/2006/relationships/hyperlink" Target="https://ru.wikipedia.org/w/index.php?title=%D0%9C%D0%B5%D0%B4%D0%B2%D0%B5%D0%B4%D0%B5%D0%B2,_%D0%A2%D0%B8%D0%BC%D0%BE%D1%84%D0%B5%D0%B9_%D0%90%D0%BB%D0%B5%D0%BA%D1%81%D0%B5%D0%B5%D0%B2%D0%B8%D1%87&amp;action=edit&amp;redlink=1" TargetMode="External"/><Relationship Id="rId5" Type="http://schemas.openxmlformats.org/officeDocument/2006/relationships/hyperlink" Target="https://ru.wikipedia.org/wiki/%D0%A2%D0%B2%D0%B5%D1%80%D1%8C" TargetMode="External"/><Relationship Id="rId15" Type="http://schemas.openxmlformats.org/officeDocument/2006/relationships/hyperlink" Target="https://ru.wikipedia.org/wiki/%D0%9C%D0%B0%D0%B9%D0%BA%D0%BE%D0%B2,_%D0%9D%D0%B8%D0%BA%D0%BE%D0%BB%D0%B0%D0%B9_%D0%90%D0%BF%D0%BE%D0%BB%D0%BB%D0%BE%D0%BD%D0%BE%D0%B2%D0%B8%D1%87" TargetMode="External"/><Relationship Id="rId10" Type="http://schemas.openxmlformats.org/officeDocument/2006/relationships/hyperlink" Target="https://ru.wikipedia.org/w/index.php?title=%D0%A2%D1%80%D0%B0%D0%B2%D0%B8%D0%BD,_%D0%90%D0%BB%D0%B5%D0%BA%D1%81%D0%B5%D0%B9_%D0%98%D0%B2%D0%B0%D0%BD%D0%BE%D0%B2%D0%B8%D1%87&amp;action=edit&amp;redlink=1" TargetMode="External"/><Relationship Id="rId4" Type="http://schemas.openxmlformats.org/officeDocument/2006/relationships/hyperlink" Target="https://ru.wikipedia.org/wiki/%D0%9C%D0%BE%D1%81%D0%BA%D0%B2%D0%B0" TargetMode="External"/><Relationship Id="rId9" Type="http://schemas.openxmlformats.org/officeDocument/2006/relationships/hyperlink" Target="https://ru.wikipedia.org/w/index.php?title=%D0%9B%D0%B5%D0%BF%D0%BF%D0%B5,_%D0%98%D0%B2%D0%B0%D0%BD&amp;action=edit&amp;redlink=1" TargetMode="External"/><Relationship Id="rId14" Type="http://schemas.openxmlformats.org/officeDocument/2006/relationships/hyperlink" Target="https://ru.wikipedia.org/wiki/%D0%95%D0%B3%D0%BE%D1%80%D0%BE%D0%B2,_%D0%90%D0%BB%D0%B5%D0%BA%D1%81%D0%B5%D0%B9_%D0%95%D0%B3%D0%BE%D1%80%D0%BE%D0%B2%D0%B8%D1%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283968" y="5157192"/>
            <a:ext cx="4860032" cy="1368152"/>
          </a:xfrm>
        </p:spPr>
        <p:txBody>
          <a:bodyPr>
            <a:noAutofit/>
          </a:bodyPr>
          <a:lstStyle/>
          <a:p>
            <a:endParaRPr lang="ru-RU" sz="1400" b="1" dirty="0" smtClean="0"/>
          </a:p>
          <a:p>
            <a:r>
              <a:rPr lang="ru-RU" sz="1400" b="1" dirty="0" smtClean="0"/>
              <a:t>Работу выполнила Фомина Дарья</a:t>
            </a:r>
          </a:p>
          <a:p>
            <a:r>
              <a:rPr lang="ru-RU" sz="1400" b="1" dirty="0" smtClean="0"/>
              <a:t>Ученица 4 «А» класса</a:t>
            </a:r>
          </a:p>
          <a:p>
            <a:r>
              <a:rPr lang="ru-RU" sz="1400" b="1" dirty="0" smtClean="0"/>
              <a:t>412 школы </a:t>
            </a:r>
            <a:r>
              <a:rPr lang="ru-RU" sz="1400" b="1" dirty="0" err="1" smtClean="0"/>
              <a:t>Петродворцового</a:t>
            </a:r>
            <a:r>
              <a:rPr lang="ru-RU" sz="1400" b="1" dirty="0" smtClean="0"/>
              <a:t> района</a:t>
            </a:r>
          </a:p>
          <a:p>
            <a:r>
              <a:rPr lang="ru-RU" sz="1400" b="1" dirty="0" smtClean="0"/>
              <a:t>Санкт-Петербурга 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543800" cy="685800"/>
          </a:xfrm>
        </p:spPr>
        <p:txBody>
          <a:bodyPr/>
          <a:lstStyle/>
          <a:p>
            <a:pPr algn="ctr"/>
            <a:r>
              <a:rPr lang="ru-RU" dirty="0" smtClean="0"/>
              <a:t>Троицкий собор</a:t>
            </a:r>
            <a:endParaRPr lang="ru-RU" dirty="0"/>
          </a:p>
        </p:txBody>
      </p:sp>
      <p:pic>
        <p:nvPicPr>
          <p:cNvPr id="4098" name="Picture 2" descr="http://img-a.photosight.ru/1cf/5674241_xlarg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343" b="634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301208"/>
            <a:ext cx="7543800" cy="1368152"/>
          </a:xfrm>
        </p:spPr>
        <p:txBody>
          <a:bodyPr>
            <a:noAutofit/>
          </a:bodyPr>
          <a:lstStyle/>
          <a:p>
            <a:endParaRPr lang="ru-RU" sz="1400" b="1" dirty="0" smtClean="0"/>
          </a:p>
          <a:p>
            <a:r>
              <a:rPr lang="ru-RU" sz="1400" b="1" dirty="0" smtClean="0"/>
              <a:t>Троицкий собор</a:t>
            </a:r>
            <a:r>
              <a:rPr lang="ru-RU" sz="1400" dirty="0" smtClean="0"/>
              <a:t> является памятником архитектуры позднего классицизма. Свое название он получил по имени Измайловского полка, одного из самых старейших в России. Полк был основан императрицей Анной Иоанновной в 1730 году по названию села Измайловское в Подмосковье. Часто храм называют Троице-Измайловским.</a:t>
            </a:r>
            <a:r>
              <a:rPr lang="ru-RU" sz="1400" b="1" dirty="0" smtClean="0"/>
              <a:t> </a:t>
            </a:r>
            <a:r>
              <a:rPr lang="ru-RU" sz="1400" dirty="0" smtClean="0"/>
              <a:t>Является одним из самых монументальных в Северной столице.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543800" cy="685800"/>
          </a:xfrm>
        </p:spPr>
        <p:txBody>
          <a:bodyPr/>
          <a:lstStyle/>
          <a:p>
            <a:pPr algn="ctr"/>
            <a:r>
              <a:rPr lang="ru-RU" dirty="0" smtClean="0"/>
              <a:t>Троицкий собор</a:t>
            </a:r>
            <a:endParaRPr lang="ru-RU" dirty="0"/>
          </a:p>
        </p:txBody>
      </p:sp>
      <p:pic>
        <p:nvPicPr>
          <p:cNvPr id="12290" name="Picture 2" descr="C:\Users\днс\Desktop\Соборы и церкви Санкт-Петербурга\троицкий собор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457" b="9457"/>
          <a:stretch>
            <a:fillRect/>
          </a:stretch>
        </p:blipFill>
        <p:spPr bwMode="auto">
          <a:xfrm>
            <a:off x="1560576" y="0"/>
            <a:ext cx="7583424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9669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Родился в</a:t>
            </a:r>
            <a:r>
              <a:rPr lang="ru-RU" u="sng" dirty="0" smtClean="0"/>
              <a:t> </a:t>
            </a:r>
            <a:r>
              <a:rPr lang="ru-RU" u="sng" dirty="0" smtClean="0">
                <a:hlinkClick r:id="rId2" tooltip="Стасовы (страница отсутствует)"/>
              </a:rPr>
              <a:t>небогатой дворянской семье</a:t>
            </a:r>
            <a:r>
              <a:rPr lang="ru-RU" dirty="0" smtClean="0"/>
              <a:t>: отец, Пётр Фёдорович Стасов, служил в вотчинной канцелярии — подканцеляристом (помощником писца), мать, Анна </a:t>
            </a:r>
            <a:r>
              <a:rPr lang="ru-RU" dirty="0" err="1" smtClean="0"/>
              <a:t>Антипьевна</a:t>
            </a:r>
            <a:r>
              <a:rPr lang="ru-RU" dirty="0" smtClean="0"/>
              <a:t>, происходила из рода </a:t>
            </a:r>
            <a:r>
              <a:rPr lang="ru-RU" dirty="0" err="1" smtClean="0"/>
              <a:t>Приклонских</a:t>
            </a:r>
            <a:r>
              <a:rPr lang="ru-RU" dirty="0" smtClean="0"/>
              <a:t>. Имели родовое село </a:t>
            </a:r>
            <a:r>
              <a:rPr lang="ru-RU" dirty="0" err="1" smtClean="0"/>
              <a:t>Соколово</a:t>
            </a:r>
            <a:r>
              <a:rPr lang="ru-RU" dirty="0" smtClean="0"/>
              <a:t>, под </a:t>
            </a:r>
            <a:r>
              <a:rPr lang="ru-RU" dirty="0" err="1" smtClean="0">
                <a:hlinkClick r:id="rId3" tooltip="Серпухов"/>
              </a:rPr>
              <a:t>Серпуховым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Василий Петрович Стасов(24 июля 1769- 24 августа 1848 ) — русский архитектор. </a:t>
            </a:r>
            <a:endParaRPr lang="ru-RU" dirty="0"/>
          </a:p>
        </p:txBody>
      </p:sp>
      <p:pic>
        <p:nvPicPr>
          <p:cNvPr id="5" name="Рисунок 4" descr="images (1)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27232" b="27232"/>
          <a:stretch>
            <a:fillRect/>
          </a:stretch>
        </p:blipFill>
        <p:spPr>
          <a:xfrm>
            <a:off x="1643042" y="142852"/>
            <a:ext cx="7500958" cy="42862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371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После наводнения архитектору </a:t>
            </a:r>
            <a:r>
              <a:rPr lang="ru-RU" dirty="0" smtClean="0">
                <a:hlinkClick r:id="rId2" tooltip="Стасов, Василий Петрович"/>
              </a:rPr>
              <a:t>В. П. Стасову</a:t>
            </a:r>
            <a:r>
              <a:rPr lang="ru-RU" dirty="0" smtClean="0"/>
              <a:t> было предложено разработать проект нового каменного храма. При этом, образцом должна была оставаться старая деревянная церковь.</a:t>
            </a:r>
          </a:p>
          <a:p>
            <a:r>
              <a:rPr lang="ru-RU" dirty="0" smtClean="0"/>
              <a:t>Закладку нового храма совершил 13 </a:t>
            </a:r>
            <a:r>
              <a:rPr lang="ru-RU" dirty="0" smtClean="0">
                <a:hlinkClick r:id="rId3" tooltip="25 мая"/>
              </a:rPr>
              <a:t>(25) мая</a:t>
            </a:r>
            <a:r>
              <a:rPr lang="ru-RU" dirty="0" smtClean="0"/>
              <a:t> </a:t>
            </a:r>
            <a:r>
              <a:rPr lang="ru-RU" dirty="0" smtClean="0">
                <a:hlinkClick r:id="rId4" tooltip="1828 год"/>
              </a:rPr>
              <a:t>1828 года</a:t>
            </a:r>
            <a:r>
              <a:rPr lang="ru-RU" dirty="0" smtClean="0"/>
              <a:t> митрополит </a:t>
            </a:r>
            <a:r>
              <a:rPr lang="ru-RU" dirty="0" smtClean="0">
                <a:hlinkClick r:id="rId5" tooltip="Серафим (Глаголевский)"/>
              </a:rPr>
              <a:t>Серафим (Глаголевский)</a:t>
            </a:r>
            <a:r>
              <a:rPr lang="ru-RU" dirty="0" smtClean="0"/>
              <a:t>. На торжестве присутствовали императрица </a:t>
            </a:r>
            <a:r>
              <a:rPr lang="ru-RU" dirty="0" smtClean="0">
                <a:hlinkClick r:id="rId6" tooltip="Мария Фёдоровна (жена Павла I)"/>
              </a:rPr>
              <a:t>Мария Фёдоровна</a:t>
            </a:r>
            <a:r>
              <a:rPr lang="ru-RU" dirty="0" smtClean="0"/>
              <a:t> и цесаревич </a:t>
            </a:r>
            <a:r>
              <a:rPr lang="ru-RU" dirty="0" smtClean="0">
                <a:hlinkClick r:id="rId7" tooltip="Александр II"/>
              </a:rPr>
              <a:t>Александр Николаевич</a:t>
            </a:r>
            <a:r>
              <a:rPr lang="ru-RU" dirty="0" smtClean="0"/>
              <a:t>. Строительство осуществлялось на личные средства императора </a:t>
            </a:r>
            <a:r>
              <a:rPr lang="ru-RU" dirty="0" smtClean="0">
                <a:hlinkClick r:id="rId8" tooltip="Николай I"/>
              </a:rPr>
              <a:t>Николая I</a:t>
            </a:r>
            <a:r>
              <a:rPr lang="ru-RU" dirty="0" smtClean="0"/>
              <a:t> и казённые деньги. Стоимость возведения собора составила 3 миллиона рублей. Через четыре года здание было вчерне готово и началась внутренняя отделка. В процессе строительства приходилось восстанавливать сорванный 23 февраля (</a:t>
            </a:r>
            <a:r>
              <a:rPr lang="ru-RU" dirty="0" smtClean="0">
                <a:hlinkClick r:id="rId9" tooltip="7 марта"/>
              </a:rPr>
              <a:t>7 марта</a:t>
            </a:r>
            <a:r>
              <a:rPr lang="ru-RU" dirty="0" smtClean="0"/>
              <a:t>) </a:t>
            </a:r>
            <a:r>
              <a:rPr lang="ru-RU" dirty="0" smtClean="0">
                <a:hlinkClick r:id="rId10" tooltip="1834 год"/>
              </a:rPr>
              <a:t>1834 года</a:t>
            </a:r>
            <a:r>
              <a:rPr lang="ru-RU" dirty="0" smtClean="0"/>
              <a:t> бурей купол и переписывать некоторые образа.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Собор внутри 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https://im0-tub-ru.yandex.net/i?id=a7155d36704bd9df0563b224b6e938bd-l&amp;n=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29284" y="44624"/>
            <a:ext cx="699118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543800" cy="13716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Крестообразный в плане каменный собор увенчан мощным </a:t>
            </a:r>
            <a:r>
              <a:rPr lang="ru-RU" dirty="0" err="1" smtClean="0"/>
              <a:t>пятиглавием</a:t>
            </a:r>
            <a:r>
              <a:rPr lang="ru-RU" dirty="0" smtClean="0"/>
              <a:t>. Храм построен в стиле ампир. На время освящения собор являлся крупнейшим в России. Высота составляет 80 метров. Вмещает более 3000 человек.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Купола расписаны золотыми звездами по </a:t>
            </a:r>
            <a:r>
              <a:rPr lang="ru-RU" dirty="0" err="1" smtClean="0"/>
              <a:t>голубому</a:t>
            </a:r>
            <a:r>
              <a:rPr lang="ru-RU" dirty="0" smtClean="0"/>
              <a:t> фону по личному указанию Николая I, данному в </a:t>
            </a:r>
            <a:r>
              <a:rPr lang="ru-RU" dirty="0" smtClean="0">
                <a:hlinkClick r:id="rId2" tooltip="1826 год"/>
              </a:rPr>
              <a:t>1826 году</a:t>
            </a:r>
            <a:r>
              <a:rPr lang="ru-RU" dirty="0" smtClean="0"/>
              <a:t>: купола должны быть выкрашены наподобие куполов </a:t>
            </a:r>
            <a:r>
              <a:rPr lang="ru-RU" dirty="0" smtClean="0">
                <a:hlinkClick r:id="rId3" tooltip="Архангельский собор (Москва)"/>
              </a:rPr>
              <a:t>Архангельского собора</a:t>
            </a:r>
            <a:r>
              <a:rPr lang="ru-RU" dirty="0" smtClean="0"/>
              <a:t> в </a:t>
            </a:r>
            <a:r>
              <a:rPr lang="ru-RU" dirty="0" smtClean="0">
                <a:hlinkClick r:id="rId4" tooltip="Москва"/>
              </a:rPr>
              <a:t>Москве</a:t>
            </a:r>
            <a:r>
              <a:rPr lang="ru-RU" dirty="0" smtClean="0"/>
              <a:t> и Тверского в </a:t>
            </a:r>
            <a:r>
              <a:rPr lang="ru-RU" dirty="0" smtClean="0">
                <a:hlinkClick r:id="rId5" tooltip="Тверь"/>
              </a:rPr>
              <a:t>Твери</a:t>
            </a:r>
            <a:r>
              <a:rPr lang="ru-RU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Фасады собора оформлены </a:t>
            </a:r>
            <a:r>
              <a:rPr lang="ru-RU" dirty="0" err="1" smtClean="0"/>
              <a:t>шестиколонными</a:t>
            </a:r>
            <a:r>
              <a:rPr lang="ru-RU" dirty="0" smtClean="0"/>
              <a:t> портиками </a:t>
            </a:r>
            <a:r>
              <a:rPr lang="ru-RU" dirty="0" smtClean="0">
                <a:hlinkClick r:id="rId6" tooltip="Коринфский ордер"/>
              </a:rPr>
              <a:t>коринфского ордера</a:t>
            </a:r>
            <a:r>
              <a:rPr lang="ru-RU" dirty="0" smtClean="0"/>
              <a:t> со скульптурным </a:t>
            </a:r>
            <a:r>
              <a:rPr lang="ru-RU" dirty="0" smtClean="0">
                <a:hlinkClick r:id="rId7" tooltip="Фриз (архитектура)"/>
              </a:rPr>
              <a:t>фризом</a:t>
            </a:r>
            <a:r>
              <a:rPr lang="ru-RU" dirty="0" smtClean="0"/>
              <a:t>. В нишах портиков находятся бронзовые фигуры ангелов работы скульптора </a:t>
            </a:r>
            <a:r>
              <a:rPr lang="ru-RU" dirty="0" smtClean="0">
                <a:hlinkClick r:id="rId8" tooltip="Гальберг, Самуил Иванович"/>
              </a:rPr>
              <a:t>С. И. </a:t>
            </a:r>
            <a:r>
              <a:rPr lang="ru-RU" dirty="0" err="1" smtClean="0">
                <a:hlinkClick r:id="rId8" tooltip="Гальберг, Самуил Иванович"/>
              </a:rPr>
              <a:t>Гальберга</a:t>
            </a:r>
            <a:r>
              <a:rPr lang="ru-RU" dirty="0" smtClean="0"/>
              <a:t>. Над фризом также работал </a:t>
            </a:r>
            <a:r>
              <a:rPr lang="ru-RU" dirty="0" smtClean="0">
                <a:hlinkClick r:id="rId9" tooltip="Леппе, Иван (страница отсутствует)"/>
              </a:rPr>
              <a:t>Иван </a:t>
            </a:r>
            <a:r>
              <a:rPr lang="ru-RU" dirty="0" err="1" smtClean="0">
                <a:hlinkClick r:id="rId9" tooltip="Леппе, Иван (страница отсутствует)"/>
              </a:rPr>
              <a:t>Леппе</a:t>
            </a:r>
            <a:r>
              <a:rPr lang="ru-RU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Интерьер украшен 24 коринфскими колоннами. Пилястры покрыты белым искусственным мрамором. Роспись собора производили художники </a:t>
            </a:r>
            <a:r>
              <a:rPr lang="ru-RU" dirty="0" smtClean="0">
                <a:hlinkClick r:id="rId10" tooltip="Травин, Алексей Иванович (страница отсутствует)"/>
              </a:rPr>
              <a:t>А. И. Травин</a:t>
            </a:r>
            <a:r>
              <a:rPr lang="ru-RU" dirty="0" smtClean="0"/>
              <a:t> и </a:t>
            </a:r>
            <a:r>
              <a:rPr lang="ru-RU" dirty="0" smtClean="0">
                <a:hlinkClick r:id="rId11" tooltip="Медведев, Тимофей Алексеевич (страница отсутствует)"/>
              </a:rPr>
              <a:t>Т. А. Медведев</a:t>
            </a:r>
            <a:r>
              <a:rPr lang="ru-RU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Полукруглый иконостас, выполненный в мастерской А. Тарасова, оформлен коринфскими колоннами и композиционно образует единое целое с </a:t>
            </a:r>
            <a:r>
              <a:rPr lang="ru-RU" dirty="0" err="1" smtClean="0"/>
              <a:t>надпрестольной</a:t>
            </a:r>
            <a:r>
              <a:rPr lang="ru-RU" dirty="0" smtClean="0"/>
              <a:t> сенью. Образа были написаны </a:t>
            </a:r>
            <a:r>
              <a:rPr lang="ru-RU" dirty="0" smtClean="0">
                <a:hlinkClick r:id="rId12" tooltip="Шебуев, Василий Козьмич"/>
              </a:rPr>
              <a:t>В. К. </a:t>
            </a:r>
            <a:r>
              <a:rPr lang="ru-RU" dirty="0" err="1" smtClean="0">
                <a:hlinkClick r:id="rId12" tooltip="Шебуев, Василий Козьмич"/>
              </a:rPr>
              <a:t>Шебуевым</a:t>
            </a:r>
            <a:r>
              <a:rPr lang="ru-RU" dirty="0" smtClean="0"/>
              <a:t>, </a:t>
            </a:r>
            <a:r>
              <a:rPr lang="ru-RU" dirty="0" smtClean="0">
                <a:hlinkClick r:id="rId13" tooltip="Иванов, Андрей Иванович"/>
              </a:rPr>
              <a:t>А. И. Ивановым</a:t>
            </a:r>
            <a:r>
              <a:rPr lang="ru-RU" dirty="0" smtClean="0"/>
              <a:t>, </a:t>
            </a:r>
            <a:r>
              <a:rPr lang="ru-RU" dirty="0" smtClean="0">
                <a:hlinkClick r:id="rId14" tooltip="Егоров, Алексей Егорович"/>
              </a:rPr>
              <a:t>А. Е. Егоровым</a:t>
            </a:r>
            <a:r>
              <a:rPr lang="ru-RU" dirty="0" smtClean="0"/>
              <a:t>, </a:t>
            </a:r>
            <a:r>
              <a:rPr lang="ru-RU" dirty="0" smtClean="0">
                <a:hlinkClick r:id="rId15" tooltip="Майков, Николай Аполлонович"/>
              </a:rPr>
              <a:t>Н. А. </a:t>
            </a:r>
            <a:r>
              <a:rPr lang="ru-RU" dirty="0" err="1" smtClean="0">
                <a:hlinkClick r:id="rId15" tooltip="Майков, Николай Аполлонович"/>
              </a:rPr>
              <a:t>Майковым</a:t>
            </a:r>
            <a:r>
              <a:rPr lang="ru-RU" dirty="0" smtClean="0"/>
              <a:t> и </a:t>
            </a:r>
            <a:r>
              <a:rPr lang="ru-RU" dirty="0" smtClean="0">
                <a:hlinkClick r:id="rId16" tooltip="Сазонов, Василий Кондратьевич"/>
              </a:rPr>
              <a:t>В. К. Сазоновым</a:t>
            </a:r>
            <a:r>
              <a:rPr lang="ru-RU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Собор внутри 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7410" name="Picture 2" descr="http://excava.ru/content_all/uploads/2016/05/trinity-cathedral4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23728" y="0"/>
            <a:ext cx="644847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134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Троицкий собор</vt:lpstr>
      <vt:lpstr>Троицкий собор</vt:lpstr>
      <vt:lpstr>Василий Петрович Стасов(24 июля 1769- 24 августа 1848 ) — русский архитектор. </vt:lpstr>
      <vt:lpstr>Собор внутри </vt:lpstr>
      <vt:lpstr>Собор внутри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Соборы и храмы Санкт - Петербурга</dc:title>
  <dc:creator>Данилюк</dc:creator>
  <cp:lastModifiedBy>Виктория</cp:lastModifiedBy>
  <cp:revision>13</cp:revision>
  <dcterms:created xsi:type="dcterms:W3CDTF">2011-03-18T16:49:39Z</dcterms:created>
  <dcterms:modified xsi:type="dcterms:W3CDTF">2017-03-05T09:57:24Z</dcterms:modified>
</cp:coreProperties>
</file>