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3" r:id="rId6"/>
    <p:sldId id="261" r:id="rId7"/>
    <p:sldId id="262" r:id="rId8"/>
    <p:sldId id="265" r:id="rId9"/>
    <p:sldId id="266" r:id="rId10"/>
    <p:sldId id="267"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6"/>
    <p:restoredTop sz="94656"/>
  </p:normalViewPr>
  <p:slideViewPr>
    <p:cSldViewPr snapToGrid="0" snapToObjects="1">
      <p:cViewPr varScale="1">
        <p:scale>
          <a:sx n="115" d="100"/>
          <a:sy n="115" d="100"/>
        </p:scale>
        <p:origin x="232" y="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FFF2E0-677B-4A84-B4A2-8639096F47D7}" type="doc">
      <dgm:prSet loTypeId="urn:microsoft.com/office/officeart/2016/7/layout/BasicLinearProcessNumbered" loCatId="process" qsTypeId="urn:microsoft.com/office/officeart/2005/8/quickstyle/simple2" qsCatId="simple" csTypeId="urn:microsoft.com/office/officeart/2005/8/colors/colorful2" csCatId="colorful" phldr="1"/>
      <dgm:spPr/>
      <dgm:t>
        <a:bodyPr/>
        <a:lstStyle/>
        <a:p>
          <a:endParaRPr lang="en-US"/>
        </a:p>
      </dgm:t>
    </dgm:pt>
    <dgm:pt modelId="{76849FD9-326D-4D03-BC29-D1B7E5545A33}">
      <dgm:prSet custT="1"/>
      <dgm:spPr/>
      <dgm:t>
        <a:bodyPr/>
        <a:lstStyle/>
        <a:p>
          <a:r>
            <a:rPr lang="ru-RU" sz="1400" baseline="0" dirty="0"/>
            <a:t>Проверьте правильно ли организованно рабочее место ребёнка. Оно должно быть освещено (источник света должен находиться спереди и слева); </a:t>
          </a:r>
          <a:endParaRPr lang="en-US" sz="1400" dirty="0"/>
        </a:p>
      </dgm:t>
    </dgm:pt>
    <dgm:pt modelId="{548F66E7-7B75-4F5B-BD49-B304B400F319}" type="parTrans" cxnId="{2E2A4968-CE20-46F0-9D8C-D8A04EAEB22E}">
      <dgm:prSet/>
      <dgm:spPr/>
      <dgm:t>
        <a:bodyPr/>
        <a:lstStyle/>
        <a:p>
          <a:endParaRPr lang="en-US"/>
        </a:p>
      </dgm:t>
    </dgm:pt>
    <dgm:pt modelId="{314247A1-ADC4-481A-8ADD-B26C9C69C637}" type="sibTrans" cxnId="{2E2A4968-CE20-46F0-9D8C-D8A04EAEB22E}">
      <dgm:prSet phldrT="1" phldr="0"/>
      <dgm:spPr/>
      <dgm:t>
        <a:bodyPr/>
        <a:lstStyle/>
        <a:p>
          <a:r>
            <a:rPr lang="en-US"/>
            <a:t>1</a:t>
          </a:r>
          <a:endParaRPr lang="en-US" dirty="0"/>
        </a:p>
      </dgm:t>
    </dgm:pt>
    <dgm:pt modelId="{0537D36C-D070-48F4-A3F6-55105D2F2D56}">
      <dgm:prSet custT="1"/>
      <dgm:spPr/>
      <dgm:t>
        <a:bodyPr/>
        <a:lstStyle/>
        <a:p>
          <a:r>
            <a:rPr lang="ru-RU" sz="1600" baseline="0" dirty="0"/>
            <a:t>Во время приготовления уроков на столе не должно быть лишних предметов. </a:t>
          </a:r>
          <a:endParaRPr lang="en-US" sz="1600" dirty="0"/>
        </a:p>
      </dgm:t>
    </dgm:pt>
    <dgm:pt modelId="{60F15593-77E4-4773-BE36-C56D0470A178}" type="parTrans" cxnId="{653ABA56-4B09-4132-8F98-E294ABEA477D}">
      <dgm:prSet/>
      <dgm:spPr/>
      <dgm:t>
        <a:bodyPr/>
        <a:lstStyle/>
        <a:p>
          <a:endParaRPr lang="en-US"/>
        </a:p>
      </dgm:t>
    </dgm:pt>
    <dgm:pt modelId="{015B254C-11D6-4A65-AC26-646E1013A29D}" type="sibTrans" cxnId="{653ABA56-4B09-4132-8F98-E294ABEA477D}">
      <dgm:prSet phldrT="2" phldr="0"/>
      <dgm:spPr/>
      <dgm:t>
        <a:bodyPr/>
        <a:lstStyle/>
        <a:p>
          <a:r>
            <a:rPr lang="en-US"/>
            <a:t>2</a:t>
          </a:r>
        </a:p>
      </dgm:t>
    </dgm:pt>
    <dgm:pt modelId="{0426CBD2-EE07-4859-A50A-01ABAB629C18}">
      <dgm:prSet custT="1"/>
      <dgm:spPr/>
      <dgm:t>
        <a:bodyPr/>
        <a:lstStyle/>
        <a:p>
          <a:r>
            <a:rPr lang="ru-RU" sz="2000" baseline="0" dirty="0"/>
            <a:t>Рабочее место должно быть удобным.</a:t>
          </a:r>
          <a:endParaRPr lang="en-US" sz="2000" dirty="0"/>
        </a:p>
      </dgm:t>
    </dgm:pt>
    <dgm:pt modelId="{2102C163-F96E-486D-A674-02817C41D225}" type="parTrans" cxnId="{5E58A2D8-87BF-4B99-84D4-16A78E851693}">
      <dgm:prSet/>
      <dgm:spPr/>
      <dgm:t>
        <a:bodyPr/>
        <a:lstStyle/>
        <a:p>
          <a:endParaRPr lang="en-US"/>
        </a:p>
      </dgm:t>
    </dgm:pt>
    <dgm:pt modelId="{CB4EF7AB-105E-48ED-A2C5-B1501C78B4C4}" type="sibTrans" cxnId="{5E58A2D8-87BF-4B99-84D4-16A78E851693}">
      <dgm:prSet phldrT="3" phldr="0"/>
      <dgm:spPr/>
      <dgm:t>
        <a:bodyPr/>
        <a:lstStyle/>
        <a:p>
          <a:r>
            <a:rPr lang="en-US"/>
            <a:t>3</a:t>
          </a:r>
        </a:p>
      </dgm:t>
    </dgm:pt>
    <dgm:pt modelId="{0047F478-1C03-5347-9739-047A7117F054}" type="pres">
      <dgm:prSet presAssocID="{45FFF2E0-677B-4A84-B4A2-8639096F47D7}" presName="Name0" presStyleCnt="0">
        <dgm:presLayoutVars>
          <dgm:animLvl val="lvl"/>
          <dgm:resizeHandles val="exact"/>
        </dgm:presLayoutVars>
      </dgm:prSet>
      <dgm:spPr/>
    </dgm:pt>
    <dgm:pt modelId="{1A370162-7199-FF4D-A8CD-C1C5485E8F7B}" type="pres">
      <dgm:prSet presAssocID="{76849FD9-326D-4D03-BC29-D1B7E5545A33}" presName="compositeNode" presStyleCnt="0">
        <dgm:presLayoutVars>
          <dgm:bulletEnabled val="1"/>
        </dgm:presLayoutVars>
      </dgm:prSet>
      <dgm:spPr/>
    </dgm:pt>
    <dgm:pt modelId="{89E158EC-F722-134A-8793-DE19384511AD}" type="pres">
      <dgm:prSet presAssocID="{76849FD9-326D-4D03-BC29-D1B7E5545A33}" presName="bgRect" presStyleLbl="bgAccFollowNode1" presStyleIdx="0" presStyleCnt="3" custScaleY="141298"/>
      <dgm:spPr/>
    </dgm:pt>
    <dgm:pt modelId="{69CA8858-27A2-6144-8558-C144515D6005}" type="pres">
      <dgm:prSet presAssocID="{314247A1-ADC4-481A-8ADD-B26C9C69C637}" presName="sibTransNodeCircle" presStyleLbl="alignNode1" presStyleIdx="0" presStyleCnt="6" custLinFactNeighborX="1415" custLinFactNeighborY="-72152">
        <dgm:presLayoutVars>
          <dgm:chMax val="0"/>
          <dgm:bulletEnabled/>
        </dgm:presLayoutVars>
      </dgm:prSet>
      <dgm:spPr/>
    </dgm:pt>
    <dgm:pt modelId="{26F6C4E2-62A9-0040-B3DF-D6365B26A40F}" type="pres">
      <dgm:prSet presAssocID="{76849FD9-326D-4D03-BC29-D1B7E5545A33}" presName="bottomLine" presStyleLbl="alignNode1" presStyleIdx="1" presStyleCnt="6" custScaleY="2000000" custLinFactY="381000000" custLinFactNeighborX="-4311" custLinFactNeighborY="381000000">
        <dgm:presLayoutVars/>
      </dgm:prSet>
      <dgm:spPr/>
    </dgm:pt>
    <dgm:pt modelId="{6A557BBF-B76D-4348-8AAC-23E48E5382CB}" type="pres">
      <dgm:prSet presAssocID="{76849FD9-326D-4D03-BC29-D1B7E5545A33}" presName="nodeText" presStyleLbl="bgAccFollowNode1" presStyleIdx="0" presStyleCnt="3">
        <dgm:presLayoutVars>
          <dgm:bulletEnabled val="1"/>
        </dgm:presLayoutVars>
      </dgm:prSet>
      <dgm:spPr/>
    </dgm:pt>
    <dgm:pt modelId="{F52893B1-1896-6044-8063-122F1B2B03AD}" type="pres">
      <dgm:prSet presAssocID="{314247A1-ADC4-481A-8ADD-B26C9C69C637}" presName="sibTrans" presStyleCnt="0"/>
      <dgm:spPr/>
    </dgm:pt>
    <dgm:pt modelId="{25854853-2A8A-4D41-A7EA-05E419C2FFA7}" type="pres">
      <dgm:prSet presAssocID="{0537D36C-D070-48F4-A3F6-55105D2F2D56}" presName="compositeNode" presStyleCnt="0">
        <dgm:presLayoutVars>
          <dgm:bulletEnabled val="1"/>
        </dgm:presLayoutVars>
      </dgm:prSet>
      <dgm:spPr/>
    </dgm:pt>
    <dgm:pt modelId="{5EA3320E-1ED2-4549-95C5-2C205364FA7A}" type="pres">
      <dgm:prSet presAssocID="{0537D36C-D070-48F4-A3F6-55105D2F2D56}" presName="bgRect" presStyleLbl="bgAccFollowNode1" presStyleIdx="1" presStyleCnt="3"/>
      <dgm:spPr/>
    </dgm:pt>
    <dgm:pt modelId="{9FB3BE49-507E-2643-8492-CD767783F5C2}" type="pres">
      <dgm:prSet presAssocID="{015B254C-11D6-4A65-AC26-646E1013A29D}" presName="sibTransNodeCircle" presStyleLbl="alignNode1" presStyleIdx="2" presStyleCnt="6">
        <dgm:presLayoutVars>
          <dgm:chMax val="0"/>
          <dgm:bulletEnabled/>
        </dgm:presLayoutVars>
      </dgm:prSet>
      <dgm:spPr/>
    </dgm:pt>
    <dgm:pt modelId="{2E7297D2-CF69-9B4B-8DD1-894ABE0CF6DC}" type="pres">
      <dgm:prSet presAssocID="{0537D36C-D070-48F4-A3F6-55105D2F2D56}" presName="bottomLine" presStyleLbl="alignNode1" presStyleIdx="3" presStyleCnt="6">
        <dgm:presLayoutVars/>
      </dgm:prSet>
      <dgm:spPr/>
    </dgm:pt>
    <dgm:pt modelId="{C5F00A7C-0EE4-A048-B365-545DD90CA42D}" type="pres">
      <dgm:prSet presAssocID="{0537D36C-D070-48F4-A3F6-55105D2F2D56}" presName="nodeText" presStyleLbl="bgAccFollowNode1" presStyleIdx="1" presStyleCnt="3">
        <dgm:presLayoutVars>
          <dgm:bulletEnabled val="1"/>
        </dgm:presLayoutVars>
      </dgm:prSet>
      <dgm:spPr/>
    </dgm:pt>
    <dgm:pt modelId="{004EBEE9-FDCD-6342-95C1-3FBEB5CBBB0D}" type="pres">
      <dgm:prSet presAssocID="{015B254C-11D6-4A65-AC26-646E1013A29D}" presName="sibTrans" presStyleCnt="0"/>
      <dgm:spPr/>
    </dgm:pt>
    <dgm:pt modelId="{A555C99A-3D05-0F45-BAB7-045FBDA32ED9}" type="pres">
      <dgm:prSet presAssocID="{0426CBD2-EE07-4859-A50A-01ABAB629C18}" presName="compositeNode" presStyleCnt="0">
        <dgm:presLayoutVars>
          <dgm:bulletEnabled val="1"/>
        </dgm:presLayoutVars>
      </dgm:prSet>
      <dgm:spPr/>
    </dgm:pt>
    <dgm:pt modelId="{FA931B92-3AE2-A94A-B455-EDBF94BCCA76}" type="pres">
      <dgm:prSet presAssocID="{0426CBD2-EE07-4859-A50A-01ABAB629C18}" presName="bgRect" presStyleLbl="bgAccFollowNode1" presStyleIdx="2" presStyleCnt="3"/>
      <dgm:spPr/>
    </dgm:pt>
    <dgm:pt modelId="{4B3207DB-0BEE-BE41-9028-5B39B93BD637}" type="pres">
      <dgm:prSet presAssocID="{CB4EF7AB-105E-48ED-A2C5-B1501C78B4C4}" presName="sibTransNodeCircle" presStyleLbl="alignNode1" presStyleIdx="4" presStyleCnt="6">
        <dgm:presLayoutVars>
          <dgm:chMax val="0"/>
          <dgm:bulletEnabled/>
        </dgm:presLayoutVars>
      </dgm:prSet>
      <dgm:spPr/>
    </dgm:pt>
    <dgm:pt modelId="{0E54A802-6D2C-0642-8DDA-2A69FAC3BF4B}" type="pres">
      <dgm:prSet presAssocID="{0426CBD2-EE07-4859-A50A-01ABAB629C18}" presName="bottomLine" presStyleLbl="alignNode1" presStyleIdx="5" presStyleCnt="6">
        <dgm:presLayoutVars/>
      </dgm:prSet>
      <dgm:spPr/>
    </dgm:pt>
    <dgm:pt modelId="{7A901560-8EF6-8A4A-A747-41BE0499CDA0}" type="pres">
      <dgm:prSet presAssocID="{0426CBD2-EE07-4859-A50A-01ABAB629C18}" presName="nodeText" presStyleLbl="bgAccFollowNode1" presStyleIdx="2" presStyleCnt="3">
        <dgm:presLayoutVars>
          <dgm:bulletEnabled val="1"/>
        </dgm:presLayoutVars>
      </dgm:prSet>
      <dgm:spPr/>
    </dgm:pt>
  </dgm:ptLst>
  <dgm:cxnLst>
    <dgm:cxn modelId="{587DD308-8117-8249-9C11-ECD17BD8CAEF}" type="presOf" srcId="{76849FD9-326D-4D03-BC29-D1B7E5545A33}" destId="{6A557BBF-B76D-4348-8AAC-23E48E5382CB}" srcOrd="1" destOrd="0" presId="urn:microsoft.com/office/officeart/2016/7/layout/BasicLinearProcessNumbered"/>
    <dgm:cxn modelId="{4A72ED1A-1FC1-F24C-9B60-001E3880C783}" type="presOf" srcId="{015B254C-11D6-4A65-AC26-646E1013A29D}" destId="{9FB3BE49-507E-2643-8492-CD767783F5C2}" srcOrd="0" destOrd="0" presId="urn:microsoft.com/office/officeart/2016/7/layout/BasicLinearProcessNumbered"/>
    <dgm:cxn modelId="{24214B1E-DD9A-EF47-87FD-080240C291F7}" type="presOf" srcId="{0426CBD2-EE07-4859-A50A-01ABAB629C18}" destId="{7A901560-8EF6-8A4A-A747-41BE0499CDA0}" srcOrd="1" destOrd="0" presId="urn:microsoft.com/office/officeart/2016/7/layout/BasicLinearProcessNumbered"/>
    <dgm:cxn modelId="{E32CA922-E5F0-2046-92B9-0AF3A0103DA8}" type="presOf" srcId="{314247A1-ADC4-481A-8ADD-B26C9C69C637}" destId="{69CA8858-27A2-6144-8558-C144515D6005}" srcOrd="0" destOrd="0" presId="urn:microsoft.com/office/officeart/2016/7/layout/BasicLinearProcessNumbered"/>
    <dgm:cxn modelId="{2D20F132-E9FA-8646-868E-4DC02EB1B941}" type="presOf" srcId="{0537D36C-D070-48F4-A3F6-55105D2F2D56}" destId="{5EA3320E-1ED2-4549-95C5-2C205364FA7A}" srcOrd="0" destOrd="0" presId="urn:microsoft.com/office/officeart/2016/7/layout/BasicLinearProcessNumbered"/>
    <dgm:cxn modelId="{78FE2338-2D2B-5541-84EA-004793DB70FF}" type="presOf" srcId="{0426CBD2-EE07-4859-A50A-01ABAB629C18}" destId="{FA931B92-3AE2-A94A-B455-EDBF94BCCA76}" srcOrd="0" destOrd="0" presId="urn:microsoft.com/office/officeart/2016/7/layout/BasicLinearProcessNumbered"/>
    <dgm:cxn modelId="{653ABA56-4B09-4132-8F98-E294ABEA477D}" srcId="{45FFF2E0-677B-4A84-B4A2-8639096F47D7}" destId="{0537D36C-D070-48F4-A3F6-55105D2F2D56}" srcOrd="1" destOrd="0" parTransId="{60F15593-77E4-4773-BE36-C56D0470A178}" sibTransId="{015B254C-11D6-4A65-AC26-646E1013A29D}"/>
    <dgm:cxn modelId="{2E2A4968-CE20-46F0-9D8C-D8A04EAEB22E}" srcId="{45FFF2E0-677B-4A84-B4A2-8639096F47D7}" destId="{76849FD9-326D-4D03-BC29-D1B7E5545A33}" srcOrd="0" destOrd="0" parTransId="{548F66E7-7B75-4F5B-BD49-B304B400F319}" sibTransId="{314247A1-ADC4-481A-8ADD-B26C9C69C637}"/>
    <dgm:cxn modelId="{40032674-6CDF-8A46-A0E9-88D5FDFC6209}" type="presOf" srcId="{CB4EF7AB-105E-48ED-A2C5-B1501C78B4C4}" destId="{4B3207DB-0BEE-BE41-9028-5B39B93BD637}" srcOrd="0" destOrd="0" presId="urn:microsoft.com/office/officeart/2016/7/layout/BasicLinearProcessNumbered"/>
    <dgm:cxn modelId="{882245A0-A38D-7344-BF32-65B81E09FE66}" type="presOf" srcId="{0537D36C-D070-48F4-A3F6-55105D2F2D56}" destId="{C5F00A7C-0EE4-A048-B365-545DD90CA42D}" srcOrd="1" destOrd="0" presId="urn:microsoft.com/office/officeart/2016/7/layout/BasicLinearProcessNumbered"/>
    <dgm:cxn modelId="{5E58A2D8-87BF-4B99-84D4-16A78E851693}" srcId="{45FFF2E0-677B-4A84-B4A2-8639096F47D7}" destId="{0426CBD2-EE07-4859-A50A-01ABAB629C18}" srcOrd="2" destOrd="0" parTransId="{2102C163-F96E-486D-A674-02817C41D225}" sibTransId="{CB4EF7AB-105E-48ED-A2C5-B1501C78B4C4}"/>
    <dgm:cxn modelId="{5A3FF2EF-7D05-284A-9D0A-3AAE77DC7344}" type="presOf" srcId="{45FFF2E0-677B-4A84-B4A2-8639096F47D7}" destId="{0047F478-1C03-5347-9739-047A7117F054}" srcOrd="0" destOrd="0" presId="urn:microsoft.com/office/officeart/2016/7/layout/BasicLinearProcessNumbered"/>
    <dgm:cxn modelId="{60DD8AF8-3102-2648-885C-885344D5EC7B}" type="presOf" srcId="{76849FD9-326D-4D03-BC29-D1B7E5545A33}" destId="{89E158EC-F722-134A-8793-DE19384511AD}" srcOrd="0" destOrd="0" presId="urn:microsoft.com/office/officeart/2016/7/layout/BasicLinearProcessNumbered"/>
    <dgm:cxn modelId="{A55117D0-D713-E04D-AB8D-3114014DC597}" type="presParOf" srcId="{0047F478-1C03-5347-9739-047A7117F054}" destId="{1A370162-7199-FF4D-A8CD-C1C5485E8F7B}" srcOrd="0" destOrd="0" presId="urn:microsoft.com/office/officeart/2016/7/layout/BasicLinearProcessNumbered"/>
    <dgm:cxn modelId="{C0B4E60B-F40C-1747-85E7-2C032B16155F}" type="presParOf" srcId="{1A370162-7199-FF4D-A8CD-C1C5485E8F7B}" destId="{89E158EC-F722-134A-8793-DE19384511AD}" srcOrd="0" destOrd="0" presId="urn:microsoft.com/office/officeart/2016/7/layout/BasicLinearProcessNumbered"/>
    <dgm:cxn modelId="{B37F7557-37D9-DD4A-A9E0-004B983F45D9}" type="presParOf" srcId="{1A370162-7199-FF4D-A8CD-C1C5485E8F7B}" destId="{69CA8858-27A2-6144-8558-C144515D6005}" srcOrd="1" destOrd="0" presId="urn:microsoft.com/office/officeart/2016/7/layout/BasicLinearProcessNumbered"/>
    <dgm:cxn modelId="{584C33BF-27D3-A044-881C-9663BED250A4}" type="presParOf" srcId="{1A370162-7199-FF4D-A8CD-C1C5485E8F7B}" destId="{26F6C4E2-62A9-0040-B3DF-D6365B26A40F}" srcOrd="2" destOrd="0" presId="urn:microsoft.com/office/officeart/2016/7/layout/BasicLinearProcessNumbered"/>
    <dgm:cxn modelId="{80DE1DFD-0B55-984A-A55C-4914E004B3D2}" type="presParOf" srcId="{1A370162-7199-FF4D-A8CD-C1C5485E8F7B}" destId="{6A557BBF-B76D-4348-8AAC-23E48E5382CB}" srcOrd="3" destOrd="0" presId="urn:microsoft.com/office/officeart/2016/7/layout/BasicLinearProcessNumbered"/>
    <dgm:cxn modelId="{A6CF48C5-B4B5-BA4D-BFF0-0300979E7CEE}" type="presParOf" srcId="{0047F478-1C03-5347-9739-047A7117F054}" destId="{F52893B1-1896-6044-8063-122F1B2B03AD}" srcOrd="1" destOrd="0" presId="urn:microsoft.com/office/officeart/2016/7/layout/BasicLinearProcessNumbered"/>
    <dgm:cxn modelId="{3C768766-CDFC-AC40-A4A6-87D2B184B443}" type="presParOf" srcId="{0047F478-1C03-5347-9739-047A7117F054}" destId="{25854853-2A8A-4D41-A7EA-05E419C2FFA7}" srcOrd="2" destOrd="0" presId="urn:microsoft.com/office/officeart/2016/7/layout/BasicLinearProcessNumbered"/>
    <dgm:cxn modelId="{2B0F38F4-E8B2-7D4D-B965-A788421A991F}" type="presParOf" srcId="{25854853-2A8A-4D41-A7EA-05E419C2FFA7}" destId="{5EA3320E-1ED2-4549-95C5-2C205364FA7A}" srcOrd="0" destOrd="0" presId="urn:microsoft.com/office/officeart/2016/7/layout/BasicLinearProcessNumbered"/>
    <dgm:cxn modelId="{78D87643-A6F6-CA46-9B61-A5290032650B}" type="presParOf" srcId="{25854853-2A8A-4D41-A7EA-05E419C2FFA7}" destId="{9FB3BE49-507E-2643-8492-CD767783F5C2}" srcOrd="1" destOrd="0" presId="urn:microsoft.com/office/officeart/2016/7/layout/BasicLinearProcessNumbered"/>
    <dgm:cxn modelId="{F1CA3CB5-F07D-CB44-8B58-5848FC136DC3}" type="presParOf" srcId="{25854853-2A8A-4D41-A7EA-05E419C2FFA7}" destId="{2E7297D2-CF69-9B4B-8DD1-894ABE0CF6DC}" srcOrd="2" destOrd="0" presId="urn:microsoft.com/office/officeart/2016/7/layout/BasicLinearProcessNumbered"/>
    <dgm:cxn modelId="{4DC51921-9C74-9840-A083-083A770961DF}" type="presParOf" srcId="{25854853-2A8A-4D41-A7EA-05E419C2FFA7}" destId="{C5F00A7C-0EE4-A048-B365-545DD90CA42D}" srcOrd="3" destOrd="0" presId="urn:microsoft.com/office/officeart/2016/7/layout/BasicLinearProcessNumbered"/>
    <dgm:cxn modelId="{4AA5BF6B-ED48-2B44-B534-9FBB5F6C7E6A}" type="presParOf" srcId="{0047F478-1C03-5347-9739-047A7117F054}" destId="{004EBEE9-FDCD-6342-95C1-3FBEB5CBBB0D}" srcOrd="3" destOrd="0" presId="urn:microsoft.com/office/officeart/2016/7/layout/BasicLinearProcessNumbered"/>
    <dgm:cxn modelId="{AE7B25DD-E5C4-9242-A779-CA98F966A096}" type="presParOf" srcId="{0047F478-1C03-5347-9739-047A7117F054}" destId="{A555C99A-3D05-0F45-BAB7-045FBDA32ED9}" srcOrd="4" destOrd="0" presId="urn:microsoft.com/office/officeart/2016/7/layout/BasicLinearProcessNumbered"/>
    <dgm:cxn modelId="{62D63277-E919-3A49-82B2-38A62E8A1C82}" type="presParOf" srcId="{A555C99A-3D05-0F45-BAB7-045FBDA32ED9}" destId="{FA931B92-3AE2-A94A-B455-EDBF94BCCA76}" srcOrd="0" destOrd="0" presId="urn:microsoft.com/office/officeart/2016/7/layout/BasicLinearProcessNumbered"/>
    <dgm:cxn modelId="{13691016-2E63-1C44-827B-0448D9AF356A}" type="presParOf" srcId="{A555C99A-3D05-0F45-BAB7-045FBDA32ED9}" destId="{4B3207DB-0BEE-BE41-9028-5B39B93BD637}" srcOrd="1" destOrd="0" presId="urn:microsoft.com/office/officeart/2016/7/layout/BasicLinearProcessNumbered"/>
    <dgm:cxn modelId="{8AC77F89-484B-1E4C-9445-68974940AF39}" type="presParOf" srcId="{A555C99A-3D05-0F45-BAB7-045FBDA32ED9}" destId="{0E54A802-6D2C-0642-8DDA-2A69FAC3BF4B}" srcOrd="2" destOrd="0" presId="urn:microsoft.com/office/officeart/2016/7/layout/BasicLinearProcessNumbered"/>
    <dgm:cxn modelId="{9D6C7675-7820-5C49-BD8E-133805DAC3C7}" type="presParOf" srcId="{A555C99A-3D05-0F45-BAB7-045FBDA32ED9}" destId="{7A901560-8EF6-8A4A-A747-41BE0499CDA0}"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77CD7F-A54F-4EC9-B9C1-D23CE57A6E08}" type="doc">
      <dgm:prSet loTypeId="urn:microsoft.com/office/officeart/2008/layout/LinedList" loCatId="list" qsTypeId="urn:microsoft.com/office/officeart/2005/8/quickstyle/simple4" qsCatId="simple" csTypeId="urn:microsoft.com/office/officeart/2005/8/colors/accent3_2" csCatId="accent3" phldr="1"/>
      <dgm:spPr/>
      <dgm:t>
        <a:bodyPr/>
        <a:lstStyle/>
        <a:p>
          <a:endParaRPr lang="en-US"/>
        </a:p>
      </dgm:t>
    </dgm:pt>
    <dgm:pt modelId="{EE304489-6CF2-4EFE-8D7D-CEAEEE481E59}">
      <dgm:prSet custT="1"/>
      <dgm:spPr/>
      <dgm:t>
        <a:bodyPr/>
        <a:lstStyle/>
        <a:p>
          <a:r>
            <a:rPr lang="ru-RU" sz="2000" baseline="0" dirty="0"/>
            <a:t>Помогайте ребёнку в выполнении домашнего задания, но не делайте его за него!</a:t>
          </a:r>
          <a:endParaRPr lang="en-US" sz="2000" dirty="0"/>
        </a:p>
      </dgm:t>
    </dgm:pt>
    <dgm:pt modelId="{16BF9F77-4CE8-43DE-B25B-7F81DC8FCEA3}" type="parTrans" cxnId="{2FB652D8-F04B-4CDB-B331-03CA175833A1}">
      <dgm:prSet/>
      <dgm:spPr/>
      <dgm:t>
        <a:bodyPr/>
        <a:lstStyle/>
        <a:p>
          <a:endParaRPr lang="en-US"/>
        </a:p>
      </dgm:t>
    </dgm:pt>
    <dgm:pt modelId="{FCBB02E6-A529-41A2-B37E-5A3818BAC5D0}" type="sibTrans" cxnId="{2FB652D8-F04B-4CDB-B331-03CA175833A1}">
      <dgm:prSet/>
      <dgm:spPr/>
      <dgm:t>
        <a:bodyPr/>
        <a:lstStyle/>
        <a:p>
          <a:endParaRPr lang="en-US"/>
        </a:p>
      </dgm:t>
    </dgm:pt>
    <dgm:pt modelId="{3C507060-0EAC-4C8C-B817-ED8711F81528}">
      <dgm:prSet/>
      <dgm:spPr/>
      <dgm:t>
        <a:bodyPr/>
        <a:lstStyle/>
        <a:p>
          <a:r>
            <a:rPr lang="ru-RU" baseline="0" dirty="0"/>
            <a:t>Поощряйте ребёнка за хорошо выполненное домашнее задание, хвалите его, радуйтесь его результатам, связанным с положительной отметкой.</a:t>
          </a:r>
          <a:endParaRPr lang="en-US" dirty="0"/>
        </a:p>
      </dgm:t>
    </dgm:pt>
    <dgm:pt modelId="{305864FC-FCE0-4DEF-8F6B-6D7C28D2E456}" type="parTrans" cxnId="{C4F1238A-7740-4EF5-829E-3BED0E071D03}">
      <dgm:prSet/>
      <dgm:spPr/>
      <dgm:t>
        <a:bodyPr/>
        <a:lstStyle/>
        <a:p>
          <a:endParaRPr lang="en-US"/>
        </a:p>
      </dgm:t>
    </dgm:pt>
    <dgm:pt modelId="{153BD7AD-E376-46A0-84BC-FAE4AF0149F8}" type="sibTrans" cxnId="{C4F1238A-7740-4EF5-829E-3BED0E071D03}">
      <dgm:prSet/>
      <dgm:spPr/>
      <dgm:t>
        <a:bodyPr/>
        <a:lstStyle/>
        <a:p>
          <a:endParaRPr lang="en-US"/>
        </a:p>
      </dgm:t>
    </dgm:pt>
    <dgm:pt modelId="{B799DCC8-AB31-4124-9AD9-6B7252BA5D9B}">
      <dgm:prSet custT="1"/>
      <dgm:spPr/>
      <dgm:t>
        <a:bodyPr/>
        <a:lstStyle/>
        <a:p>
          <a:pPr algn="just"/>
          <a:r>
            <a:rPr lang="ru-RU" sz="2000" baseline="0" dirty="0"/>
            <a:t>Ребенку необходимо знать, что взрослые присутствуют не для того, чтобы за него делать уроки. Вы можете вместе посмотреть, что задано, спланировать работу, помочь ее начать и… заняться своими делами, уточнив, что будете рядом, если ему понадобится помощь.</a:t>
          </a:r>
          <a:endParaRPr lang="en-US" sz="2000" dirty="0"/>
        </a:p>
      </dgm:t>
    </dgm:pt>
    <dgm:pt modelId="{8A827541-6696-4923-87B3-4DE1AB178FD1}" type="parTrans" cxnId="{4F985AB6-6469-4701-A92F-E400AE375392}">
      <dgm:prSet/>
      <dgm:spPr/>
      <dgm:t>
        <a:bodyPr/>
        <a:lstStyle/>
        <a:p>
          <a:endParaRPr lang="en-US"/>
        </a:p>
      </dgm:t>
    </dgm:pt>
    <dgm:pt modelId="{796887FF-C88D-42F6-A116-88E42AB60759}" type="sibTrans" cxnId="{4F985AB6-6469-4701-A92F-E400AE375392}">
      <dgm:prSet/>
      <dgm:spPr/>
      <dgm:t>
        <a:bodyPr/>
        <a:lstStyle/>
        <a:p>
          <a:endParaRPr lang="en-US"/>
        </a:p>
      </dgm:t>
    </dgm:pt>
    <dgm:pt modelId="{2D7623CE-CACF-FA4E-BA53-4BCC3C257242}" type="pres">
      <dgm:prSet presAssocID="{5F77CD7F-A54F-4EC9-B9C1-D23CE57A6E08}" presName="vert0" presStyleCnt="0">
        <dgm:presLayoutVars>
          <dgm:dir/>
          <dgm:animOne val="branch"/>
          <dgm:animLvl val="lvl"/>
        </dgm:presLayoutVars>
      </dgm:prSet>
      <dgm:spPr/>
    </dgm:pt>
    <dgm:pt modelId="{F8DEE2B5-0757-6746-8C58-4ED5EAC570F7}" type="pres">
      <dgm:prSet presAssocID="{EE304489-6CF2-4EFE-8D7D-CEAEEE481E59}" presName="thickLine" presStyleLbl="alignNode1" presStyleIdx="0" presStyleCnt="3"/>
      <dgm:spPr/>
    </dgm:pt>
    <dgm:pt modelId="{61113A2D-A3A4-B64C-A252-CBEE0EEE43C7}" type="pres">
      <dgm:prSet presAssocID="{EE304489-6CF2-4EFE-8D7D-CEAEEE481E59}" presName="horz1" presStyleCnt="0"/>
      <dgm:spPr/>
    </dgm:pt>
    <dgm:pt modelId="{FEB93859-DF4C-E74A-A3B5-4A3B40C86687}" type="pres">
      <dgm:prSet presAssocID="{EE304489-6CF2-4EFE-8D7D-CEAEEE481E59}" presName="tx1" presStyleLbl="revTx" presStyleIdx="0" presStyleCnt="3"/>
      <dgm:spPr/>
    </dgm:pt>
    <dgm:pt modelId="{4D67868C-9379-1940-84B0-D2575245B5D6}" type="pres">
      <dgm:prSet presAssocID="{EE304489-6CF2-4EFE-8D7D-CEAEEE481E59}" presName="vert1" presStyleCnt="0"/>
      <dgm:spPr/>
    </dgm:pt>
    <dgm:pt modelId="{6D81FC8E-8251-4646-9039-3B34B3775FF8}" type="pres">
      <dgm:prSet presAssocID="{3C507060-0EAC-4C8C-B817-ED8711F81528}" presName="thickLine" presStyleLbl="alignNode1" presStyleIdx="1" presStyleCnt="3"/>
      <dgm:spPr/>
    </dgm:pt>
    <dgm:pt modelId="{AF3C5F45-24E1-7B4D-AAFC-04E919F42410}" type="pres">
      <dgm:prSet presAssocID="{3C507060-0EAC-4C8C-B817-ED8711F81528}" presName="horz1" presStyleCnt="0"/>
      <dgm:spPr/>
    </dgm:pt>
    <dgm:pt modelId="{46621E6D-AF9C-B447-8D28-8B5453C87D5A}" type="pres">
      <dgm:prSet presAssocID="{3C507060-0EAC-4C8C-B817-ED8711F81528}" presName="tx1" presStyleLbl="revTx" presStyleIdx="1" presStyleCnt="3"/>
      <dgm:spPr/>
    </dgm:pt>
    <dgm:pt modelId="{CCE186E0-4651-1841-86C7-E44E72888BE4}" type="pres">
      <dgm:prSet presAssocID="{3C507060-0EAC-4C8C-B817-ED8711F81528}" presName="vert1" presStyleCnt="0"/>
      <dgm:spPr/>
    </dgm:pt>
    <dgm:pt modelId="{6CDEDEB9-9FE6-C24E-B5D4-156EB1E5C014}" type="pres">
      <dgm:prSet presAssocID="{B799DCC8-AB31-4124-9AD9-6B7252BA5D9B}" presName="thickLine" presStyleLbl="alignNode1" presStyleIdx="2" presStyleCnt="3"/>
      <dgm:spPr/>
    </dgm:pt>
    <dgm:pt modelId="{AB90BB95-A486-F14B-BBC9-39F41EE9531C}" type="pres">
      <dgm:prSet presAssocID="{B799DCC8-AB31-4124-9AD9-6B7252BA5D9B}" presName="horz1" presStyleCnt="0"/>
      <dgm:spPr/>
    </dgm:pt>
    <dgm:pt modelId="{F7403551-8F1A-ED42-AB2F-5D348757D84E}" type="pres">
      <dgm:prSet presAssocID="{B799DCC8-AB31-4124-9AD9-6B7252BA5D9B}" presName="tx1" presStyleLbl="revTx" presStyleIdx="2" presStyleCnt="3"/>
      <dgm:spPr/>
    </dgm:pt>
    <dgm:pt modelId="{C95D3DE0-C933-CA4A-AB58-158518F2D517}" type="pres">
      <dgm:prSet presAssocID="{B799DCC8-AB31-4124-9AD9-6B7252BA5D9B}" presName="vert1" presStyleCnt="0"/>
      <dgm:spPr/>
    </dgm:pt>
  </dgm:ptLst>
  <dgm:cxnLst>
    <dgm:cxn modelId="{1FBF111E-ACCE-4B41-9ECE-B847B4B0A168}" type="presOf" srcId="{EE304489-6CF2-4EFE-8D7D-CEAEEE481E59}" destId="{FEB93859-DF4C-E74A-A3B5-4A3B40C86687}" srcOrd="0" destOrd="0" presId="urn:microsoft.com/office/officeart/2008/layout/LinedList"/>
    <dgm:cxn modelId="{39252323-2B33-404D-9E20-BCA03340BC4F}" type="presOf" srcId="{3C507060-0EAC-4C8C-B817-ED8711F81528}" destId="{46621E6D-AF9C-B447-8D28-8B5453C87D5A}" srcOrd="0" destOrd="0" presId="urn:microsoft.com/office/officeart/2008/layout/LinedList"/>
    <dgm:cxn modelId="{C4F1238A-7740-4EF5-829E-3BED0E071D03}" srcId="{5F77CD7F-A54F-4EC9-B9C1-D23CE57A6E08}" destId="{3C507060-0EAC-4C8C-B817-ED8711F81528}" srcOrd="1" destOrd="0" parTransId="{305864FC-FCE0-4DEF-8F6B-6D7C28D2E456}" sibTransId="{153BD7AD-E376-46A0-84BC-FAE4AF0149F8}"/>
    <dgm:cxn modelId="{D2602499-0AC3-A94F-B515-296AAC61FA12}" type="presOf" srcId="{5F77CD7F-A54F-4EC9-B9C1-D23CE57A6E08}" destId="{2D7623CE-CACF-FA4E-BA53-4BCC3C257242}" srcOrd="0" destOrd="0" presId="urn:microsoft.com/office/officeart/2008/layout/LinedList"/>
    <dgm:cxn modelId="{4F985AB6-6469-4701-A92F-E400AE375392}" srcId="{5F77CD7F-A54F-4EC9-B9C1-D23CE57A6E08}" destId="{B799DCC8-AB31-4124-9AD9-6B7252BA5D9B}" srcOrd="2" destOrd="0" parTransId="{8A827541-6696-4923-87B3-4DE1AB178FD1}" sibTransId="{796887FF-C88D-42F6-A116-88E42AB60759}"/>
    <dgm:cxn modelId="{995A7EBF-8464-194F-9404-EEFBBCCCDCB1}" type="presOf" srcId="{B799DCC8-AB31-4124-9AD9-6B7252BA5D9B}" destId="{F7403551-8F1A-ED42-AB2F-5D348757D84E}" srcOrd="0" destOrd="0" presId="urn:microsoft.com/office/officeart/2008/layout/LinedList"/>
    <dgm:cxn modelId="{2FB652D8-F04B-4CDB-B331-03CA175833A1}" srcId="{5F77CD7F-A54F-4EC9-B9C1-D23CE57A6E08}" destId="{EE304489-6CF2-4EFE-8D7D-CEAEEE481E59}" srcOrd="0" destOrd="0" parTransId="{16BF9F77-4CE8-43DE-B25B-7F81DC8FCEA3}" sibTransId="{FCBB02E6-A529-41A2-B37E-5A3818BAC5D0}"/>
    <dgm:cxn modelId="{C9B28136-1A8D-9843-A47E-9C1CB6DEA045}" type="presParOf" srcId="{2D7623CE-CACF-FA4E-BA53-4BCC3C257242}" destId="{F8DEE2B5-0757-6746-8C58-4ED5EAC570F7}" srcOrd="0" destOrd="0" presId="urn:microsoft.com/office/officeart/2008/layout/LinedList"/>
    <dgm:cxn modelId="{67B5E8BA-77BF-DC45-BA9E-9F025FADF2FC}" type="presParOf" srcId="{2D7623CE-CACF-FA4E-BA53-4BCC3C257242}" destId="{61113A2D-A3A4-B64C-A252-CBEE0EEE43C7}" srcOrd="1" destOrd="0" presId="urn:microsoft.com/office/officeart/2008/layout/LinedList"/>
    <dgm:cxn modelId="{CB445940-3E46-BE4F-A13E-ACB8F61E11C8}" type="presParOf" srcId="{61113A2D-A3A4-B64C-A252-CBEE0EEE43C7}" destId="{FEB93859-DF4C-E74A-A3B5-4A3B40C86687}" srcOrd="0" destOrd="0" presId="urn:microsoft.com/office/officeart/2008/layout/LinedList"/>
    <dgm:cxn modelId="{62568D2F-30FE-644D-8BC8-9FF0F4DBFD24}" type="presParOf" srcId="{61113A2D-A3A4-B64C-A252-CBEE0EEE43C7}" destId="{4D67868C-9379-1940-84B0-D2575245B5D6}" srcOrd="1" destOrd="0" presId="urn:microsoft.com/office/officeart/2008/layout/LinedList"/>
    <dgm:cxn modelId="{7C9E7529-4B82-524C-B7E5-63670B29448B}" type="presParOf" srcId="{2D7623CE-CACF-FA4E-BA53-4BCC3C257242}" destId="{6D81FC8E-8251-4646-9039-3B34B3775FF8}" srcOrd="2" destOrd="0" presId="urn:microsoft.com/office/officeart/2008/layout/LinedList"/>
    <dgm:cxn modelId="{4130C79F-30EA-B74D-A6C2-997558AFEE2A}" type="presParOf" srcId="{2D7623CE-CACF-FA4E-BA53-4BCC3C257242}" destId="{AF3C5F45-24E1-7B4D-AAFC-04E919F42410}" srcOrd="3" destOrd="0" presId="urn:microsoft.com/office/officeart/2008/layout/LinedList"/>
    <dgm:cxn modelId="{ADBA760B-0CF1-A945-8C5F-6C87B28C3E5F}" type="presParOf" srcId="{AF3C5F45-24E1-7B4D-AAFC-04E919F42410}" destId="{46621E6D-AF9C-B447-8D28-8B5453C87D5A}" srcOrd="0" destOrd="0" presId="urn:microsoft.com/office/officeart/2008/layout/LinedList"/>
    <dgm:cxn modelId="{C5FD9062-D6B5-7145-B1BB-1C3294EEBE22}" type="presParOf" srcId="{AF3C5F45-24E1-7B4D-AAFC-04E919F42410}" destId="{CCE186E0-4651-1841-86C7-E44E72888BE4}" srcOrd="1" destOrd="0" presId="urn:microsoft.com/office/officeart/2008/layout/LinedList"/>
    <dgm:cxn modelId="{A7E9E1C2-A673-FC48-B2F2-F79059978278}" type="presParOf" srcId="{2D7623CE-CACF-FA4E-BA53-4BCC3C257242}" destId="{6CDEDEB9-9FE6-C24E-B5D4-156EB1E5C014}" srcOrd="4" destOrd="0" presId="urn:microsoft.com/office/officeart/2008/layout/LinedList"/>
    <dgm:cxn modelId="{C2F8B6F5-ABF1-054C-A0D2-A1D265D45A68}" type="presParOf" srcId="{2D7623CE-CACF-FA4E-BA53-4BCC3C257242}" destId="{AB90BB95-A486-F14B-BBC9-39F41EE9531C}" srcOrd="5" destOrd="0" presId="urn:microsoft.com/office/officeart/2008/layout/LinedList"/>
    <dgm:cxn modelId="{41FE4682-15B6-8345-B9A8-760B73908ACA}" type="presParOf" srcId="{AB90BB95-A486-F14B-BBC9-39F41EE9531C}" destId="{F7403551-8F1A-ED42-AB2F-5D348757D84E}" srcOrd="0" destOrd="0" presId="urn:microsoft.com/office/officeart/2008/layout/LinedList"/>
    <dgm:cxn modelId="{E0388180-107E-CC42-9191-7763757D0E40}" type="presParOf" srcId="{AB90BB95-A486-F14B-BBC9-39F41EE9531C}" destId="{C95D3DE0-C933-CA4A-AB58-158518F2D51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158EC-F722-134A-8793-DE19384511AD}">
      <dsp:nvSpPr>
        <dsp:cNvPr id="0" name=""/>
        <dsp:cNvSpPr/>
      </dsp:nvSpPr>
      <dsp:spPr>
        <a:xfrm>
          <a:off x="0" y="234425"/>
          <a:ext cx="1810460" cy="3581403"/>
        </a:xfrm>
        <a:prstGeom prst="rect">
          <a:avLst/>
        </a:prstGeom>
        <a:solidFill>
          <a:schemeClr val="accent2">
            <a:tint val="40000"/>
            <a:alpha val="90000"/>
            <a:hueOff val="0"/>
            <a:satOff val="0"/>
            <a:lumOff val="0"/>
            <a:alphaOff val="0"/>
          </a:schemeClr>
        </a:solidFill>
        <a:ln w="34925" cap="flat" cmpd="sng" algn="in">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1151" tIns="330200" rIns="141151" bIns="330200" numCol="1" spcCol="1270" anchor="t" anchorCtr="0">
          <a:noAutofit/>
        </a:bodyPr>
        <a:lstStyle/>
        <a:p>
          <a:pPr marL="0" lvl="0" indent="0" algn="l" defTabSz="622300">
            <a:lnSpc>
              <a:spcPct val="90000"/>
            </a:lnSpc>
            <a:spcBef>
              <a:spcPct val="0"/>
            </a:spcBef>
            <a:spcAft>
              <a:spcPct val="35000"/>
            </a:spcAft>
            <a:buNone/>
          </a:pPr>
          <a:r>
            <a:rPr lang="ru-RU" sz="1400" kern="1200" baseline="0" dirty="0"/>
            <a:t>Проверьте правильно ли организованно рабочее место ребёнка. Оно должно быть освещено (источник света должен находиться спереди и слева); </a:t>
          </a:r>
          <a:endParaRPr lang="en-US" sz="1400" kern="1200" dirty="0"/>
        </a:p>
      </dsp:txBody>
      <dsp:txXfrm>
        <a:off x="0" y="1595358"/>
        <a:ext cx="1810460" cy="2148841"/>
      </dsp:txXfrm>
    </dsp:sp>
    <dsp:sp modelId="{69CA8858-27A2-6144-8558-C144515D6005}">
      <dsp:nvSpPr>
        <dsp:cNvPr id="0" name=""/>
        <dsp:cNvSpPr/>
      </dsp:nvSpPr>
      <dsp:spPr>
        <a:xfrm>
          <a:off x="535793" y="462629"/>
          <a:ext cx="760393" cy="760393"/>
        </a:xfrm>
        <a:prstGeom prst="ellips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9283" tIns="12700" rIns="59283" bIns="12700" numCol="1" spcCol="1270" anchor="ctr" anchorCtr="0">
          <a:noAutofit/>
        </a:bodyPr>
        <a:lstStyle/>
        <a:p>
          <a:pPr marL="0" lvl="0" indent="0" algn="ctr" defTabSz="1733550">
            <a:lnSpc>
              <a:spcPct val="90000"/>
            </a:lnSpc>
            <a:spcBef>
              <a:spcPct val="0"/>
            </a:spcBef>
            <a:spcAft>
              <a:spcPct val="35000"/>
            </a:spcAft>
            <a:buNone/>
          </a:pPr>
          <a:r>
            <a:rPr lang="en-US" sz="3900" kern="1200"/>
            <a:t>1</a:t>
          </a:r>
          <a:endParaRPr lang="en-US" sz="3900" kern="1200" dirty="0"/>
        </a:p>
      </dsp:txBody>
      <dsp:txXfrm>
        <a:off x="647150" y="573986"/>
        <a:ext cx="537679" cy="537679"/>
      </dsp:txXfrm>
    </dsp:sp>
    <dsp:sp modelId="{26F6C4E2-62A9-0040-B3DF-D6365B26A40F}">
      <dsp:nvSpPr>
        <dsp:cNvPr id="0" name=""/>
        <dsp:cNvSpPr/>
      </dsp:nvSpPr>
      <dsp:spPr>
        <a:xfrm>
          <a:off x="0" y="3840333"/>
          <a:ext cx="1810460" cy="1440"/>
        </a:xfrm>
        <a:prstGeom prst="rect">
          <a:avLst/>
        </a:prstGeom>
        <a:solidFill>
          <a:schemeClr val="accent2">
            <a:hueOff val="-33131"/>
            <a:satOff val="-10867"/>
            <a:lumOff val="-3961"/>
            <a:alphaOff val="0"/>
          </a:schemeClr>
        </a:solidFill>
        <a:ln w="34925" cap="flat" cmpd="sng" algn="in">
          <a:solidFill>
            <a:schemeClr val="accent2">
              <a:hueOff val="-33131"/>
              <a:satOff val="-10867"/>
              <a:lumOff val="-3961"/>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5EA3320E-1ED2-4549-95C5-2C205364FA7A}">
      <dsp:nvSpPr>
        <dsp:cNvPr id="0" name=""/>
        <dsp:cNvSpPr/>
      </dsp:nvSpPr>
      <dsp:spPr>
        <a:xfrm>
          <a:off x="1991507" y="234425"/>
          <a:ext cx="1810460" cy="2534645"/>
        </a:xfrm>
        <a:prstGeom prst="rect">
          <a:avLst/>
        </a:prstGeom>
        <a:solidFill>
          <a:schemeClr val="accent2">
            <a:tint val="40000"/>
            <a:alpha val="90000"/>
            <a:hueOff val="-17911"/>
            <a:satOff val="-27334"/>
            <a:lumOff val="-2823"/>
            <a:alphaOff val="0"/>
          </a:schemeClr>
        </a:solidFill>
        <a:ln w="34925" cap="flat" cmpd="sng" algn="in">
          <a:solidFill>
            <a:schemeClr val="accent2">
              <a:tint val="40000"/>
              <a:alpha val="90000"/>
              <a:hueOff val="-17911"/>
              <a:satOff val="-27334"/>
              <a:lumOff val="-28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1151" tIns="330200" rIns="141151" bIns="330200" numCol="1" spcCol="1270" anchor="t" anchorCtr="0">
          <a:noAutofit/>
        </a:bodyPr>
        <a:lstStyle/>
        <a:p>
          <a:pPr marL="0" lvl="0" indent="0" algn="l" defTabSz="711200">
            <a:lnSpc>
              <a:spcPct val="90000"/>
            </a:lnSpc>
            <a:spcBef>
              <a:spcPct val="0"/>
            </a:spcBef>
            <a:spcAft>
              <a:spcPct val="35000"/>
            </a:spcAft>
            <a:buNone/>
          </a:pPr>
          <a:r>
            <a:rPr lang="ru-RU" sz="1600" kern="1200" baseline="0" dirty="0"/>
            <a:t>Во время приготовления уроков на столе не должно быть лишних предметов. </a:t>
          </a:r>
          <a:endParaRPr lang="en-US" sz="1600" kern="1200" dirty="0"/>
        </a:p>
      </dsp:txBody>
      <dsp:txXfrm>
        <a:off x="1991507" y="1197590"/>
        <a:ext cx="1810460" cy="1520787"/>
      </dsp:txXfrm>
    </dsp:sp>
    <dsp:sp modelId="{9FB3BE49-507E-2643-8492-CD767783F5C2}">
      <dsp:nvSpPr>
        <dsp:cNvPr id="0" name=""/>
        <dsp:cNvSpPr/>
      </dsp:nvSpPr>
      <dsp:spPr>
        <a:xfrm>
          <a:off x="2516540" y="487889"/>
          <a:ext cx="760393" cy="760393"/>
        </a:xfrm>
        <a:prstGeom prst="ellipse">
          <a:avLst/>
        </a:prstGeom>
        <a:solidFill>
          <a:schemeClr val="accent2">
            <a:hueOff val="-66262"/>
            <a:satOff val="-21734"/>
            <a:lumOff val="-7921"/>
            <a:alphaOff val="0"/>
          </a:schemeClr>
        </a:solidFill>
        <a:ln w="34925" cap="flat" cmpd="sng" algn="in">
          <a:solidFill>
            <a:schemeClr val="accent2">
              <a:hueOff val="-66262"/>
              <a:satOff val="-21734"/>
              <a:lumOff val="-7921"/>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9283" tIns="12700" rIns="59283" bIns="12700" numCol="1" spcCol="1270" anchor="ctr" anchorCtr="0">
          <a:noAutofit/>
        </a:bodyPr>
        <a:lstStyle/>
        <a:p>
          <a:pPr marL="0" lvl="0" indent="0" algn="ctr" defTabSz="1733550">
            <a:lnSpc>
              <a:spcPct val="90000"/>
            </a:lnSpc>
            <a:spcBef>
              <a:spcPct val="0"/>
            </a:spcBef>
            <a:spcAft>
              <a:spcPct val="35000"/>
            </a:spcAft>
            <a:buNone/>
          </a:pPr>
          <a:r>
            <a:rPr lang="en-US" sz="3900" kern="1200"/>
            <a:t>2</a:t>
          </a:r>
        </a:p>
      </dsp:txBody>
      <dsp:txXfrm>
        <a:off x="2627897" y="599246"/>
        <a:ext cx="537679" cy="537679"/>
      </dsp:txXfrm>
    </dsp:sp>
    <dsp:sp modelId="{2E7297D2-CF69-9B4B-8DD1-894ABE0CF6DC}">
      <dsp:nvSpPr>
        <dsp:cNvPr id="0" name=""/>
        <dsp:cNvSpPr/>
      </dsp:nvSpPr>
      <dsp:spPr>
        <a:xfrm>
          <a:off x="1991507" y="2768998"/>
          <a:ext cx="1810460" cy="72"/>
        </a:xfrm>
        <a:prstGeom prst="rect">
          <a:avLst/>
        </a:prstGeom>
        <a:solidFill>
          <a:schemeClr val="accent2">
            <a:hueOff val="-99392"/>
            <a:satOff val="-32601"/>
            <a:lumOff val="-11882"/>
            <a:alphaOff val="0"/>
          </a:schemeClr>
        </a:solidFill>
        <a:ln w="34925" cap="flat" cmpd="sng" algn="in">
          <a:solidFill>
            <a:schemeClr val="accent2">
              <a:hueOff val="-99392"/>
              <a:satOff val="-32601"/>
              <a:lumOff val="-11882"/>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FA931B92-3AE2-A94A-B455-EDBF94BCCA76}">
      <dsp:nvSpPr>
        <dsp:cNvPr id="0" name=""/>
        <dsp:cNvSpPr/>
      </dsp:nvSpPr>
      <dsp:spPr>
        <a:xfrm>
          <a:off x="3983014" y="234425"/>
          <a:ext cx="1810460" cy="2534645"/>
        </a:xfrm>
        <a:prstGeom prst="rect">
          <a:avLst/>
        </a:prstGeom>
        <a:solidFill>
          <a:schemeClr val="accent2">
            <a:tint val="40000"/>
            <a:alpha val="90000"/>
            <a:hueOff val="-35823"/>
            <a:satOff val="-54667"/>
            <a:lumOff val="-5646"/>
            <a:alphaOff val="0"/>
          </a:schemeClr>
        </a:solidFill>
        <a:ln w="34925" cap="flat" cmpd="sng" algn="in">
          <a:solidFill>
            <a:schemeClr val="accent2">
              <a:tint val="40000"/>
              <a:alpha val="90000"/>
              <a:hueOff val="-35823"/>
              <a:satOff val="-54667"/>
              <a:lumOff val="-56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1151" tIns="330200" rIns="141151" bIns="330200" numCol="1" spcCol="1270" anchor="t" anchorCtr="0">
          <a:noAutofit/>
        </a:bodyPr>
        <a:lstStyle/>
        <a:p>
          <a:pPr marL="0" lvl="0" indent="0" algn="l" defTabSz="889000">
            <a:lnSpc>
              <a:spcPct val="90000"/>
            </a:lnSpc>
            <a:spcBef>
              <a:spcPct val="0"/>
            </a:spcBef>
            <a:spcAft>
              <a:spcPct val="35000"/>
            </a:spcAft>
            <a:buNone/>
          </a:pPr>
          <a:r>
            <a:rPr lang="ru-RU" sz="2000" kern="1200" baseline="0" dirty="0"/>
            <a:t>Рабочее место должно быть удобным.</a:t>
          </a:r>
          <a:endParaRPr lang="en-US" sz="2000" kern="1200" dirty="0"/>
        </a:p>
      </dsp:txBody>
      <dsp:txXfrm>
        <a:off x="3983014" y="1197590"/>
        <a:ext cx="1810460" cy="1520787"/>
      </dsp:txXfrm>
    </dsp:sp>
    <dsp:sp modelId="{4B3207DB-0BEE-BE41-9028-5B39B93BD637}">
      <dsp:nvSpPr>
        <dsp:cNvPr id="0" name=""/>
        <dsp:cNvSpPr/>
      </dsp:nvSpPr>
      <dsp:spPr>
        <a:xfrm>
          <a:off x="4508047" y="487889"/>
          <a:ext cx="760393" cy="760393"/>
        </a:xfrm>
        <a:prstGeom prst="ellipse">
          <a:avLst/>
        </a:prstGeom>
        <a:solidFill>
          <a:schemeClr val="accent2">
            <a:hueOff val="-132523"/>
            <a:satOff val="-43468"/>
            <a:lumOff val="-15842"/>
            <a:alphaOff val="0"/>
          </a:schemeClr>
        </a:solidFill>
        <a:ln w="34925" cap="flat" cmpd="sng" algn="in">
          <a:solidFill>
            <a:schemeClr val="accent2">
              <a:hueOff val="-132523"/>
              <a:satOff val="-43468"/>
              <a:lumOff val="-15842"/>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9283" tIns="12700" rIns="59283" bIns="12700" numCol="1" spcCol="1270" anchor="ctr" anchorCtr="0">
          <a:noAutofit/>
        </a:bodyPr>
        <a:lstStyle/>
        <a:p>
          <a:pPr marL="0" lvl="0" indent="0" algn="ctr" defTabSz="1733550">
            <a:lnSpc>
              <a:spcPct val="90000"/>
            </a:lnSpc>
            <a:spcBef>
              <a:spcPct val="0"/>
            </a:spcBef>
            <a:spcAft>
              <a:spcPct val="35000"/>
            </a:spcAft>
            <a:buNone/>
          </a:pPr>
          <a:r>
            <a:rPr lang="en-US" sz="3900" kern="1200"/>
            <a:t>3</a:t>
          </a:r>
        </a:p>
      </dsp:txBody>
      <dsp:txXfrm>
        <a:off x="4619404" y="599246"/>
        <a:ext cx="537679" cy="537679"/>
      </dsp:txXfrm>
    </dsp:sp>
    <dsp:sp modelId="{0E54A802-6D2C-0642-8DDA-2A69FAC3BF4B}">
      <dsp:nvSpPr>
        <dsp:cNvPr id="0" name=""/>
        <dsp:cNvSpPr/>
      </dsp:nvSpPr>
      <dsp:spPr>
        <a:xfrm>
          <a:off x="3983014" y="2768998"/>
          <a:ext cx="1810460" cy="72"/>
        </a:xfrm>
        <a:prstGeom prst="rect">
          <a:avLst/>
        </a:prstGeom>
        <a:solidFill>
          <a:schemeClr val="accent2">
            <a:hueOff val="-165654"/>
            <a:satOff val="-54335"/>
            <a:lumOff val="-19803"/>
            <a:alphaOff val="0"/>
          </a:schemeClr>
        </a:solidFill>
        <a:ln w="34925" cap="flat" cmpd="sng" algn="in">
          <a:solidFill>
            <a:schemeClr val="accent2">
              <a:hueOff val="-165654"/>
              <a:satOff val="-54335"/>
              <a:lumOff val="-19803"/>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EE2B5-0757-6746-8C58-4ED5EAC570F7}">
      <dsp:nvSpPr>
        <dsp:cNvPr id="0" name=""/>
        <dsp:cNvSpPr/>
      </dsp:nvSpPr>
      <dsp:spPr>
        <a:xfrm>
          <a:off x="0" y="2019"/>
          <a:ext cx="5793475" cy="0"/>
        </a:xfrm>
        <a:prstGeom prst="line">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6350" cap="flat" cmpd="sng" algn="in">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EB93859-DF4C-E74A-A3B5-4A3B40C86687}">
      <dsp:nvSpPr>
        <dsp:cNvPr id="0" name=""/>
        <dsp:cNvSpPr/>
      </dsp:nvSpPr>
      <dsp:spPr>
        <a:xfrm>
          <a:off x="0" y="2019"/>
          <a:ext cx="5793475" cy="1377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ru-RU" sz="2000" kern="1200" baseline="0" dirty="0"/>
            <a:t>Помогайте ребёнку в выполнении домашнего задания, но не делайте его за него!</a:t>
          </a:r>
          <a:endParaRPr lang="en-US" sz="2000" kern="1200" dirty="0"/>
        </a:p>
      </dsp:txBody>
      <dsp:txXfrm>
        <a:off x="0" y="2019"/>
        <a:ext cx="5793475" cy="1377425"/>
      </dsp:txXfrm>
    </dsp:sp>
    <dsp:sp modelId="{6D81FC8E-8251-4646-9039-3B34B3775FF8}">
      <dsp:nvSpPr>
        <dsp:cNvPr id="0" name=""/>
        <dsp:cNvSpPr/>
      </dsp:nvSpPr>
      <dsp:spPr>
        <a:xfrm>
          <a:off x="0" y="1379444"/>
          <a:ext cx="5793475" cy="0"/>
        </a:xfrm>
        <a:prstGeom prst="line">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6350" cap="flat" cmpd="sng" algn="in">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46621E6D-AF9C-B447-8D28-8B5453C87D5A}">
      <dsp:nvSpPr>
        <dsp:cNvPr id="0" name=""/>
        <dsp:cNvSpPr/>
      </dsp:nvSpPr>
      <dsp:spPr>
        <a:xfrm>
          <a:off x="0" y="1379444"/>
          <a:ext cx="5793475" cy="1377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ru-RU" sz="2300" kern="1200" baseline="0" dirty="0"/>
            <a:t>Поощряйте ребёнка за хорошо выполненное домашнее задание, хвалите его, радуйтесь его результатам, связанным с положительной отметкой.</a:t>
          </a:r>
          <a:endParaRPr lang="en-US" sz="2300" kern="1200" dirty="0"/>
        </a:p>
      </dsp:txBody>
      <dsp:txXfrm>
        <a:off x="0" y="1379444"/>
        <a:ext cx="5793475" cy="1377425"/>
      </dsp:txXfrm>
    </dsp:sp>
    <dsp:sp modelId="{6CDEDEB9-9FE6-C24E-B5D4-156EB1E5C014}">
      <dsp:nvSpPr>
        <dsp:cNvPr id="0" name=""/>
        <dsp:cNvSpPr/>
      </dsp:nvSpPr>
      <dsp:spPr>
        <a:xfrm>
          <a:off x="0" y="2756870"/>
          <a:ext cx="5793475" cy="0"/>
        </a:xfrm>
        <a:prstGeom prst="line">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6350" cap="flat" cmpd="sng" algn="in">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7403551-8F1A-ED42-AB2F-5D348757D84E}">
      <dsp:nvSpPr>
        <dsp:cNvPr id="0" name=""/>
        <dsp:cNvSpPr/>
      </dsp:nvSpPr>
      <dsp:spPr>
        <a:xfrm>
          <a:off x="0" y="2756870"/>
          <a:ext cx="5793475" cy="1377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ru-RU" sz="2000" kern="1200" baseline="0" dirty="0"/>
            <a:t>Ребенку необходимо знать, что взрослые присутствуют не для того, чтобы за него делать уроки. Вы можете вместе посмотреть, что задано, спланировать работу, помочь ее начать и… заняться своими делами, уточнив, что будете рядом, если ему понадобится помощь.</a:t>
          </a:r>
          <a:endParaRPr lang="en-US" sz="2000" kern="1200" dirty="0"/>
        </a:p>
      </dsp:txBody>
      <dsp:txXfrm>
        <a:off x="0" y="2756870"/>
        <a:ext cx="5793475" cy="1377425"/>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6/24/18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6/24/18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
Второй уровень
Третий уровень
Четвертый уровень
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6/24/18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
Второй уровень
Третий уровень
Четвертый уровень
Пятый уровень</a:t>
            </a:r>
            <a:endParaRPr lang="en-US" dirty="0"/>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
Второй уровень
Третий уровень
Четвертый уровень
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
Второй уровень
Третий уровень
Четвертый уровень
Пятый уровень</a:t>
            </a:r>
            <a:endParaRPr lang="en-US" dirty="0"/>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
Второй уровень
Третий уровень
Четвертый уровень
Пятый уровень</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6/24/18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6/24/18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6/24/18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
Второй уровень
Третий уровень
Четвертый уровень
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6/24/18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6/24/18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6/24/18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E87D0F-140A-1447-860E-4031C1DCD195}"/>
              </a:ext>
            </a:extLst>
          </p:cNvPr>
          <p:cNvSpPr>
            <a:spLocks noGrp="1"/>
          </p:cNvSpPr>
          <p:nvPr>
            <p:ph type="ctrTitle"/>
          </p:nvPr>
        </p:nvSpPr>
        <p:spPr>
          <a:xfrm>
            <a:off x="1301675" y="1788454"/>
            <a:ext cx="9574305" cy="2098226"/>
          </a:xfrm>
        </p:spPr>
        <p:txBody>
          <a:bodyPr/>
          <a:lstStyle/>
          <a:p>
            <a:r>
              <a:rPr lang="ru-RU" dirty="0"/>
              <a:t>Учимся учиться дома</a:t>
            </a:r>
          </a:p>
        </p:txBody>
      </p:sp>
      <p:sp>
        <p:nvSpPr>
          <p:cNvPr id="3" name="Подзаголовок 2">
            <a:extLst>
              <a:ext uri="{FF2B5EF4-FFF2-40B4-BE49-F238E27FC236}">
                <a16:creationId xmlns:a16="http://schemas.microsoft.com/office/drawing/2014/main" id="{AD96756C-7DAF-A54E-962C-744C04C12028}"/>
              </a:ext>
            </a:extLst>
          </p:cNvPr>
          <p:cNvSpPr>
            <a:spLocks noGrp="1"/>
          </p:cNvSpPr>
          <p:nvPr>
            <p:ph type="subTitle" idx="1"/>
          </p:nvPr>
        </p:nvSpPr>
        <p:spPr>
          <a:xfrm>
            <a:off x="1301676" y="3956278"/>
            <a:ext cx="8209904" cy="2901721"/>
          </a:xfrm>
        </p:spPr>
        <p:txBody>
          <a:bodyPr>
            <a:normAutofit fontScale="85000" lnSpcReduction="20000"/>
          </a:bodyPr>
          <a:lstStyle/>
          <a:p>
            <a:r>
              <a:rPr lang="ru-RU" dirty="0"/>
              <a:t>«Какими дети рождаются, это ни от кого не зависит, но чтобы они путем правильного воспитания сделались хорошими – это в нашей власти» Плутарх</a:t>
            </a:r>
          </a:p>
          <a:p>
            <a:pPr algn="r"/>
            <a:endParaRPr lang="ru-RU" dirty="0"/>
          </a:p>
          <a:p>
            <a:pPr algn="r"/>
            <a:endParaRPr lang="ru-RU" dirty="0"/>
          </a:p>
          <a:p>
            <a:pPr algn="r"/>
            <a:endParaRPr lang="ru-RU" dirty="0"/>
          </a:p>
          <a:p>
            <a:pPr algn="r"/>
            <a:endParaRPr lang="ru-RU" dirty="0"/>
          </a:p>
          <a:p>
            <a:r>
              <a:rPr lang="ru-RU" dirty="0"/>
              <a:t>Сироткина Д.А.</a:t>
            </a:r>
          </a:p>
          <a:p>
            <a:r>
              <a:rPr lang="ru-RU" dirty="0"/>
              <a:t>учитель начальных классов</a:t>
            </a:r>
          </a:p>
          <a:p>
            <a:r>
              <a:rPr lang="ru-RU" dirty="0"/>
              <a:t>ГБОУ СОШ №276</a:t>
            </a:r>
          </a:p>
        </p:txBody>
      </p:sp>
    </p:spTree>
    <p:extLst>
      <p:ext uri="{BB962C8B-B14F-4D97-AF65-F5344CB8AC3E}">
        <p14:creationId xmlns:p14="http://schemas.microsoft.com/office/powerpoint/2010/main" val="1138612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812C54-7AEF-4ABB-826E-221F51CB0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A4FC91D-4DA0-3B44-9B2A-8B55F2344734}"/>
              </a:ext>
            </a:extLst>
          </p:cNvPr>
          <p:cNvSpPr>
            <a:spLocks noGrp="1"/>
          </p:cNvSpPr>
          <p:nvPr>
            <p:ph type="title"/>
          </p:nvPr>
        </p:nvSpPr>
        <p:spPr>
          <a:xfrm>
            <a:off x="3363864" y="685800"/>
            <a:ext cx="7705164" cy="1485900"/>
          </a:xfrm>
        </p:spPr>
        <p:txBody>
          <a:bodyPr>
            <a:normAutofit/>
          </a:bodyPr>
          <a:lstStyle/>
          <a:p>
            <a:r>
              <a:rPr lang="ru-RU" dirty="0"/>
              <a:t>Правила организации помощи дома</a:t>
            </a:r>
          </a:p>
        </p:txBody>
      </p:sp>
      <p:sp>
        <p:nvSpPr>
          <p:cNvPr id="10" name="Rectangle 9">
            <a:extLst>
              <a:ext uri="{FF2B5EF4-FFF2-40B4-BE49-F238E27FC236}">
                <a16:creationId xmlns:a16="http://schemas.microsoft.com/office/drawing/2014/main" id="{891F40E4-8A76-44CF-91EC-9073673526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6"/>
            <a:ext cx="304441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72171013-D973-4187-9CF2-EE098EEF81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81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Объект 2">
            <a:extLst>
              <a:ext uri="{FF2B5EF4-FFF2-40B4-BE49-F238E27FC236}">
                <a16:creationId xmlns:a16="http://schemas.microsoft.com/office/drawing/2014/main" id="{FE47A8C7-A804-A143-892E-8687BE8D61D0}"/>
              </a:ext>
            </a:extLst>
          </p:cNvPr>
          <p:cNvSpPr>
            <a:spLocks noGrp="1"/>
          </p:cNvSpPr>
          <p:nvPr>
            <p:ph idx="1"/>
          </p:nvPr>
        </p:nvSpPr>
        <p:spPr>
          <a:xfrm>
            <a:off x="3363864" y="2286000"/>
            <a:ext cx="7705164" cy="3581400"/>
          </a:xfrm>
        </p:spPr>
        <p:txBody>
          <a:bodyPr>
            <a:normAutofit/>
          </a:bodyPr>
          <a:lstStyle/>
          <a:p>
            <a:pPr algn="just"/>
            <a:r>
              <a:rPr lang="ru-RU" sz="2400" dirty="0"/>
              <a:t>Выполняйте домашние задания вместе с ребенком, а не вместо него. Выполняйте с ребенком только то, что задано в школе. Работайте спокойно, без нервотрёпки, упреков, порицаний. Никогда не начинайте с трудных заданий, усложняйте задания постепенно. Усложняйте задания только тогда, когда успешно выполнены предыдущие. Если необходимо внести коррективы по ходу работы, делайте это немедленно. Чтобы работа была более эффективной, она должна быть систематической.</a:t>
            </a:r>
          </a:p>
        </p:txBody>
      </p:sp>
    </p:spTree>
    <p:extLst>
      <p:ext uri="{BB962C8B-B14F-4D97-AF65-F5344CB8AC3E}">
        <p14:creationId xmlns:p14="http://schemas.microsoft.com/office/powerpoint/2010/main" val="3847505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F904D9EC-AEC3-964F-B9A7-0A11BB7939F9}"/>
              </a:ext>
            </a:extLst>
          </p:cNvPr>
          <p:cNvSpPr>
            <a:spLocks noGrp="1"/>
          </p:cNvSpPr>
          <p:nvPr>
            <p:ph type="title"/>
          </p:nvPr>
        </p:nvSpPr>
        <p:spPr>
          <a:xfrm>
            <a:off x="2920702" y="2234902"/>
            <a:ext cx="9601200" cy="1485900"/>
          </a:xfrm>
        </p:spPr>
        <p:txBody>
          <a:bodyPr/>
          <a:lstStyle/>
          <a:p>
            <a:r>
              <a:rPr lang="ru-RU" dirty="0"/>
              <a:t>Спасибо за внимание!</a:t>
            </a:r>
          </a:p>
        </p:txBody>
      </p:sp>
    </p:spTree>
    <p:extLst>
      <p:ext uri="{BB962C8B-B14F-4D97-AF65-F5344CB8AC3E}">
        <p14:creationId xmlns:p14="http://schemas.microsoft.com/office/powerpoint/2010/main" val="197595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BAB837-AA76-A445-95C6-4346ACF1CE87}"/>
              </a:ext>
            </a:extLst>
          </p:cNvPr>
          <p:cNvSpPr>
            <a:spLocks noGrp="1"/>
          </p:cNvSpPr>
          <p:nvPr>
            <p:ph type="title"/>
          </p:nvPr>
        </p:nvSpPr>
        <p:spPr/>
        <p:txBody>
          <a:bodyPr/>
          <a:lstStyle/>
          <a:p>
            <a:r>
              <a:rPr lang="ru-RU" dirty="0"/>
              <a:t>Главное назначение домашнего задания:</a:t>
            </a:r>
          </a:p>
        </p:txBody>
      </p:sp>
      <p:sp>
        <p:nvSpPr>
          <p:cNvPr id="3" name="Объект 2">
            <a:extLst>
              <a:ext uri="{FF2B5EF4-FFF2-40B4-BE49-F238E27FC236}">
                <a16:creationId xmlns:a16="http://schemas.microsoft.com/office/drawing/2014/main" id="{682A3FBD-78E7-B44B-BD1B-16345411E8A9}"/>
              </a:ext>
            </a:extLst>
          </p:cNvPr>
          <p:cNvSpPr>
            <a:spLocks noGrp="1"/>
          </p:cNvSpPr>
          <p:nvPr>
            <p:ph idx="1"/>
          </p:nvPr>
        </p:nvSpPr>
        <p:spPr>
          <a:xfrm>
            <a:off x="1371600" y="2285999"/>
            <a:ext cx="9601200" cy="4449337"/>
          </a:xfrm>
        </p:spPr>
        <p:txBody>
          <a:bodyPr>
            <a:normAutofit lnSpcReduction="10000"/>
          </a:bodyPr>
          <a:lstStyle/>
          <a:p>
            <a:r>
              <a:rPr lang="ru-RU" sz="3000" dirty="0"/>
              <a:t>Домашние задания направлены на… </a:t>
            </a:r>
          </a:p>
          <a:p>
            <a:r>
              <a:rPr lang="ru-RU" sz="3000" dirty="0"/>
              <a:t>* закрепление знаний и умений </a:t>
            </a:r>
          </a:p>
          <a:p>
            <a:r>
              <a:rPr lang="ru-RU" sz="3000" dirty="0"/>
              <a:t>* систематизацию изученного материала</a:t>
            </a:r>
          </a:p>
          <a:p>
            <a:r>
              <a:rPr lang="ru-RU" sz="3000" dirty="0"/>
              <a:t>* применение знаний </a:t>
            </a:r>
          </a:p>
          <a:p>
            <a:r>
              <a:rPr lang="ru-RU" sz="3000" dirty="0"/>
              <a:t>* развитие творческих способностей</a:t>
            </a:r>
          </a:p>
          <a:p>
            <a:r>
              <a:rPr lang="ru-RU" sz="3000" dirty="0"/>
              <a:t>* воспитание волевых усилий ребёнка, ответственности </a:t>
            </a:r>
            <a:r>
              <a:rPr lang="ru-RU" sz="3000"/>
              <a:t>и самостоятельности </a:t>
            </a:r>
            <a:endParaRPr lang="ru-RU" sz="3000" dirty="0"/>
          </a:p>
          <a:p>
            <a:pPr marL="0" indent="0">
              <a:buNone/>
            </a:pPr>
            <a:br>
              <a:rPr lang="ru-RU" dirty="0"/>
            </a:br>
            <a:endParaRPr lang="ru-RU" dirty="0"/>
          </a:p>
        </p:txBody>
      </p:sp>
    </p:spTree>
    <p:extLst>
      <p:ext uri="{BB962C8B-B14F-4D97-AF65-F5344CB8AC3E}">
        <p14:creationId xmlns:p14="http://schemas.microsoft.com/office/powerpoint/2010/main" val="4027368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961D8973-EAA9-459A-AF59-BBB4233D6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CB6CD02-83CD-AF4B-9B13-B5DAA45DF192}"/>
              </a:ext>
            </a:extLst>
          </p:cNvPr>
          <p:cNvSpPr>
            <a:spLocks noGrp="1"/>
          </p:cNvSpPr>
          <p:nvPr>
            <p:ph type="title"/>
          </p:nvPr>
        </p:nvSpPr>
        <p:spPr>
          <a:xfrm>
            <a:off x="784743" y="685800"/>
            <a:ext cx="5793475" cy="1485900"/>
          </a:xfrm>
        </p:spPr>
        <p:txBody>
          <a:bodyPr vert="horz" lIns="91440" tIns="45720" rIns="91440" bIns="45720" rtlCol="0" anchor="t">
            <a:normAutofit/>
          </a:bodyPr>
          <a:lstStyle/>
          <a:p>
            <a:r>
              <a:rPr lang="en-US" sz="3400" dirty="0" err="1"/>
              <a:t>Как</a:t>
            </a:r>
            <a:r>
              <a:rPr lang="en-US" sz="3400" dirty="0"/>
              <a:t> </a:t>
            </a:r>
            <a:r>
              <a:rPr lang="en-US" sz="3400" dirty="0" err="1"/>
              <a:t>помочь</a:t>
            </a:r>
            <a:r>
              <a:rPr lang="en-US" sz="3400" dirty="0"/>
              <a:t> </a:t>
            </a:r>
            <a:r>
              <a:rPr lang="en-US" sz="3400" dirty="0" err="1"/>
              <a:t>ребёнку</a:t>
            </a:r>
            <a:r>
              <a:rPr lang="en-US" sz="3400" dirty="0"/>
              <a:t> </a:t>
            </a:r>
            <a:r>
              <a:rPr lang="en-US" sz="3400" dirty="0" err="1"/>
              <a:t>в</a:t>
            </a:r>
            <a:r>
              <a:rPr lang="en-US" sz="3400" dirty="0"/>
              <a:t> </a:t>
            </a:r>
            <a:r>
              <a:rPr lang="en-US" sz="3400" dirty="0" err="1"/>
              <a:t>подготовке</a:t>
            </a:r>
            <a:r>
              <a:rPr lang="en-US" sz="3400" dirty="0"/>
              <a:t> </a:t>
            </a:r>
            <a:r>
              <a:rPr lang="en-US" sz="3400" dirty="0" err="1"/>
              <a:t>домашнего</a:t>
            </a:r>
            <a:r>
              <a:rPr lang="en-US" sz="3400" dirty="0"/>
              <a:t> </a:t>
            </a:r>
            <a:r>
              <a:rPr lang="en-US" sz="3400" dirty="0" err="1"/>
              <a:t>задания</a:t>
            </a:r>
            <a:r>
              <a:rPr lang="en-US" sz="3400" dirty="0"/>
              <a:t>? </a:t>
            </a:r>
          </a:p>
        </p:txBody>
      </p:sp>
      <p:sp>
        <p:nvSpPr>
          <p:cNvPr id="18" name="Rectangle 17">
            <a:extLst>
              <a:ext uri="{FF2B5EF4-FFF2-40B4-BE49-F238E27FC236}">
                <a16:creationId xmlns:a16="http://schemas.microsoft.com/office/drawing/2014/main" id="{FBEA8A33-C0D0-416D-8359-724B8828C7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Объект 6">
            <a:extLst>
              <a:ext uri="{FF2B5EF4-FFF2-40B4-BE49-F238E27FC236}">
                <a16:creationId xmlns:a16="http://schemas.microsoft.com/office/drawing/2014/main" id="{CC11B560-DE16-7949-9C19-A28FC3FA2ACF}"/>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7612260" y="10"/>
            <a:ext cx="4579739" cy="6857990"/>
          </a:xfrm>
          <a:prstGeom prst="rect">
            <a:avLst/>
          </a:prstGeom>
        </p:spPr>
      </p:pic>
      <p:graphicFrame>
        <p:nvGraphicFramePr>
          <p:cNvPr id="9" name="Объект 3">
            <a:extLst>
              <a:ext uri="{FF2B5EF4-FFF2-40B4-BE49-F238E27FC236}">
                <a16:creationId xmlns:a16="http://schemas.microsoft.com/office/drawing/2014/main" id="{59ADB172-EB1D-4A54-9124-9261A437F7FB}"/>
              </a:ext>
            </a:extLst>
          </p:cNvPr>
          <p:cNvGraphicFramePr>
            <a:graphicFrameLocks noGrp="1"/>
          </p:cNvGraphicFramePr>
          <p:nvPr>
            <p:ph sz="half" idx="1"/>
            <p:extLst>
              <p:ext uri="{D42A27DB-BD31-4B8C-83A1-F6EECF244321}">
                <p14:modId xmlns:p14="http://schemas.microsoft.com/office/powerpoint/2010/main" val="3398554995"/>
              </p:ext>
            </p:extLst>
          </p:nvPr>
        </p:nvGraphicFramePr>
        <p:xfrm>
          <a:off x="784743" y="2286000"/>
          <a:ext cx="5793475" cy="40502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2692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961D8973-EAA9-459A-AF59-BBB4233D6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Заголовок 3">
            <a:extLst>
              <a:ext uri="{FF2B5EF4-FFF2-40B4-BE49-F238E27FC236}">
                <a16:creationId xmlns:a16="http://schemas.microsoft.com/office/drawing/2014/main" id="{831E6962-C6B5-0046-8427-7D6B7D60173E}"/>
              </a:ext>
            </a:extLst>
          </p:cNvPr>
          <p:cNvSpPr>
            <a:spLocks noGrp="1"/>
          </p:cNvSpPr>
          <p:nvPr>
            <p:ph type="title"/>
          </p:nvPr>
        </p:nvSpPr>
        <p:spPr>
          <a:xfrm>
            <a:off x="655872" y="400050"/>
            <a:ext cx="5793475" cy="1485900"/>
          </a:xfrm>
        </p:spPr>
        <p:txBody>
          <a:bodyPr vert="horz" lIns="91440" tIns="45720" rIns="91440" bIns="45720" rtlCol="0" anchor="t">
            <a:normAutofit/>
          </a:bodyPr>
          <a:lstStyle/>
          <a:p>
            <a:r>
              <a:rPr lang="en-US" sz="2400" i="1" dirty="0" err="1"/>
              <a:t>Золотое</a:t>
            </a:r>
            <a:r>
              <a:rPr lang="en-US" sz="2400" i="1" dirty="0"/>
              <a:t> </a:t>
            </a:r>
            <a:r>
              <a:rPr lang="en-US" sz="2400" i="1" dirty="0" err="1"/>
              <a:t>правило</a:t>
            </a:r>
            <a:r>
              <a:rPr lang="en-US" sz="2400" dirty="0"/>
              <a:t>: </a:t>
            </a:r>
            <a:r>
              <a:rPr lang="en-US" sz="2400" dirty="0" err="1"/>
              <a:t>превратить</a:t>
            </a:r>
            <a:r>
              <a:rPr lang="en-US" sz="2400" dirty="0"/>
              <a:t> </a:t>
            </a:r>
            <a:r>
              <a:rPr lang="en-US" sz="2400" dirty="0" err="1"/>
              <a:t>выполнение</a:t>
            </a:r>
            <a:r>
              <a:rPr lang="en-US" sz="2400" dirty="0"/>
              <a:t> </a:t>
            </a:r>
            <a:r>
              <a:rPr lang="en-US" sz="2400" dirty="0" err="1"/>
              <a:t>домашних</a:t>
            </a:r>
            <a:r>
              <a:rPr lang="en-US" sz="2400" dirty="0"/>
              <a:t> </a:t>
            </a:r>
            <a:r>
              <a:rPr lang="en-US" sz="2400" dirty="0" err="1"/>
              <a:t>заданий</a:t>
            </a:r>
            <a:r>
              <a:rPr lang="en-US" sz="2400" dirty="0"/>
              <a:t> </a:t>
            </a:r>
            <a:r>
              <a:rPr lang="en-US" sz="2400" dirty="0" err="1"/>
              <a:t>в</a:t>
            </a:r>
            <a:r>
              <a:rPr lang="en-US" sz="2400" dirty="0"/>
              <a:t> </a:t>
            </a:r>
            <a:r>
              <a:rPr lang="en-US" sz="2400" dirty="0" err="1"/>
              <a:t>ежедневный</a:t>
            </a:r>
            <a:r>
              <a:rPr lang="en-US" sz="2400" dirty="0"/>
              <a:t> </a:t>
            </a:r>
            <a:r>
              <a:rPr lang="en-US" sz="2400" dirty="0" err="1"/>
              <a:t>ритуал</a:t>
            </a:r>
            <a:r>
              <a:rPr lang="en-US" sz="2400" dirty="0"/>
              <a:t>, </a:t>
            </a:r>
            <a:r>
              <a:rPr lang="en-US" sz="2400" dirty="0" err="1"/>
              <a:t>происходящий</a:t>
            </a:r>
            <a:r>
              <a:rPr lang="en-US" sz="2400" dirty="0"/>
              <a:t> </a:t>
            </a:r>
            <a:r>
              <a:rPr lang="en-US" sz="2400" dirty="0" err="1"/>
              <a:t>в</a:t>
            </a:r>
            <a:r>
              <a:rPr lang="en-US" sz="2400" dirty="0"/>
              <a:t> </a:t>
            </a:r>
            <a:r>
              <a:rPr lang="en-US" sz="2400" dirty="0" err="1"/>
              <a:t>определенный</a:t>
            </a:r>
            <a:r>
              <a:rPr lang="en-US" sz="2400" dirty="0"/>
              <a:t> </a:t>
            </a:r>
            <a:r>
              <a:rPr lang="en-US" sz="2400" dirty="0" err="1"/>
              <a:t>час</a:t>
            </a:r>
            <a:r>
              <a:rPr lang="en-US" sz="2400" dirty="0"/>
              <a:t>, </a:t>
            </a:r>
            <a:r>
              <a:rPr lang="en-US" sz="2400" dirty="0" err="1"/>
              <a:t>в</a:t>
            </a:r>
            <a:r>
              <a:rPr lang="en-US" sz="2400" dirty="0"/>
              <a:t> </a:t>
            </a:r>
            <a:r>
              <a:rPr lang="en-US" sz="2400" dirty="0" err="1"/>
              <a:t>одном</a:t>
            </a:r>
            <a:r>
              <a:rPr lang="en-US" sz="2400" dirty="0"/>
              <a:t> </a:t>
            </a:r>
            <a:r>
              <a:rPr lang="en-US" sz="2400" dirty="0" err="1"/>
              <a:t>и</a:t>
            </a:r>
            <a:r>
              <a:rPr lang="en-US" sz="2400" dirty="0"/>
              <a:t> </a:t>
            </a:r>
            <a:r>
              <a:rPr lang="en-US" sz="2400" dirty="0" err="1"/>
              <a:t>том</a:t>
            </a:r>
            <a:r>
              <a:rPr lang="en-US" sz="2400" dirty="0"/>
              <a:t> </a:t>
            </a:r>
            <a:r>
              <a:rPr lang="en-US" sz="2400" dirty="0" err="1"/>
              <a:t>же</a:t>
            </a:r>
            <a:r>
              <a:rPr lang="en-US" sz="2400" dirty="0"/>
              <a:t> </a:t>
            </a:r>
            <a:r>
              <a:rPr lang="en-US" sz="2400" dirty="0" err="1"/>
              <a:t>месте</a:t>
            </a:r>
            <a:r>
              <a:rPr lang="en-US" sz="2400" dirty="0"/>
              <a:t>. 15.00-17.00</a:t>
            </a:r>
          </a:p>
        </p:txBody>
      </p:sp>
      <p:sp>
        <p:nvSpPr>
          <p:cNvPr id="3" name="Объект 2">
            <a:extLst>
              <a:ext uri="{FF2B5EF4-FFF2-40B4-BE49-F238E27FC236}">
                <a16:creationId xmlns:a16="http://schemas.microsoft.com/office/drawing/2014/main" id="{FEE1DFE4-8888-0341-A061-142CD27519B6}"/>
              </a:ext>
            </a:extLst>
          </p:cNvPr>
          <p:cNvSpPr>
            <a:spLocks noGrp="1"/>
          </p:cNvSpPr>
          <p:nvPr>
            <p:ph sz="half" idx="1"/>
          </p:nvPr>
        </p:nvSpPr>
        <p:spPr>
          <a:xfrm>
            <a:off x="784743" y="2286000"/>
            <a:ext cx="5793475" cy="3581400"/>
          </a:xfrm>
        </p:spPr>
        <p:txBody>
          <a:bodyPr vert="horz" lIns="91440" tIns="45720" rIns="91440" bIns="45720" rtlCol="0">
            <a:normAutofit lnSpcReduction="10000"/>
          </a:bodyPr>
          <a:lstStyle/>
          <a:p>
            <a:pPr algn="just"/>
            <a:r>
              <a:rPr lang="en-US" sz="2800" dirty="0" err="1"/>
              <a:t>Приучайте</a:t>
            </a:r>
            <a:r>
              <a:rPr lang="en-US" sz="2800" dirty="0"/>
              <a:t> </a:t>
            </a:r>
            <a:r>
              <a:rPr lang="en-US" sz="2800" dirty="0" err="1"/>
              <a:t>ребёнка</a:t>
            </a:r>
            <a:r>
              <a:rPr lang="en-US" sz="2800" dirty="0"/>
              <a:t> </a:t>
            </a:r>
            <a:r>
              <a:rPr lang="en-US" sz="2800" dirty="0" err="1"/>
              <a:t>вовремя</a:t>
            </a:r>
            <a:r>
              <a:rPr lang="en-US" sz="2800" dirty="0"/>
              <a:t> </a:t>
            </a:r>
            <a:r>
              <a:rPr lang="en-US" sz="2800" dirty="0" err="1"/>
              <a:t>садиться</a:t>
            </a:r>
            <a:r>
              <a:rPr lang="en-US" sz="2800" dirty="0"/>
              <a:t> </a:t>
            </a:r>
            <a:r>
              <a:rPr lang="en-US" sz="2800" dirty="0" err="1"/>
              <a:t>за</a:t>
            </a:r>
            <a:r>
              <a:rPr lang="en-US" sz="2800" dirty="0"/>
              <a:t> </a:t>
            </a:r>
            <a:r>
              <a:rPr lang="en-US" sz="2800" dirty="0" err="1"/>
              <a:t>уроки</a:t>
            </a:r>
            <a:r>
              <a:rPr lang="en-US" sz="2800" dirty="0"/>
              <a:t>; </a:t>
            </a:r>
            <a:endParaRPr lang="ru-RU" sz="2800" dirty="0"/>
          </a:p>
          <a:p>
            <a:pPr algn="just"/>
            <a:r>
              <a:rPr lang="en-US" sz="2800" dirty="0" err="1"/>
              <a:t>Приступать</a:t>
            </a:r>
            <a:r>
              <a:rPr lang="en-US" sz="2800" dirty="0"/>
              <a:t> </a:t>
            </a:r>
            <a:r>
              <a:rPr lang="en-US" sz="2800" dirty="0" err="1"/>
              <a:t>к</a:t>
            </a:r>
            <a:r>
              <a:rPr lang="en-US" sz="2800" dirty="0"/>
              <a:t> </a:t>
            </a:r>
            <a:r>
              <a:rPr lang="en-US" sz="2800" dirty="0" err="1"/>
              <a:t>выполнению</a:t>
            </a:r>
            <a:r>
              <a:rPr lang="en-US" sz="2800" dirty="0"/>
              <a:t> </a:t>
            </a:r>
            <a:r>
              <a:rPr lang="en-US" sz="2800" dirty="0" err="1"/>
              <a:t>домашнего</a:t>
            </a:r>
            <a:r>
              <a:rPr lang="en-US" sz="2800" dirty="0"/>
              <a:t> </a:t>
            </a:r>
            <a:r>
              <a:rPr lang="en-US" sz="2800" dirty="0" err="1"/>
              <a:t>задания</a:t>
            </a:r>
            <a:r>
              <a:rPr lang="en-US" sz="2800" dirty="0"/>
              <a:t> </a:t>
            </a:r>
            <a:r>
              <a:rPr lang="en-US" sz="2800" dirty="0" err="1"/>
              <a:t>лучше</a:t>
            </a:r>
            <a:r>
              <a:rPr lang="en-US" sz="2800" dirty="0"/>
              <a:t> </a:t>
            </a:r>
            <a:r>
              <a:rPr lang="en-US" sz="2800" dirty="0" err="1"/>
              <a:t>всего</a:t>
            </a:r>
            <a:r>
              <a:rPr lang="en-US" sz="2800" dirty="0"/>
              <a:t> </a:t>
            </a:r>
            <a:r>
              <a:rPr lang="en-US" sz="2800" dirty="0" err="1"/>
              <a:t>через</a:t>
            </a:r>
            <a:r>
              <a:rPr lang="en-US" sz="2800" dirty="0"/>
              <a:t> 1.5 – 2 </a:t>
            </a:r>
            <a:r>
              <a:rPr lang="en-US" sz="2800" dirty="0" err="1"/>
              <a:t>часа</a:t>
            </a:r>
            <a:r>
              <a:rPr lang="en-US" sz="2800" dirty="0"/>
              <a:t> </a:t>
            </a:r>
            <a:r>
              <a:rPr lang="en-US" sz="2800" dirty="0" err="1"/>
              <a:t>после</a:t>
            </a:r>
            <a:r>
              <a:rPr lang="en-US" sz="2800" dirty="0"/>
              <a:t> </a:t>
            </a:r>
            <a:r>
              <a:rPr lang="en-US" sz="2800" dirty="0" err="1"/>
              <a:t>возвращения</a:t>
            </a:r>
            <a:r>
              <a:rPr lang="en-US" sz="2800" dirty="0"/>
              <a:t> </a:t>
            </a:r>
            <a:r>
              <a:rPr lang="en-US" sz="2800" dirty="0" err="1"/>
              <a:t>из</a:t>
            </a:r>
            <a:r>
              <a:rPr lang="en-US" sz="2800" dirty="0"/>
              <a:t> </a:t>
            </a:r>
            <a:r>
              <a:rPr lang="en-US" sz="2800" dirty="0" err="1"/>
              <a:t>школы</a:t>
            </a:r>
            <a:r>
              <a:rPr lang="en-US" sz="2800" dirty="0"/>
              <a:t>, </a:t>
            </a:r>
            <a:r>
              <a:rPr lang="en-US" sz="2800" dirty="0" err="1"/>
              <a:t>чтобы</a:t>
            </a:r>
            <a:r>
              <a:rPr lang="en-US" sz="2800" dirty="0"/>
              <a:t> </a:t>
            </a:r>
            <a:r>
              <a:rPr lang="en-US" sz="2800" dirty="0" err="1"/>
              <a:t>ребёнок</a:t>
            </a:r>
            <a:r>
              <a:rPr lang="en-US" sz="2800" dirty="0"/>
              <a:t> </a:t>
            </a:r>
            <a:r>
              <a:rPr lang="en-US" sz="2800" dirty="0" err="1"/>
              <a:t>отдохнул</a:t>
            </a:r>
            <a:r>
              <a:rPr lang="en-US" sz="2800" dirty="0"/>
              <a:t> </a:t>
            </a:r>
            <a:r>
              <a:rPr lang="en-US" sz="2800" dirty="0" err="1"/>
              <a:t>от</a:t>
            </a:r>
            <a:r>
              <a:rPr lang="en-US" sz="2800" dirty="0"/>
              <a:t> </a:t>
            </a:r>
            <a:r>
              <a:rPr lang="en-US" sz="2800" dirty="0" err="1"/>
              <a:t>занятий</a:t>
            </a:r>
            <a:r>
              <a:rPr lang="en-US" sz="2800" dirty="0"/>
              <a:t>, </a:t>
            </a:r>
            <a:r>
              <a:rPr lang="en-US" sz="2800" dirty="0" err="1"/>
              <a:t>но</a:t>
            </a:r>
            <a:r>
              <a:rPr lang="en-US" sz="2800" dirty="0"/>
              <a:t> </a:t>
            </a:r>
            <a:r>
              <a:rPr lang="en-US" sz="2800" dirty="0" err="1"/>
              <a:t>не</a:t>
            </a:r>
            <a:r>
              <a:rPr lang="en-US" sz="2800" dirty="0"/>
              <a:t> </a:t>
            </a:r>
            <a:r>
              <a:rPr lang="en-US" sz="2800" dirty="0" err="1"/>
              <a:t>устал</a:t>
            </a:r>
            <a:r>
              <a:rPr lang="en-US" sz="2800" dirty="0"/>
              <a:t> </a:t>
            </a:r>
            <a:r>
              <a:rPr lang="en-US" sz="2800" dirty="0" err="1"/>
              <a:t>от</a:t>
            </a:r>
            <a:r>
              <a:rPr lang="en-US" sz="2800" dirty="0"/>
              <a:t> </a:t>
            </a:r>
            <a:r>
              <a:rPr lang="en-US" sz="2800" dirty="0" err="1"/>
              <a:t>домашних</a:t>
            </a:r>
            <a:r>
              <a:rPr lang="en-US" sz="2800" dirty="0"/>
              <a:t> </a:t>
            </a:r>
            <a:r>
              <a:rPr lang="en-US" sz="2800" dirty="0" err="1"/>
              <a:t>игр</a:t>
            </a:r>
            <a:r>
              <a:rPr lang="en-US" sz="2800" dirty="0"/>
              <a:t> </a:t>
            </a:r>
            <a:r>
              <a:rPr lang="en-US" sz="2800" dirty="0" err="1"/>
              <a:t>и</a:t>
            </a:r>
            <a:r>
              <a:rPr lang="en-US" sz="2800" dirty="0"/>
              <a:t> </a:t>
            </a:r>
            <a:r>
              <a:rPr lang="en-US" sz="2800" dirty="0" err="1"/>
              <a:t>развлечений</a:t>
            </a:r>
            <a:r>
              <a:rPr lang="en-US" sz="2800" dirty="0"/>
              <a:t>. </a:t>
            </a:r>
          </a:p>
        </p:txBody>
      </p:sp>
      <p:sp>
        <p:nvSpPr>
          <p:cNvPr id="16" name="Rectangle 15">
            <a:extLst>
              <a:ext uri="{FF2B5EF4-FFF2-40B4-BE49-F238E27FC236}">
                <a16:creationId xmlns:a16="http://schemas.microsoft.com/office/drawing/2014/main" id="{FBEA8A33-C0D0-416D-8359-724B8828C7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Объект 6">
            <a:extLst>
              <a:ext uri="{FF2B5EF4-FFF2-40B4-BE49-F238E27FC236}">
                <a16:creationId xmlns:a16="http://schemas.microsoft.com/office/drawing/2014/main" id="{9C2A44ED-EEC5-F441-97C0-A9813F02F78F}"/>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7612260" y="10"/>
            <a:ext cx="4579739" cy="6857990"/>
          </a:xfrm>
          <a:prstGeom prst="rect">
            <a:avLst/>
          </a:prstGeom>
        </p:spPr>
      </p:pic>
    </p:spTree>
    <p:extLst>
      <p:ext uri="{BB962C8B-B14F-4D97-AF65-F5344CB8AC3E}">
        <p14:creationId xmlns:p14="http://schemas.microsoft.com/office/powerpoint/2010/main" val="2927140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C05D18B-3513-854E-B439-9C3C3FFD83B1}"/>
              </a:ext>
            </a:extLst>
          </p:cNvPr>
          <p:cNvSpPr>
            <a:spLocks noGrp="1"/>
          </p:cNvSpPr>
          <p:nvPr>
            <p:ph sz="half" idx="1"/>
          </p:nvPr>
        </p:nvSpPr>
        <p:spPr>
          <a:xfrm>
            <a:off x="1264022" y="570156"/>
            <a:ext cx="4932381" cy="5867400"/>
          </a:xfrm>
        </p:spPr>
        <p:txBody>
          <a:bodyPr>
            <a:normAutofit lnSpcReduction="10000"/>
          </a:bodyPr>
          <a:lstStyle/>
          <a:p>
            <a:pPr algn="just"/>
            <a:r>
              <a:rPr lang="ru-RU" sz="2400" dirty="0"/>
              <a:t>Второе правило - внушить ребенку, что уроки – это его дело, ибо учится он не для мамы с папой и не для бабушки с дедушкой. В вопросе приготовления уроков жестко придерживайтесь принципа «единственной альтернативы» - УРОКИ ДЕЛАТЬ !!!</a:t>
            </a:r>
          </a:p>
          <a:p>
            <a:pPr algn="just"/>
            <a:r>
              <a:rPr lang="ru-RU" sz="2400" dirty="0"/>
              <a:t>Правильно поступают те родители, которые с начала школьного обучения дают ребёнку понять, что по своей важности уроки находятся на одном уровне с самыми серьёзными делами, которыми заняты взрослые.</a:t>
            </a:r>
          </a:p>
          <a:p>
            <a:endParaRPr lang="ru-RU" dirty="0"/>
          </a:p>
        </p:txBody>
      </p:sp>
      <p:pic>
        <p:nvPicPr>
          <p:cNvPr id="10" name="Объект 9">
            <a:extLst>
              <a:ext uri="{FF2B5EF4-FFF2-40B4-BE49-F238E27FC236}">
                <a16:creationId xmlns:a16="http://schemas.microsoft.com/office/drawing/2014/main" id="{F020A57B-9A7A-8644-857E-A67EB71FC849}"/>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524625" y="1449393"/>
            <a:ext cx="5271750" cy="3499124"/>
          </a:xfrm>
        </p:spPr>
      </p:pic>
    </p:spTree>
    <p:extLst>
      <p:ext uri="{BB962C8B-B14F-4D97-AF65-F5344CB8AC3E}">
        <p14:creationId xmlns:p14="http://schemas.microsoft.com/office/powerpoint/2010/main" val="773380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961D8973-EAA9-459A-AF59-BBB4233D6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Заголовок 3">
            <a:extLst>
              <a:ext uri="{FF2B5EF4-FFF2-40B4-BE49-F238E27FC236}">
                <a16:creationId xmlns:a16="http://schemas.microsoft.com/office/drawing/2014/main" id="{825870A4-F96A-8841-A6F8-15B92EC5D3A1}"/>
              </a:ext>
            </a:extLst>
          </p:cNvPr>
          <p:cNvSpPr>
            <a:spLocks noGrp="1"/>
          </p:cNvSpPr>
          <p:nvPr>
            <p:ph type="title"/>
          </p:nvPr>
        </p:nvSpPr>
        <p:spPr>
          <a:xfrm>
            <a:off x="784743" y="685800"/>
            <a:ext cx="5793475" cy="1485900"/>
          </a:xfrm>
        </p:spPr>
        <p:txBody>
          <a:bodyPr vert="horz" lIns="91440" tIns="45720" rIns="91440" bIns="45720" rtlCol="0" anchor="t">
            <a:normAutofit/>
          </a:bodyPr>
          <a:lstStyle/>
          <a:p>
            <a:r>
              <a:rPr lang="en-US"/>
              <a:t>Нужен ли взрослый?</a:t>
            </a:r>
          </a:p>
        </p:txBody>
      </p:sp>
      <p:sp>
        <p:nvSpPr>
          <p:cNvPr id="18" name="Rectangle 17">
            <a:extLst>
              <a:ext uri="{FF2B5EF4-FFF2-40B4-BE49-F238E27FC236}">
                <a16:creationId xmlns:a16="http://schemas.microsoft.com/office/drawing/2014/main" id="{FBEA8A33-C0D0-416D-8359-724B8828C7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Объект 6">
            <a:extLst>
              <a:ext uri="{FF2B5EF4-FFF2-40B4-BE49-F238E27FC236}">
                <a16:creationId xmlns:a16="http://schemas.microsoft.com/office/drawing/2014/main" id="{303E5825-3A14-404A-9EBD-40A3C96647E0}"/>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7612260" y="10"/>
            <a:ext cx="4579739" cy="6857990"/>
          </a:xfrm>
          <a:prstGeom prst="rect">
            <a:avLst/>
          </a:prstGeom>
        </p:spPr>
      </p:pic>
      <p:graphicFrame>
        <p:nvGraphicFramePr>
          <p:cNvPr id="9" name="Объект 2">
            <a:extLst>
              <a:ext uri="{FF2B5EF4-FFF2-40B4-BE49-F238E27FC236}">
                <a16:creationId xmlns:a16="http://schemas.microsoft.com/office/drawing/2014/main" id="{953C96EA-F93F-4462-8148-249BE90A6F1A}"/>
              </a:ext>
            </a:extLst>
          </p:cNvPr>
          <p:cNvGraphicFramePr>
            <a:graphicFrameLocks noGrp="1"/>
          </p:cNvGraphicFramePr>
          <p:nvPr>
            <p:ph sz="half" idx="1"/>
            <p:extLst>
              <p:ext uri="{D42A27DB-BD31-4B8C-83A1-F6EECF244321}">
                <p14:modId xmlns:p14="http://schemas.microsoft.com/office/powerpoint/2010/main" val="1730532920"/>
              </p:ext>
            </p:extLst>
          </p:nvPr>
        </p:nvGraphicFramePr>
        <p:xfrm>
          <a:off x="784743" y="2285999"/>
          <a:ext cx="5793475" cy="4136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728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93B903-AB42-42A0-AE97-93D366679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id="{39888155-95B4-D34F-9C54-8041A6948675}"/>
              </a:ext>
            </a:extLst>
          </p:cNvPr>
          <p:cNvSpPr>
            <a:spLocks noGrp="1"/>
          </p:cNvSpPr>
          <p:nvPr>
            <p:ph type="title"/>
          </p:nvPr>
        </p:nvSpPr>
        <p:spPr>
          <a:xfrm>
            <a:off x="7860667" y="685800"/>
            <a:ext cx="3656419" cy="1485900"/>
          </a:xfrm>
        </p:spPr>
        <p:txBody>
          <a:bodyPr vert="horz" lIns="91440" tIns="45720" rIns="91440" bIns="45720" rtlCol="0" anchor="t">
            <a:normAutofit/>
          </a:bodyPr>
          <a:lstStyle/>
          <a:p>
            <a:r>
              <a:rPr lang="en-US"/>
              <a:t>Помощь родителей</a:t>
            </a:r>
          </a:p>
        </p:txBody>
      </p:sp>
      <p:sp>
        <p:nvSpPr>
          <p:cNvPr id="13" name="Rectangle 12">
            <a:extLst>
              <a:ext uri="{FF2B5EF4-FFF2-40B4-BE49-F238E27FC236}">
                <a16:creationId xmlns:a16="http://schemas.microsoft.com/office/drawing/2014/main" id="{BEC9E7FA-3295-45ED-8253-D23F9E44E1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Объект 5">
            <a:extLst>
              <a:ext uri="{FF2B5EF4-FFF2-40B4-BE49-F238E27FC236}">
                <a16:creationId xmlns:a16="http://schemas.microsoft.com/office/drawing/2014/main" id="{96FB630F-EE4C-DE4F-BE2F-5560B1FDB5CF}"/>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1023561" y="1093909"/>
            <a:ext cx="6517065" cy="4350140"/>
          </a:xfrm>
          <a:prstGeom prst="rect">
            <a:avLst/>
          </a:prstGeom>
        </p:spPr>
      </p:pic>
      <p:sp>
        <p:nvSpPr>
          <p:cNvPr id="3" name="Объект 2">
            <a:extLst>
              <a:ext uri="{FF2B5EF4-FFF2-40B4-BE49-F238E27FC236}">
                <a16:creationId xmlns:a16="http://schemas.microsoft.com/office/drawing/2014/main" id="{3ACD04A8-3C2C-CF4D-84AA-B141A2131D67}"/>
              </a:ext>
            </a:extLst>
          </p:cNvPr>
          <p:cNvSpPr>
            <a:spLocks noGrp="1"/>
          </p:cNvSpPr>
          <p:nvPr>
            <p:ph sz="half" idx="1"/>
          </p:nvPr>
        </p:nvSpPr>
        <p:spPr>
          <a:xfrm>
            <a:off x="7860667" y="2286000"/>
            <a:ext cx="4112594" cy="3581400"/>
          </a:xfrm>
        </p:spPr>
        <p:txBody>
          <a:bodyPr vert="horz" lIns="91440" tIns="45720" rIns="91440" bIns="45720" rtlCol="0">
            <a:normAutofit/>
          </a:bodyPr>
          <a:lstStyle/>
          <a:p>
            <a:pPr algn="just"/>
            <a:r>
              <a:rPr lang="en-US" dirty="0"/>
              <a:t>1. </a:t>
            </a:r>
            <a:r>
              <a:rPr lang="en-US" dirty="0" err="1"/>
              <a:t>Если</a:t>
            </a:r>
            <a:r>
              <a:rPr lang="en-US" dirty="0"/>
              <a:t> </a:t>
            </a:r>
            <a:r>
              <a:rPr lang="en-US" dirty="0" err="1"/>
              <a:t>у</a:t>
            </a:r>
            <a:r>
              <a:rPr lang="en-US" dirty="0"/>
              <a:t> </a:t>
            </a:r>
            <a:r>
              <a:rPr lang="en-US" dirty="0" err="1"/>
              <a:t>вас</a:t>
            </a:r>
            <a:r>
              <a:rPr lang="en-US" dirty="0"/>
              <a:t> </a:t>
            </a:r>
            <a:r>
              <a:rPr lang="en-US" dirty="0" err="1"/>
              <a:t>нет</a:t>
            </a:r>
            <a:r>
              <a:rPr lang="en-US" dirty="0"/>
              <a:t> </a:t>
            </a:r>
            <a:r>
              <a:rPr lang="en-US" dirty="0" err="1"/>
              <a:t>возможности</a:t>
            </a:r>
            <a:r>
              <a:rPr lang="en-US" dirty="0"/>
              <a:t> </a:t>
            </a:r>
            <a:r>
              <a:rPr lang="en-US" dirty="0" err="1"/>
              <a:t>быть</a:t>
            </a:r>
            <a:r>
              <a:rPr lang="en-US" dirty="0"/>
              <a:t> </a:t>
            </a:r>
            <a:r>
              <a:rPr lang="en-US" dirty="0" err="1"/>
              <a:t>рядом</a:t>
            </a:r>
            <a:r>
              <a:rPr lang="en-US" dirty="0"/>
              <a:t> </a:t>
            </a:r>
            <a:r>
              <a:rPr lang="en-US" dirty="0" err="1"/>
              <a:t>каждый</a:t>
            </a:r>
            <a:r>
              <a:rPr lang="en-US" dirty="0"/>
              <a:t> </a:t>
            </a:r>
            <a:r>
              <a:rPr lang="en-US" dirty="0" err="1"/>
              <a:t>день</a:t>
            </a:r>
            <a:r>
              <a:rPr lang="en-US" dirty="0"/>
              <a:t>, </a:t>
            </a:r>
            <a:r>
              <a:rPr lang="en-US" dirty="0" err="1"/>
              <a:t>договоритесь</a:t>
            </a:r>
            <a:r>
              <a:rPr lang="en-US" dirty="0"/>
              <a:t> </a:t>
            </a:r>
            <a:r>
              <a:rPr lang="en-US" dirty="0" err="1"/>
              <a:t>о</a:t>
            </a:r>
            <a:r>
              <a:rPr lang="en-US" dirty="0"/>
              <a:t> </a:t>
            </a:r>
            <a:r>
              <a:rPr lang="en-US" dirty="0" err="1"/>
              <a:t>правилах</a:t>
            </a:r>
            <a:r>
              <a:rPr lang="en-US" dirty="0"/>
              <a:t> </a:t>
            </a:r>
            <a:r>
              <a:rPr lang="en-US" dirty="0" err="1"/>
              <a:t>выполнения</a:t>
            </a:r>
            <a:r>
              <a:rPr lang="en-US" dirty="0"/>
              <a:t> </a:t>
            </a:r>
            <a:r>
              <a:rPr lang="en-US" dirty="0" err="1"/>
              <a:t>домашних</a:t>
            </a:r>
            <a:r>
              <a:rPr lang="en-US" dirty="0"/>
              <a:t> </a:t>
            </a:r>
            <a:r>
              <a:rPr lang="en-US" dirty="0" err="1"/>
              <a:t>заданий</a:t>
            </a:r>
            <a:r>
              <a:rPr lang="en-US" dirty="0"/>
              <a:t>. </a:t>
            </a:r>
            <a:r>
              <a:rPr lang="en-US" dirty="0" err="1"/>
              <a:t>Например</a:t>
            </a:r>
            <a:r>
              <a:rPr lang="en-US" dirty="0"/>
              <a:t>, </a:t>
            </a:r>
            <a:r>
              <a:rPr lang="en-US" dirty="0" err="1"/>
              <a:t>ребенок</a:t>
            </a:r>
            <a:r>
              <a:rPr lang="en-US" dirty="0"/>
              <a:t> </a:t>
            </a:r>
            <a:r>
              <a:rPr lang="en-US" dirty="0" err="1"/>
              <a:t>самостоятельно</a:t>
            </a:r>
            <a:r>
              <a:rPr lang="en-US" dirty="0"/>
              <a:t> </a:t>
            </a:r>
            <a:r>
              <a:rPr lang="en-US" dirty="0" err="1"/>
              <a:t>делает</a:t>
            </a:r>
            <a:r>
              <a:rPr lang="en-US" dirty="0"/>
              <a:t> </a:t>
            </a:r>
            <a:r>
              <a:rPr lang="en-US" dirty="0" err="1"/>
              <a:t>чтение</a:t>
            </a:r>
            <a:r>
              <a:rPr lang="en-US" dirty="0"/>
              <a:t> </a:t>
            </a:r>
            <a:r>
              <a:rPr lang="en-US" dirty="0" err="1"/>
              <a:t>и</a:t>
            </a:r>
            <a:r>
              <a:rPr lang="en-US" dirty="0"/>
              <a:t> </a:t>
            </a:r>
            <a:r>
              <a:rPr lang="en-US" dirty="0" err="1"/>
              <a:t>простые</a:t>
            </a:r>
            <a:r>
              <a:rPr lang="en-US" dirty="0"/>
              <a:t> </a:t>
            </a:r>
            <a:r>
              <a:rPr lang="en-US" dirty="0" err="1"/>
              <a:t>упражнения</a:t>
            </a:r>
            <a:r>
              <a:rPr lang="en-US" dirty="0"/>
              <a:t>, </a:t>
            </a:r>
            <a:r>
              <a:rPr lang="en-US" dirty="0" err="1"/>
              <a:t>а</a:t>
            </a:r>
            <a:r>
              <a:rPr lang="en-US" dirty="0"/>
              <a:t> </a:t>
            </a:r>
            <a:r>
              <a:rPr lang="en-US" dirty="0" err="1"/>
              <a:t>вы</a:t>
            </a:r>
            <a:r>
              <a:rPr lang="en-US" dirty="0"/>
              <a:t>, </a:t>
            </a:r>
            <a:r>
              <a:rPr lang="en-US" dirty="0" err="1"/>
              <a:t>вернувшись</a:t>
            </a:r>
            <a:r>
              <a:rPr lang="en-US" dirty="0"/>
              <a:t> </a:t>
            </a:r>
            <a:r>
              <a:rPr lang="en-US" dirty="0" err="1"/>
              <a:t>с</a:t>
            </a:r>
            <a:r>
              <a:rPr lang="en-US" dirty="0"/>
              <a:t> </a:t>
            </a:r>
            <a:r>
              <a:rPr lang="en-US" dirty="0" err="1"/>
              <a:t>работы</a:t>
            </a:r>
            <a:r>
              <a:rPr lang="en-US" dirty="0"/>
              <a:t>, </a:t>
            </a:r>
            <a:r>
              <a:rPr lang="en-US" dirty="0" err="1"/>
              <a:t>проверите</a:t>
            </a:r>
            <a:r>
              <a:rPr lang="en-US" dirty="0"/>
              <a:t> </a:t>
            </a:r>
            <a:r>
              <a:rPr lang="en-US" dirty="0" err="1"/>
              <a:t>сделанное</a:t>
            </a:r>
            <a:r>
              <a:rPr lang="en-US" dirty="0"/>
              <a:t> </a:t>
            </a:r>
            <a:r>
              <a:rPr lang="en-US" dirty="0" err="1"/>
              <a:t>и</a:t>
            </a:r>
            <a:r>
              <a:rPr lang="en-US" dirty="0"/>
              <a:t> </a:t>
            </a:r>
            <a:r>
              <a:rPr lang="en-US" dirty="0" err="1"/>
              <a:t>будете</a:t>
            </a:r>
            <a:r>
              <a:rPr lang="en-US" dirty="0"/>
              <a:t> </a:t>
            </a:r>
            <a:r>
              <a:rPr lang="en-US" dirty="0" err="1"/>
              <a:t>рядом</a:t>
            </a:r>
            <a:r>
              <a:rPr lang="en-US" dirty="0"/>
              <a:t>, </a:t>
            </a:r>
            <a:r>
              <a:rPr lang="en-US" dirty="0" err="1"/>
              <a:t>пока</a:t>
            </a:r>
            <a:r>
              <a:rPr lang="en-US" dirty="0"/>
              <a:t> </a:t>
            </a:r>
            <a:r>
              <a:rPr lang="en-US" dirty="0" err="1"/>
              <a:t>он</a:t>
            </a:r>
            <a:r>
              <a:rPr lang="en-US" dirty="0"/>
              <a:t> </a:t>
            </a:r>
            <a:r>
              <a:rPr lang="en-US" dirty="0" err="1"/>
              <a:t>доделает</a:t>
            </a:r>
            <a:r>
              <a:rPr lang="en-US" dirty="0"/>
              <a:t> </a:t>
            </a:r>
            <a:r>
              <a:rPr lang="en-US" dirty="0" err="1"/>
              <a:t>остальное</a:t>
            </a:r>
            <a:r>
              <a:rPr lang="en-US" dirty="0"/>
              <a:t>.</a:t>
            </a:r>
          </a:p>
        </p:txBody>
      </p:sp>
    </p:spTree>
    <p:extLst>
      <p:ext uri="{BB962C8B-B14F-4D97-AF65-F5344CB8AC3E}">
        <p14:creationId xmlns:p14="http://schemas.microsoft.com/office/powerpoint/2010/main" val="3940872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961D8973-EAA9-459A-AF59-BBB4233D6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24609EB2-0CAC-804C-8DC0-D0C1D5C9244C}"/>
              </a:ext>
            </a:extLst>
          </p:cNvPr>
          <p:cNvSpPr>
            <a:spLocks noGrp="1"/>
          </p:cNvSpPr>
          <p:nvPr>
            <p:ph sz="half" idx="1"/>
          </p:nvPr>
        </p:nvSpPr>
        <p:spPr>
          <a:xfrm>
            <a:off x="784743" y="2286000"/>
            <a:ext cx="5793475" cy="3581400"/>
          </a:xfrm>
        </p:spPr>
        <p:txBody>
          <a:bodyPr vert="horz" lIns="91440" tIns="45720" rIns="91440" bIns="45720" rtlCol="0">
            <a:normAutofit fontScale="92500"/>
          </a:bodyPr>
          <a:lstStyle/>
          <a:p>
            <a:pPr algn="just"/>
            <a:r>
              <a:rPr lang="en-US" sz="2800" dirty="0"/>
              <a:t>2. </a:t>
            </a:r>
            <a:r>
              <a:rPr lang="en-US" sz="2800" dirty="0" err="1"/>
              <a:t>Не</a:t>
            </a:r>
            <a:r>
              <a:rPr lang="en-US" sz="2800" dirty="0"/>
              <a:t> </a:t>
            </a:r>
            <a:r>
              <a:rPr lang="en-US" sz="2800" dirty="0" err="1"/>
              <a:t>стоит</a:t>
            </a:r>
            <a:r>
              <a:rPr lang="en-US" sz="2800" dirty="0"/>
              <a:t> </a:t>
            </a:r>
            <a:r>
              <a:rPr lang="en-US" sz="2800" dirty="0" err="1"/>
              <a:t>сидеть</a:t>
            </a:r>
            <a:r>
              <a:rPr lang="en-US" sz="2800" dirty="0"/>
              <a:t> </a:t>
            </a:r>
            <a:r>
              <a:rPr lang="en-US" sz="2800" dirty="0" err="1"/>
              <a:t>с</a:t>
            </a:r>
            <a:r>
              <a:rPr lang="en-US" sz="2800" dirty="0"/>
              <a:t> </a:t>
            </a:r>
            <a:r>
              <a:rPr lang="en-US" sz="2800" dirty="0" err="1"/>
              <a:t>ребенком</a:t>
            </a:r>
            <a:r>
              <a:rPr lang="en-US" sz="2800" dirty="0"/>
              <a:t> </a:t>
            </a:r>
            <a:r>
              <a:rPr lang="en-US" sz="2800" dirty="0" err="1"/>
              <a:t>и</a:t>
            </a:r>
            <a:r>
              <a:rPr lang="en-US" sz="2800" dirty="0"/>
              <a:t> </a:t>
            </a:r>
            <a:r>
              <a:rPr lang="en-US" sz="2800" dirty="0" err="1"/>
              <a:t>следить</a:t>
            </a:r>
            <a:r>
              <a:rPr lang="en-US" sz="2800" dirty="0"/>
              <a:t> </a:t>
            </a:r>
            <a:r>
              <a:rPr lang="en-US" sz="2800" dirty="0" err="1"/>
              <a:t>за</a:t>
            </a:r>
            <a:r>
              <a:rPr lang="en-US" sz="2800" dirty="0"/>
              <a:t> </a:t>
            </a:r>
            <a:r>
              <a:rPr lang="en-US" sz="2800" dirty="0" err="1"/>
              <a:t>каждым</a:t>
            </a:r>
            <a:r>
              <a:rPr lang="en-US" sz="2800" dirty="0"/>
              <a:t> </a:t>
            </a:r>
            <a:r>
              <a:rPr lang="en-US" sz="2800" dirty="0" err="1"/>
              <a:t>движением</a:t>
            </a:r>
            <a:r>
              <a:rPr lang="en-US" sz="2800" dirty="0"/>
              <a:t> </a:t>
            </a:r>
            <a:r>
              <a:rPr lang="en-US" sz="2800" dirty="0" err="1"/>
              <a:t>его</a:t>
            </a:r>
            <a:r>
              <a:rPr lang="en-US" sz="2800" dirty="0"/>
              <a:t> </a:t>
            </a:r>
            <a:r>
              <a:rPr lang="en-US" sz="2800" dirty="0" err="1"/>
              <a:t>руки</a:t>
            </a:r>
            <a:r>
              <a:rPr lang="en-US" sz="2800" dirty="0"/>
              <a:t>. </a:t>
            </a:r>
            <a:r>
              <a:rPr lang="en-US" sz="2800" dirty="0" err="1"/>
              <a:t>Контролируя</a:t>
            </a:r>
            <a:r>
              <a:rPr lang="en-US" sz="2800" dirty="0"/>
              <a:t> </a:t>
            </a:r>
            <a:r>
              <a:rPr lang="en-US" sz="2800" dirty="0" err="1"/>
              <a:t>любой</a:t>
            </a:r>
            <a:r>
              <a:rPr lang="en-US" sz="2800" dirty="0"/>
              <a:t> </a:t>
            </a:r>
            <a:r>
              <a:rPr lang="en-US" sz="2800" dirty="0" err="1"/>
              <a:t>его</a:t>
            </a:r>
            <a:r>
              <a:rPr lang="en-US" sz="2800" dirty="0"/>
              <a:t> </a:t>
            </a:r>
            <a:r>
              <a:rPr lang="en-US" sz="2800" dirty="0" err="1"/>
              <a:t>шаг</a:t>
            </a:r>
            <a:r>
              <a:rPr lang="en-US" sz="2800" dirty="0"/>
              <a:t>, </a:t>
            </a:r>
            <a:r>
              <a:rPr lang="en-US" sz="2800" dirty="0" err="1"/>
              <a:t>мы</a:t>
            </a:r>
            <a:r>
              <a:rPr lang="en-US" sz="2800" dirty="0"/>
              <a:t> </a:t>
            </a:r>
            <a:r>
              <a:rPr lang="en-US" sz="2800" dirty="0" err="1"/>
              <a:t>лишаем</a:t>
            </a:r>
            <a:r>
              <a:rPr lang="en-US" sz="2800" dirty="0"/>
              <a:t> </a:t>
            </a:r>
            <a:r>
              <a:rPr lang="en-US" sz="2800" dirty="0" err="1"/>
              <a:t>его</a:t>
            </a:r>
            <a:r>
              <a:rPr lang="en-US" sz="2800" dirty="0"/>
              <a:t> </a:t>
            </a:r>
            <a:r>
              <a:rPr lang="en-US" sz="2800" dirty="0" err="1"/>
              <a:t>возможности</a:t>
            </a:r>
            <a:r>
              <a:rPr lang="en-US" sz="2800" dirty="0"/>
              <a:t> </a:t>
            </a:r>
            <a:r>
              <a:rPr lang="en-US" sz="2800" dirty="0" err="1"/>
              <a:t>стать</a:t>
            </a:r>
            <a:r>
              <a:rPr lang="en-US" sz="2800" dirty="0"/>
              <a:t> </a:t>
            </a:r>
            <a:r>
              <a:rPr lang="en-US" sz="2800" dirty="0" err="1"/>
              <a:t>самостоятельнее</a:t>
            </a:r>
            <a:r>
              <a:rPr lang="en-US" sz="2800" dirty="0"/>
              <a:t>, </a:t>
            </a:r>
            <a:r>
              <a:rPr lang="en-US" sz="2800" dirty="0" err="1"/>
              <a:t>снимаем</a:t>
            </a:r>
            <a:r>
              <a:rPr lang="en-US" sz="2800" dirty="0"/>
              <a:t> </a:t>
            </a:r>
            <a:r>
              <a:rPr lang="en-US" sz="2800" dirty="0" err="1"/>
              <a:t>с</a:t>
            </a:r>
            <a:r>
              <a:rPr lang="en-US" sz="2800" dirty="0"/>
              <a:t> </a:t>
            </a:r>
            <a:r>
              <a:rPr lang="en-US" sz="2800" dirty="0" err="1"/>
              <a:t>него</a:t>
            </a:r>
            <a:r>
              <a:rPr lang="en-US" sz="2800" dirty="0"/>
              <a:t> </a:t>
            </a:r>
            <a:r>
              <a:rPr lang="en-US" sz="2800" dirty="0" err="1"/>
              <a:t>ответственность</a:t>
            </a:r>
            <a:r>
              <a:rPr lang="en-US" sz="2800" dirty="0"/>
              <a:t>. </a:t>
            </a:r>
            <a:r>
              <a:rPr lang="en-US" sz="2800" dirty="0" err="1"/>
              <a:t>Именно</a:t>
            </a:r>
            <a:r>
              <a:rPr lang="en-US" sz="2800" dirty="0"/>
              <a:t> </a:t>
            </a:r>
            <a:r>
              <a:rPr lang="en-US" sz="2800" dirty="0" err="1"/>
              <a:t>поэтому</a:t>
            </a:r>
            <a:r>
              <a:rPr lang="en-US" sz="2800" dirty="0"/>
              <a:t> </a:t>
            </a:r>
            <a:r>
              <a:rPr lang="en-US" sz="2800" dirty="0" err="1"/>
              <a:t>так</a:t>
            </a:r>
            <a:r>
              <a:rPr lang="en-US" sz="2800" dirty="0"/>
              <a:t> </a:t>
            </a:r>
            <a:r>
              <a:rPr lang="en-US" sz="2800" dirty="0" err="1"/>
              <a:t>много</a:t>
            </a:r>
            <a:r>
              <a:rPr lang="en-US" sz="2800" dirty="0"/>
              <a:t> 11–12-летних </a:t>
            </a:r>
            <a:r>
              <a:rPr lang="en-US" sz="2800" dirty="0" err="1"/>
              <a:t>детей</a:t>
            </a:r>
            <a:r>
              <a:rPr lang="en-US" sz="2800" dirty="0"/>
              <a:t> </a:t>
            </a:r>
            <a:r>
              <a:rPr lang="en-US" sz="2800" dirty="0" err="1"/>
              <a:t>не</a:t>
            </a:r>
            <a:r>
              <a:rPr lang="en-US" sz="2800" dirty="0"/>
              <a:t> </a:t>
            </a:r>
            <a:r>
              <a:rPr lang="en-US" sz="2800" dirty="0" err="1"/>
              <a:t>умеют</a:t>
            </a:r>
            <a:r>
              <a:rPr lang="en-US" sz="2800" dirty="0"/>
              <a:t> </a:t>
            </a:r>
            <a:r>
              <a:rPr lang="en-US" sz="2800" dirty="0" err="1"/>
              <a:t>делать</a:t>
            </a:r>
            <a:r>
              <a:rPr lang="en-US" sz="2800" dirty="0"/>
              <a:t> </a:t>
            </a:r>
            <a:r>
              <a:rPr lang="en-US" sz="2800" dirty="0" err="1"/>
              <a:t>уроки</a:t>
            </a:r>
            <a:r>
              <a:rPr lang="en-US" sz="2800" dirty="0"/>
              <a:t> </a:t>
            </a:r>
            <a:r>
              <a:rPr lang="en-US" sz="2800" dirty="0" err="1"/>
              <a:t>без</a:t>
            </a:r>
            <a:r>
              <a:rPr lang="en-US" sz="2800" dirty="0"/>
              <a:t> </a:t>
            </a:r>
            <a:r>
              <a:rPr lang="en-US" sz="2800" dirty="0" err="1"/>
              <a:t>участия</a:t>
            </a:r>
            <a:r>
              <a:rPr lang="en-US" sz="2800" dirty="0"/>
              <a:t> </a:t>
            </a:r>
            <a:r>
              <a:rPr lang="en-US" sz="2800" dirty="0" err="1"/>
              <a:t>взрослых</a:t>
            </a:r>
            <a:r>
              <a:rPr lang="en-US" sz="2800" dirty="0"/>
              <a:t>.</a:t>
            </a:r>
          </a:p>
        </p:txBody>
      </p:sp>
      <p:sp>
        <p:nvSpPr>
          <p:cNvPr id="16" name="Rectangle 15">
            <a:extLst>
              <a:ext uri="{FF2B5EF4-FFF2-40B4-BE49-F238E27FC236}">
                <a16:creationId xmlns:a16="http://schemas.microsoft.com/office/drawing/2014/main" id="{FBEA8A33-C0D0-416D-8359-724B8828C7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Объект 6">
            <a:extLst>
              <a:ext uri="{FF2B5EF4-FFF2-40B4-BE49-F238E27FC236}">
                <a16:creationId xmlns:a16="http://schemas.microsoft.com/office/drawing/2014/main" id="{D420245B-BC95-2140-A4FE-13CFB08283FB}"/>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7612261" y="10"/>
            <a:ext cx="4579738" cy="6857990"/>
          </a:xfrm>
          <a:prstGeom prst="rect">
            <a:avLst/>
          </a:prstGeom>
        </p:spPr>
      </p:pic>
    </p:spTree>
    <p:extLst>
      <p:ext uri="{BB962C8B-B14F-4D97-AF65-F5344CB8AC3E}">
        <p14:creationId xmlns:p14="http://schemas.microsoft.com/office/powerpoint/2010/main" val="1977188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3235446-2608-6142-AF65-DF096CD4423D}"/>
              </a:ext>
            </a:extLst>
          </p:cNvPr>
          <p:cNvSpPr>
            <a:spLocks noGrp="1"/>
          </p:cNvSpPr>
          <p:nvPr>
            <p:ph sz="half" idx="1"/>
          </p:nvPr>
        </p:nvSpPr>
        <p:spPr>
          <a:xfrm>
            <a:off x="928688" y="614363"/>
            <a:ext cx="4890698" cy="5253037"/>
          </a:xfrm>
        </p:spPr>
        <p:txBody>
          <a:bodyPr>
            <a:normAutofit fontScale="92500" lnSpcReduction="10000"/>
          </a:bodyPr>
          <a:lstStyle/>
          <a:p>
            <a:pPr algn="just"/>
            <a:r>
              <a:rPr lang="ru-RU" sz="2400" dirty="0"/>
              <a:t>3. Не заставляйте ребенка переписывать все, если в работе обнаружились какие-то непринципиальные ошибки. Просто научите его аккуратно их исправлять в уже выполненном задании.</a:t>
            </a:r>
          </a:p>
          <a:p>
            <a:pPr algn="just"/>
            <a:r>
              <a:rPr lang="ru-RU" sz="2400" dirty="0"/>
              <a:t>4. Нет ничего хуже тупого механического переписывания. На черновике можно потренироваться в написании отдельных букв и слов, решить задачу. Но не нужно, например, выполнять начерно все упражнение по русскому языку, чтобы потом переписывать его в тетрадь.</a:t>
            </a:r>
          </a:p>
        </p:txBody>
      </p:sp>
      <p:pic>
        <p:nvPicPr>
          <p:cNvPr id="7" name="Объект 6">
            <a:extLst>
              <a:ext uri="{FF2B5EF4-FFF2-40B4-BE49-F238E27FC236}">
                <a16:creationId xmlns:a16="http://schemas.microsoft.com/office/drawing/2014/main" id="{3A607827-B38A-5C42-BA9D-703839782B26}"/>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819386" y="948895"/>
            <a:ext cx="6177861" cy="4583972"/>
          </a:xfrm>
        </p:spPr>
      </p:pic>
    </p:spTree>
    <p:extLst>
      <p:ext uri="{BB962C8B-B14F-4D97-AF65-F5344CB8AC3E}">
        <p14:creationId xmlns:p14="http://schemas.microsoft.com/office/powerpoint/2010/main" val="4177577174"/>
      </p:ext>
    </p:extLst>
  </p:cSld>
  <p:clrMapOvr>
    <a:masterClrMapping/>
  </p:clrMapOvr>
</p:sld>
</file>

<file path=ppt/theme/theme1.xml><?xml version="1.0" encoding="utf-8"?>
<a:theme xmlns:a="http://schemas.openxmlformats.org/drawingml/2006/main" name="Обрезка">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Обрезка</Template>
  <TotalTime>41</TotalTime>
  <Words>602</Words>
  <Application>Microsoft Macintosh PowerPoint</Application>
  <PresentationFormat>Широкоэкранный</PresentationFormat>
  <Paragraphs>41</Paragraphs>
  <Slides>11</Slides>
  <Notes>0</Notes>
  <HiddenSlides>0</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11</vt:i4>
      </vt:variant>
    </vt:vector>
  </HeadingPairs>
  <TitlesOfParts>
    <vt:vector size="13" baseType="lpstr">
      <vt:lpstr>Franklin Gothic Book</vt:lpstr>
      <vt:lpstr>Обрезка</vt:lpstr>
      <vt:lpstr>Учимся учиться дома</vt:lpstr>
      <vt:lpstr>Главное назначение домашнего задания:</vt:lpstr>
      <vt:lpstr>Как помочь ребёнку в подготовке домашнего задания? </vt:lpstr>
      <vt:lpstr>Золотое правило: превратить выполнение домашних заданий в ежедневный ритуал, происходящий в определенный час, в одном и том же месте. 15.00-17.00</vt:lpstr>
      <vt:lpstr>Презентация PowerPoint</vt:lpstr>
      <vt:lpstr>Нужен ли взрослый?</vt:lpstr>
      <vt:lpstr>Помощь родителей</vt:lpstr>
      <vt:lpstr>Презентация PowerPoint</vt:lpstr>
      <vt:lpstr>Презентация PowerPoint</vt:lpstr>
      <vt:lpstr>Правила организации помощи дома</vt:lpstr>
      <vt:lpstr>Спасибо за внимание!</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домашнего задания</dc:title>
  <dc:creator>Кожурин Роман</dc:creator>
  <cp:lastModifiedBy>Кожурин Роман</cp:lastModifiedBy>
  <cp:revision>8</cp:revision>
  <dcterms:created xsi:type="dcterms:W3CDTF">2018-06-24T15:59:35Z</dcterms:created>
  <dcterms:modified xsi:type="dcterms:W3CDTF">2018-06-24T16:49:34Z</dcterms:modified>
</cp:coreProperties>
</file>