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98" r:id="rId3"/>
    <p:sldId id="299" r:id="rId4"/>
    <p:sldId id="262" r:id="rId5"/>
    <p:sldId id="267" r:id="rId6"/>
    <p:sldId id="256" r:id="rId7"/>
    <p:sldId id="258" r:id="rId8"/>
    <p:sldId id="261" r:id="rId9"/>
    <p:sldId id="257" r:id="rId10"/>
    <p:sldId id="271" r:id="rId11"/>
    <p:sldId id="264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87" r:id="rId28"/>
    <p:sldId id="288" r:id="rId29"/>
    <p:sldId id="289" r:id="rId30"/>
    <p:sldId id="290" r:id="rId31"/>
    <p:sldId id="291" r:id="rId32"/>
    <p:sldId id="292" r:id="rId33"/>
    <p:sldId id="294" r:id="rId34"/>
    <p:sldId id="293" r:id="rId35"/>
    <p:sldId id="295" r:id="rId36"/>
    <p:sldId id="260" r:id="rId37"/>
    <p:sldId id="270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403" y="1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DBE20-6B7A-4387-883F-5CB2B450C4BA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7840E-708D-4BD2-836B-FF4CFCD5B8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DBE20-6B7A-4387-883F-5CB2B450C4BA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7840E-708D-4BD2-836B-FF4CFCD5B8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DBE20-6B7A-4387-883F-5CB2B450C4BA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7840E-708D-4BD2-836B-FF4CFCD5B8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5B275FE9-9F52-4376-A075-A973DCBCE2C1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95FC82B-FE0F-42A4-9D3C-60CBA01823A7}" type="slidenum">
              <a:rPr lang="ru-RU" smtClean="0">
                <a:solidFill>
                  <a:srgbClr val="94C600"/>
                </a:solidFill>
              </a:rPr>
              <a:pPr/>
              <a:t>‹#›</a:t>
            </a:fld>
            <a:endParaRPr lang="ru-RU">
              <a:solidFill>
                <a:srgbClr val="94C600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6419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75FE9-9F52-4376-A075-A973DCBCE2C1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FC82B-FE0F-42A4-9D3C-60CBA01823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84640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75FE9-9F52-4376-A075-A973DCBCE2C1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FC82B-FE0F-42A4-9D3C-60CBA01823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01861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75FE9-9F52-4376-A075-A973DCBCE2C1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4C6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FC82B-FE0F-42A4-9D3C-60CBA01823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4904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75FE9-9F52-4376-A075-A973DCBCE2C1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4C6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FC82B-FE0F-42A4-9D3C-60CBA01823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4909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75FE9-9F52-4376-A075-A973DCBCE2C1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4C6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FC82B-FE0F-42A4-9D3C-60CBA01823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6405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75FE9-9F52-4376-A075-A973DCBCE2C1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4C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FC82B-FE0F-42A4-9D3C-60CBA01823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06614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75FE9-9F52-4376-A075-A973DCBCE2C1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FC82B-FE0F-42A4-9D3C-60CBA01823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>
              <a:solidFill>
                <a:srgbClr val="94C6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889274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DBE20-6B7A-4387-883F-5CB2B450C4BA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7840E-708D-4BD2-836B-FF4CFCD5B8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75FE9-9F52-4376-A075-A973DCBCE2C1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>
              <a:solidFill>
                <a:srgbClr val="94C6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FC82B-FE0F-42A4-9D3C-60CBA01823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9192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75FE9-9F52-4376-A075-A973DCBCE2C1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FC82B-FE0F-42A4-9D3C-60CBA01823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34332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75FE9-9F52-4376-A075-A973DCBCE2C1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FC82B-FE0F-42A4-9D3C-60CBA01823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399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DBE20-6B7A-4387-883F-5CB2B450C4BA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7840E-708D-4BD2-836B-FF4CFCD5B8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DBE20-6B7A-4387-883F-5CB2B450C4BA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7840E-708D-4BD2-836B-FF4CFCD5B8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DBE20-6B7A-4387-883F-5CB2B450C4BA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7840E-708D-4BD2-836B-FF4CFCD5B8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DBE20-6B7A-4387-883F-5CB2B450C4BA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7840E-708D-4BD2-836B-FF4CFCD5B8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DBE20-6B7A-4387-883F-5CB2B450C4BA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7840E-708D-4BD2-836B-FF4CFCD5B8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DBE20-6B7A-4387-883F-5CB2B450C4BA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7840E-708D-4BD2-836B-FF4CFCD5B8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DBE20-6B7A-4387-883F-5CB2B450C4BA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7840E-708D-4BD2-836B-FF4CFCD5B8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7DBE20-6B7A-4387-883F-5CB2B450C4BA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07840E-708D-4BD2-836B-FF4CFCD5B8B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5B275FE9-9F52-4376-A075-A973DCBCE2C1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95FC82B-FE0F-42A4-9D3C-60CBA01823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3324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692696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8046214"/>
              </p:ext>
            </p:extLst>
          </p:nvPr>
        </p:nvGraphicFramePr>
        <p:xfrm>
          <a:off x="395536" y="1628800"/>
          <a:ext cx="8229600" cy="2313432"/>
        </p:xfrm>
        <a:graphic>
          <a:graphicData uri="http://schemas.openxmlformats.org/drawingml/2006/table">
            <a:tbl>
              <a:tblPr/>
              <a:tblGrid>
                <a:gridCol w="8229600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«Яркое, здоровое, творческое в русской жизни» на страницах повести «Детство»</a:t>
                      </a: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17027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48680"/>
            <a:ext cx="896448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Памятник Кашириной Акулине Ивановне в Нижнем Новгороде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Цыганок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688632"/>
          </a:xfrm>
        </p:spPr>
        <p:txBody>
          <a:bodyPr>
            <a:normAutofit lnSpcReduction="10000"/>
          </a:bodyPr>
          <a:lstStyle/>
          <a:p>
            <a:r>
              <a:rPr lang="ru-RU" dirty="0">
                <a:solidFill>
                  <a:srgbClr val="333333"/>
                </a:solidFill>
                <a:latin typeface="Arial"/>
              </a:rPr>
              <a:t>Еще один важный человек в жизни героя — Иван по прозвищу Цыганок. Цыганок — подмастерье в доме Алешиного деда. Это «квадратный, широкогрудый, с огромной кудрявой головой» веселый парень. Первое знакомство с ним как с человеком произошло у Алеши при драматичных обстоятельствах: дед решил его высечь. Цыганок, увидев, что «дед вошел в ярость», начал подставлять свою руку под прут.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1347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832648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333333"/>
                </a:solidFill>
                <a:latin typeface="Arial"/>
              </a:rPr>
              <a:t>Цыганок признается в том, что он «жуликоватый». В восприятии Алеши Цыганок ассоциировался с героями русских народных сказок: «Я смотрел на его веселое лицо и вспоминал бабушкины сказки про Ивана-царевича, про Иванушку-дурачка». От бабушки Алеша узнал, что Цыганок — «подкидыш, раннею весной, в дождливую ночь, его нашли у ворот дома на лавке».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449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616624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>
                <a:solidFill>
                  <a:srgbClr val="333333"/>
                </a:solidFill>
                <a:latin typeface="Arial"/>
              </a:rPr>
              <a:t>Цыганок и впрямь был жуликоватый. Он воровал не из бедности или жадности, а по причине молодецкой удали. Ему это было интересно, да и со стороны Алешиного деда он не встречал порицания. Только бабушка Алешина говорила, что Цыганок поступает плохо, боялась, что его могут поймать и избить.</a:t>
            </a:r>
          </a:p>
          <a:p>
            <a:pPr algn="just"/>
            <a:r>
              <a:rPr lang="ru-RU" dirty="0">
                <a:solidFill>
                  <a:srgbClr val="333333"/>
                </a:solidFill>
                <a:latin typeface="Arial"/>
              </a:rPr>
              <a:t>Цыганок погиб, его задавило крестом</a:t>
            </a:r>
            <a:r>
              <a:rPr lang="ru-RU" dirty="0" smtClean="0">
                <a:solidFill>
                  <a:srgbClr val="333333"/>
                </a:solidFill>
                <a:latin typeface="Arial"/>
              </a:rPr>
              <a:t>.</a:t>
            </a:r>
          </a:p>
          <a:p>
            <a:pPr algn="just"/>
            <a:r>
              <a:rPr lang="ru-RU" dirty="0" smtClean="0">
                <a:solidFill>
                  <a:srgbClr val="333333"/>
                </a:solidFill>
                <a:latin typeface="Arial"/>
              </a:rPr>
              <a:t>-Что можно добавить к предложенному материалу?</a:t>
            </a:r>
            <a:endParaRPr lang="ru-RU" dirty="0">
              <a:solidFill>
                <a:srgbClr val="333333"/>
              </a:solidFill>
              <a:latin typeface="Arial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6659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>
                <a:solidFill>
                  <a:srgbClr val="333333"/>
                </a:solidFill>
                <a:latin typeface="Arial"/>
              </a:rPr>
              <a:t>Бабушка и Цыганок были Алешиной отдушиной в дедовом мрачном и жестоком доме. Эти два человека помогли ему научиться любить и жалеть людей, видеть зло и отличать его от добра. Оба добрые и ласковые, с распахнутой душой и добрым сердцем, они значительно облегчили жизнь мальчика одним своим существованием.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0148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760640"/>
          </a:xfrm>
        </p:spPr>
        <p:txBody>
          <a:bodyPr>
            <a:normAutofit lnSpcReduction="10000"/>
          </a:bodyPr>
          <a:lstStyle/>
          <a:p>
            <a:r>
              <a:rPr lang="ru-RU" dirty="0">
                <a:solidFill>
                  <a:srgbClr val="333333"/>
                </a:solidFill>
                <a:latin typeface="Arial"/>
              </a:rPr>
              <a:t>И еще об одном человеке, сыгравшем роль в формировании Алеши как личности, хотелось бы рассказать. С человеком по прозвищу </a:t>
            </a:r>
            <a:r>
              <a:rPr lang="ru-RU" dirty="0">
                <a:solidFill>
                  <a:srgbClr val="FF0000"/>
                </a:solidFill>
                <a:latin typeface="Arial"/>
              </a:rPr>
              <a:t>Хорошее дело </a:t>
            </a:r>
            <a:r>
              <a:rPr lang="ru-RU" dirty="0">
                <a:solidFill>
                  <a:srgbClr val="333333"/>
                </a:solidFill>
                <a:latin typeface="Arial"/>
              </a:rPr>
              <a:t>Алеша познакомился, когда дед продал старый дом и купил другой. В доме было множество людей, но мальчика больше всего заинтересовал Хорошее дело. Этот человек свое прозвище получил за привычку всегда, когда его приглашали пить чай или обедать, говорить: «Хорошее дело».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982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544616"/>
          </a:xfrm>
        </p:spPr>
        <p:txBody>
          <a:bodyPr>
            <a:normAutofit lnSpcReduction="10000"/>
          </a:bodyPr>
          <a:lstStyle/>
          <a:p>
            <a:r>
              <a:rPr lang="ru-RU" dirty="0">
                <a:solidFill>
                  <a:srgbClr val="333333"/>
                </a:solidFill>
                <a:latin typeface="Arial"/>
              </a:rPr>
              <a:t>В комнате Хорошего дела было множество книг и бутылок с разноцветными жидкостями. «С утра до вечера он, в рыжей кожаной куртке, в серых клетчатых штанах, весь измазанный какими-то красками... плавил свинец, паял какие-то медные штучки...». Хорошее дело был странным человеком. В доме его не любили, звали колдуном и чернокнижником. Но Алешу этот человек интересовал.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743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20688"/>
            <a:ext cx="8229600" cy="6237312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>
                <a:solidFill>
                  <a:srgbClr val="333333"/>
                </a:solidFill>
                <a:latin typeface="Arial"/>
              </a:rPr>
              <a:t>Хорошее дело занимался химическими опытами, был умен "и невероятно одинок. Странная дружба завязалась между мальчиком и Хорошим делом. Хорошее дело давал Алеше советы: «Настоящая сила — в быстроте движения; чем быстрей, тем сильней».</a:t>
            </a:r>
          </a:p>
          <a:p>
            <a:pPr algn="just"/>
            <a:r>
              <a:rPr lang="ru-RU" dirty="0">
                <a:solidFill>
                  <a:srgbClr val="333333"/>
                </a:solidFill>
                <a:latin typeface="Arial"/>
              </a:rPr>
              <a:t>Вскоре дед Алеши выгнал Хорошее дело из дома, мальчик был этим огорчен, зол на деда и бабушку. Главный герой так говорил о дружбе с Хорошим делом: </a:t>
            </a:r>
            <a:r>
              <a:rPr lang="ru-RU" dirty="0">
                <a:solidFill>
                  <a:srgbClr val="FFFF00"/>
                </a:solidFill>
                <a:latin typeface="Arial"/>
              </a:rPr>
              <a:t>«Так кончилась моя дружба с первым человеком из бесконечного ряда чужих людей в родной своей стране, — лучших людей ее».</a:t>
            </a:r>
            <a:endParaRPr lang="ru-RU" b="0" i="0" dirty="0">
              <a:solidFill>
                <a:srgbClr val="FFFF00"/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9663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76064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>
                <a:solidFill>
                  <a:srgbClr val="333333"/>
                </a:solidFill>
                <a:latin typeface="Arial"/>
              </a:rPr>
              <a:t>Итак, благодаря тому, что помимо злых, алчных и несчастных людей, закосневших в предрассудках, Алеша видел и добрых, умных, любящих, он смог стать Человеком с большой буквы. В детстве у него очень остро было восприятие зла и несправедливости, и благодаря окружавшим его любящим людям это чувство не переросло в обиду на весь окружающий мир. </a:t>
            </a:r>
            <a:r>
              <a:rPr lang="ru-RU" dirty="0">
                <a:solidFill>
                  <a:srgbClr val="FFFF00"/>
                </a:solidFill>
                <a:latin typeface="Arial"/>
              </a:rPr>
              <a:t>Алеша смог увидеть, что в любых обстоятельствах человек может оставаться человеком, не прогибаясь под сложный и жестокий мир.</a:t>
            </a:r>
          </a:p>
          <a:p>
            <a:r>
              <a:rPr lang="ru-RU" dirty="0">
                <a:solidFill>
                  <a:srgbClr val="333333"/>
                </a:solidFill>
                <a:latin typeface="Arial"/>
              </a:rPr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5560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Алеша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688632"/>
          </a:xfrm>
        </p:spPr>
        <p:txBody>
          <a:bodyPr/>
          <a:lstStyle/>
          <a:p>
            <a:r>
              <a:rPr lang="ru-RU" dirty="0" smtClean="0"/>
              <a:t>1.В чем трагизм жизни?</a:t>
            </a:r>
          </a:p>
          <a:p>
            <a:r>
              <a:rPr lang="ru-RU" dirty="0" smtClean="0"/>
              <a:t>2.Кто повлиял на становление характера?</a:t>
            </a:r>
          </a:p>
          <a:p>
            <a:r>
              <a:rPr lang="ru-RU" dirty="0" smtClean="0"/>
              <a:t>3.Чем отличается от других персонажей?</a:t>
            </a:r>
          </a:p>
          <a:p>
            <a:r>
              <a:rPr lang="ru-RU" dirty="0" smtClean="0"/>
              <a:t>4.Есть ли портрет Алеши?</a:t>
            </a:r>
          </a:p>
          <a:p>
            <a:r>
              <a:rPr lang="ru-RU" dirty="0" smtClean="0"/>
              <a:t>5. Можем ли его составить, какой?</a:t>
            </a:r>
          </a:p>
          <a:p>
            <a:r>
              <a:rPr lang="ru-RU" dirty="0" smtClean="0"/>
              <a:t>6.Чуткое сердце, умение понять человека, постоять за себя, отторжение зла, жестокости.</a:t>
            </a:r>
          </a:p>
          <a:p>
            <a:r>
              <a:rPr lang="ru-RU" dirty="0" smtClean="0"/>
              <a:t>7. Способность выстоять в жестоком мире.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049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7024744" cy="1143000"/>
          </a:xfrm>
        </p:spPr>
        <p:txBody>
          <a:bodyPr/>
          <a:lstStyle/>
          <a:p>
            <a:r>
              <a:rPr lang="ru-RU" b="1" dirty="0" smtClean="0"/>
              <a:t>Дома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556792"/>
            <a:ext cx="6777317" cy="4275837"/>
          </a:xfrm>
        </p:spPr>
        <p:txBody>
          <a:bodyPr>
            <a:normAutofit fontScale="92500" lnSpcReduction="20000"/>
          </a:bodyPr>
          <a:lstStyle/>
          <a:p>
            <a:r>
              <a:rPr lang="ru-RU" sz="3200" b="1" dirty="0" smtClean="0"/>
              <a:t>1. Устно – Дед Каширин</a:t>
            </a:r>
          </a:p>
          <a:p>
            <a:r>
              <a:rPr lang="ru-RU" sz="3200" b="1" dirty="0" smtClean="0"/>
              <a:t>2. Карточки:</a:t>
            </a:r>
          </a:p>
          <a:p>
            <a:r>
              <a:rPr lang="ru-RU" sz="3200" b="1" dirty="0" smtClean="0"/>
              <a:t>№1 – Дом Кашириных и порядки в нем.</a:t>
            </a:r>
          </a:p>
          <a:p>
            <a:r>
              <a:rPr lang="ru-RU" sz="3200" b="1" dirty="0" smtClean="0"/>
              <a:t>№2 – О каких человеческих пороках говорит Горький в повести.</a:t>
            </a:r>
          </a:p>
          <a:p>
            <a:r>
              <a:rPr lang="ru-RU" sz="3200" b="1" dirty="0" smtClean="0"/>
              <a:t>№3 – Почему тяжело живется Алеше в доме деда и как это повлияло на него.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733986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 lnSpcReduction="10000"/>
          </a:bodyPr>
          <a:lstStyle/>
          <a:p>
            <a:r>
              <a:rPr lang="ru-RU" dirty="0">
                <a:solidFill>
                  <a:srgbClr val="3C3C3C"/>
                </a:solidFill>
                <a:latin typeface="Arial"/>
                <a:ea typeface="Calibri"/>
              </a:rPr>
              <a:t>Имя главного героя – Алексей Максимович </a:t>
            </a:r>
            <a:r>
              <a:rPr lang="ru-RU" dirty="0" err="1" smtClean="0">
                <a:solidFill>
                  <a:srgbClr val="3C3C3C"/>
                </a:solidFill>
                <a:latin typeface="Arial"/>
                <a:ea typeface="Calibri"/>
              </a:rPr>
              <a:t>Пешкóв</a:t>
            </a:r>
            <a:endParaRPr lang="ru-RU" dirty="0" smtClean="0">
              <a:solidFill>
                <a:srgbClr val="3C3C3C"/>
              </a:solidFill>
              <a:latin typeface="Arial"/>
              <a:ea typeface="Calibri"/>
            </a:endParaRPr>
          </a:p>
          <a:p>
            <a:r>
              <a:rPr lang="ru-RU" dirty="0">
                <a:solidFill>
                  <a:srgbClr val="3C3C3C"/>
                </a:solidFill>
                <a:latin typeface="Arial"/>
                <a:ea typeface="Calibri"/>
              </a:rPr>
              <a:t>Внешность Алеши Пешкова: "...Легкий ты, тонкий, а кости крепкие, силач будешь..." "...Вали дальше, курнос!.." "...Тебе – который год? Только‑о? Какой ты, брат, длинный, а? Под дождями часто стоял, а?.." У Алеши "калмыцкие скулы", как и у его отца: "...Скулы‑те отцовы… Слезайте в лодку!.." "...Садись, скула калмыцкая...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72701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>
                <a:solidFill>
                  <a:srgbClr val="3C3C3C"/>
                </a:solidFill>
                <a:latin typeface="Arial"/>
                <a:ea typeface="Calibri"/>
              </a:rPr>
              <a:t>Алеша - умный, способный мальчик: "...Грамота давалась мне легко..." "...Вскоре мать начала энергично учить меня «гражданской» грамоте... я одолел в несколько дней премудрость чтения гражданской печати..." "...я легко одолевал арифметику, но терпеть не мог писать и совершенно не понимал грамматики..." У Алеши хорошая память: "...А неверно поняла покойница Наталья, что памяти у него нету; память, слава богу, лошадиная!.."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55532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rgbClr val="3C3C3C"/>
                </a:solidFill>
                <a:latin typeface="Arial"/>
                <a:ea typeface="Calibri"/>
              </a:rPr>
              <a:t>Алеша - сильный и ловкий мальчик: "...Был я не по годам силен и в бою ловок..." Алеша - упрямый мальчик: "...Она говорила, сердясь, что я бестолков и упрям..." "– ...Ты упрямый? – Да..."</a:t>
            </a:r>
            <a:br>
              <a:rPr lang="ru-RU" dirty="0">
                <a:solidFill>
                  <a:srgbClr val="3C3C3C"/>
                </a:solidFill>
                <a:latin typeface="Arial"/>
                <a:ea typeface="Calibri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40509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>
                <a:solidFill>
                  <a:srgbClr val="3C3C3C"/>
                </a:solidFill>
                <a:latin typeface="Arial"/>
                <a:ea typeface="Calibri"/>
              </a:rPr>
              <a:t>История жизни Алеши Пешкова в повести "Детство" Алеша появляется на свет в Нижнем Новгороде: "...Поселились они с матерью во флигеле, в саду, там и родился ты, как раз в полдень..." В раннем детстве родители с Алешей живут в Астрахани: "...Это астраханский, из каюты…" "...в Астрахани будочники бьют персиян, – это я видел..." Алеша с родителями живет счастливо и редко плачет: "...Всё это было удивительно: я плакал редко и только от обиды, не от боли..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57451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544616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rgbClr val="3C3C3C"/>
                </a:solidFill>
                <a:latin typeface="Arial"/>
                <a:ea typeface="Calibri"/>
              </a:rPr>
              <a:t>В семье Кашириных Алеше живется плохо: в семействе царит атмосфера ненависти и вражды, происходят ссоры и драки. Алеша страдает от этого. Свое отчаяние он скрывает под маской озорника и дерется на улице с мальчиками: "...Мне жилось плохо, я испытывал чувство, близкое отчаянию, но почему‑то мне хотелось скрыть его, я </a:t>
            </a:r>
            <a:r>
              <a:rPr lang="ru-RU" dirty="0" err="1">
                <a:solidFill>
                  <a:srgbClr val="3C3C3C"/>
                </a:solidFill>
                <a:latin typeface="Arial"/>
                <a:ea typeface="Calibri"/>
              </a:rPr>
              <a:t>бойчился</a:t>
            </a:r>
            <a:r>
              <a:rPr lang="ru-RU" dirty="0">
                <a:solidFill>
                  <a:srgbClr val="3C3C3C"/>
                </a:solidFill>
                <a:latin typeface="Arial"/>
                <a:ea typeface="Calibri"/>
              </a:rPr>
              <a:t>, озорничал..." "...Ну, что ты всё дерешься? Дома смирный, а на улице ни на что не похож!.." "...улица всегда била меня, и домой я приходил обыкновенно с расквашенным носом..."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0725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616624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solidFill>
                  <a:srgbClr val="3C3C3C"/>
                </a:solidFill>
                <a:latin typeface="Arial"/>
                <a:ea typeface="Calibri"/>
              </a:rPr>
              <a:t>Жестокий дед Василий Каширин сечет Алешу розгами. В самый первый раз дед засекает его до потери сознания: "...Дед засек меня до потери сознания, и несколько дней я хворал, валяясь вверх спиною..." "...</a:t>
            </a:r>
            <a:r>
              <a:rPr lang="ru-RU" dirty="0">
                <a:solidFill>
                  <a:srgbClr val="FF0000"/>
                </a:solidFill>
                <a:latin typeface="Arial"/>
                <a:ea typeface="Calibri"/>
              </a:rPr>
              <a:t>Дни нездоровья были для меня большими днями жизни. В течение их я, должно быть, сильно вырос и почувствовал что‑то особенное. С тех дней у меня явилось беспокойное внимание к людям, и, точно мне содрали кожу с сердца, оно стало невыносимо чутким ко всякой обиде и боли, своей и чужой..." 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196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rgbClr val="3C3C3C"/>
                </a:solidFill>
                <a:latin typeface="Arial"/>
                <a:ea typeface="Calibri"/>
              </a:rPr>
              <a:t>Когда Алексей взрослеет, дед все реже его сечет: "...дедушка смотрел на меня всё внимательнее и все реже сек..." "...по моим соображениям, сечь меня следовало чаще прежнего: становясь взрослее и бойчей, я гораздо чаще стал нарушать дедовы правила и наказы, а он только ругался да замахивался на меня..."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50357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>
                <a:solidFill>
                  <a:srgbClr val="3C3C3C"/>
                </a:solidFill>
                <a:latin typeface="Arial"/>
                <a:ea typeface="Calibri"/>
              </a:rPr>
              <a:t>Мысли о Боге помогают Алеше выжить в жестокой семье Кашириных: "...В те дни мысли и чувства о боге были главной пищей моей души, самым красивым в жизни, – все же иные впечатления только обижали меня своей жестокостью и грязью, возбуждая отвращение и грусть. Бог был самым лучшим и светлым из всего, что окружало меня...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84389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400600"/>
          </a:xfrm>
        </p:spPr>
        <p:txBody>
          <a:bodyPr>
            <a:normAutofit lnSpcReduction="10000"/>
          </a:bodyPr>
          <a:lstStyle/>
          <a:p>
            <a:r>
              <a:rPr lang="ru-RU" dirty="0">
                <a:solidFill>
                  <a:srgbClr val="3C3C3C"/>
                </a:solidFill>
                <a:latin typeface="Arial"/>
                <a:ea typeface="Calibri"/>
              </a:rPr>
              <a:t>С годами Алеша "отбивается от рук" и перестает бояться деда: "...Своевольник он, совсем от рук отбился, даже дедушку не боится… Эх, Варя, Варя…" Алеша поступает в школу. Он учится хорошо, но много хулиганит: "...После святок мать отвела меня и Сашу, сына дяди Михаила, в школу..." "...Несмотря на то, что я учился сносно, мне скоро было сказано, что меня выгонят из школы за недостойное поведение..."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499936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rgbClr val="3C3C3C"/>
                </a:solidFill>
                <a:latin typeface="Arial"/>
                <a:ea typeface="Calibri"/>
              </a:rPr>
              <a:t>Дед Василий Каширин разоряется и перестает содержать Алешу и бабушку. Мальчик и бабушка вынуждены работать:  "...Я тоже начал зарабатывать деньги: по праздникам, рано утром, брал мешок и отправлялся по дворам, по улицам собирать говяжьи кости, тряпки, бумагу, </a:t>
            </a:r>
            <a:r>
              <a:rPr lang="ru-RU" dirty="0" smtClean="0">
                <a:solidFill>
                  <a:srgbClr val="3C3C3C"/>
                </a:solidFill>
                <a:latin typeface="Arial"/>
                <a:ea typeface="Calibri"/>
              </a:rPr>
              <a:t>гвозди</a:t>
            </a:r>
            <a:r>
              <a:rPr lang="ru-RU" dirty="0">
                <a:solidFill>
                  <a:srgbClr val="3C3C3C"/>
                </a:solidFill>
                <a:latin typeface="Arial"/>
                <a:ea typeface="Calibri"/>
              </a:rPr>
              <a:t> </a:t>
            </a:r>
            <a:r>
              <a:rPr lang="ru-RU" dirty="0" smtClean="0">
                <a:solidFill>
                  <a:srgbClr val="3C3C3C"/>
                </a:solidFill>
                <a:latin typeface="Arial"/>
                <a:ea typeface="Calibri"/>
              </a:rPr>
              <a:t>и т.д.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7829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71420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ОБРАЗ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БАБУШКИ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АКУЛИНЫ ИВАНОВНЫ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 повести М. Горького «Детство»)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Горьки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4005064"/>
            <a:ext cx="2016224" cy="2404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339752" y="1988840"/>
            <a:ext cx="6804248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В недрах старого, отмирающего мира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зарождается  новое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светлое, жизнеутверждающее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начало, и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это новое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прекрасно.</a:t>
            </a:r>
            <a:r>
              <a:rPr lang="ru-RU" i="1" dirty="0"/>
              <a:t/>
            </a:r>
            <a:br>
              <a:rPr lang="ru-RU" i="1" dirty="0"/>
            </a:br>
            <a:r>
              <a:rPr lang="ru-RU" i="1" dirty="0" smtClean="0"/>
              <a:t>                                                                         </a:t>
            </a:r>
            <a:r>
              <a:rPr lang="ru-RU" sz="2800" i="1" dirty="0" smtClean="0"/>
              <a:t>А.М</a:t>
            </a:r>
            <a:r>
              <a:rPr lang="ru-RU" sz="2800" i="1" dirty="0"/>
              <a:t>. Горький</a:t>
            </a:r>
            <a:endParaRPr lang="ru-RU" sz="28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44824"/>
            <a:ext cx="2067477" cy="3127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rgbClr val="3C3C3C"/>
                </a:solidFill>
                <a:latin typeface="Arial"/>
                <a:ea typeface="Calibri"/>
              </a:rPr>
              <a:t>Алеша ведет "уличную", независимую жизнь. У него появляются друзья, такие же бедняки, как и он: "...И на мой взгляд, нам жилось не плохо, – мне эта уличная, независимая жизнь очень нравилась, и нравились товарищи, они возбуждали у меня какое‑то большое чувство, всегда беспокойно хотелось сделать что‑нибудь хорошее для них..."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321393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832648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solidFill>
                  <a:srgbClr val="3C3C3C"/>
                </a:solidFill>
                <a:latin typeface="Arial"/>
                <a:ea typeface="Calibri"/>
              </a:rPr>
              <a:t>Добрая бабушка Акулина Ивановна Каширина становится лучшим другом Алеши на всю жизнь: "...До нее как будто спал я, спрятанный в темноте, но явилась она, разбудила, вывела на свет, связала всё вокруг меня в непрерывную нить, сплела всё в разноцветное кружево и сразу стала на всю жизнь другом, самым близким сердцу моему, самым понятным и дорогим человеком, – это ее бескорыстная любовь к миру обогатила меня, насытив крепкой силой для трудной жизни..."  "...я как бы прирос к ней и не помню, чтоб в эту пору жизни видел что‑либо иное, кроме неугомонной, неустанно доброй старухи..."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428962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rgbClr val="3C3C3C"/>
                </a:solidFill>
                <a:latin typeface="Arial"/>
                <a:ea typeface="Calibri"/>
              </a:rPr>
              <a:t>Алеша чувствует себя одиноким в своей семье:   "...Живая, трепетная радуга тех чувств, которые именуются любовью, выцветала в душе моей, всё чаще вспыхивали угарные синие огоньки злости на всё, тлело в сердце чувство тяжкого недовольства, сознание одиночества в этой серой, безжизненной чепухе..."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027383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351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3"/>
            <a:ext cx="8229600" cy="4752528"/>
          </a:xfrm>
        </p:spPr>
        <p:txBody>
          <a:bodyPr>
            <a:normAutofit lnSpcReduction="10000"/>
          </a:bodyPr>
          <a:lstStyle/>
          <a:p>
            <a:r>
              <a:rPr lang="ru-RU" dirty="0">
                <a:solidFill>
                  <a:srgbClr val="3C3C3C"/>
                </a:solidFill>
                <a:latin typeface="Arial"/>
                <a:ea typeface="Calibri"/>
              </a:rPr>
              <a:t>Роль книг в жизни Алеши Книги постепенно занимают важное место в жизни Алеши. Однажды, учась в школе, он крадет рубль у матери. На эти деньги он покупает сказки Андерсона и с удовольствием читает их. Когда мать отбирает книги, Алеша очень расстраивается: "...мы начали читать удивительную сказку «Соловей» – она сразу взяла всех за сердце.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534323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Georgia"/>
                <a:ea typeface="Calibri"/>
                <a:cs typeface="Times New Roman"/>
              </a:rPr>
              <a:t>Одно из лучших качеств Пешкова – его доброта. У мальчика было непростое детство, но он сам сочувствовал всем тем, кого обижали. Удивительно, но Алеша интуитивно чувствовал плохих людей, даже если они еще не проявили себя с плохой стороны. За время проживания в доме деда Пешков больше всего привязался к Цыганку и Хорошему Делу. Первый казался ему настоящим сказочным героем, а второй давал дельные советы.</a:t>
            </a:r>
            <a:endParaRPr lang="ru-RU" sz="40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957349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Отрывок  из рассказа Ю. Яковлева «Большой красивый человек»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84784"/>
            <a:ext cx="8964488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земле идет большой красивый человек. Перешагивает через реки, перемахивает через горные хребты, а если пускается вплавь, то никакие волны его не остановят.</a:t>
            </a:r>
          </a:p>
          <a:p>
            <a:pPr>
              <a:buNone/>
            </a:pP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Большой красивый человек знает тайны, о которых ученые наших дней только догадываются. Даже солнцу задал он работу: оно вырабатывает электричество.</a:t>
            </a:r>
          </a:p>
          <a:p>
            <a:pPr>
              <a:buNone/>
            </a:pP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Вместе с тем именно большой красивый человек многого не знает. Он не знает, что такое ложь и обман. Он не умеет огорчать людей и причинять им боль. Не встречал ли ты его где-нибудь? Никого он тебе не напоминает?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Проверка домашнего задания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4525963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ТЕСТ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/>
              <a:t> </a:t>
            </a:r>
          </a:p>
          <a:p>
            <a:pPr lvl="0">
              <a:buNone/>
            </a:pPr>
            <a:r>
              <a:rPr lang="ru-RU" sz="5600" b="1" dirty="0">
                <a:latin typeface="Times New Roman" pitchFamily="18" charset="0"/>
                <a:cs typeface="Times New Roman" pitchFamily="18" charset="0"/>
              </a:rPr>
              <a:t>Автобиографическим произведением является:</a:t>
            </a:r>
            <a:endParaRPr lang="ru-RU" sz="56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А) Л. Андреев «Кусака»</a:t>
            </a:r>
          </a:p>
          <a:p>
            <a:pPr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Б) М. Горький «Детство»</a:t>
            </a:r>
          </a:p>
          <a:p>
            <a:pPr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В) И. Бунин «Лапти».</a:t>
            </a:r>
          </a:p>
          <a:p>
            <a:pPr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Здоровых</a:t>
            </a:r>
            <a:r>
              <a:rPr lang="ru-RU" sz="5600" b="1" dirty="0">
                <a:latin typeface="Times New Roman" pitchFamily="18" charset="0"/>
                <a:cs typeface="Times New Roman" pitchFamily="18" charset="0"/>
              </a:rPr>
              <a:t>, творческих, корней  народной жизни лишён:</a:t>
            </a:r>
            <a:endParaRPr lang="ru-RU" sz="56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А) Алёша</a:t>
            </a:r>
          </a:p>
          <a:p>
            <a:pPr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Б) Дядя Яков</a:t>
            </a:r>
          </a:p>
          <a:p>
            <a:pPr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В) Бабушка.</a:t>
            </a:r>
          </a:p>
          <a:p>
            <a:pPr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Жанр </a:t>
            </a:r>
            <a:r>
              <a:rPr lang="ru-RU" sz="5600" b="1" dirty="0">
                <a:latin typeface="Times New Roman" pitchFamily="18" charset="0"/>
                <a:cs typeface="Times New Roman" pitchFamily="18" charset="0"/>
              </a:rPr>
              <a:t>произведения:</a:t>
            </a:r>
            <a:endParaRPr lang="ru-RU" sz="56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А) Очерк</a:t>
            </a:r>
          </a:p>
          <a:p>
            <a:pPr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Б)  Рассказ</a:t>
            </a:r>
          </a:p>
          <a:p>
            <a:pPr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В) Повесть. </a:t>
            </a:r>
          </a:p>
          <a:p>
            <a:pPr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Тема </a:t>
            </a:r>
            <a:r>
              <a:rPr lang="ru-RU" sz="5600" b="1" dirty="0">
                <a:latin typeface="Times New Roman" pitchFamily="18" charset="0"/>
                <a:cs typeface="Times New Roman" pitchFamily="18" charset="0"/>
              </a:rPr>
              <a:t>произведения:</a:t>
            </a:r>
            <a:endParaRPr lang="ru-RU" sz="56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А) Жизнь Алёши</a:t>
            </a:r>
          </a:p>
          <a:p>
            <a:pPr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Б) Судьба деда</a:t>
            </a:r>
          </a:p>
          <a:p>
            <a:pPr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В) История жизни бабушки.</a:t>
            </a:r>
          </a:p>
          <a:p>
            <a:pPr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Главным </a:t>
            </a:r>
            <a:r>
              <a:rPr lang="ru-RU" sz="5600" b="1" dirty="0">
                <a:latin typeface="Times New Roman" pitchFamily="18" charset="0"/>
                <a:cs typeface="Times New Roman" pitchFamily="18" charset="0"/>
              </a:rPr>
              <a:t>героем произведения является:</a:t>
            </a:r>
            <a:endParaRPr lang="ru-RU" sz="56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А) Вымышленный персонаж</a:t>
            </a:r>
          </a:p>
          <a:p>
            <a:pPr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Б) Реальный</a:t>
            </a:r>
          </a:p>
          <a:p>
            <a:pPr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В) Сказочный.</a:t>
            </a:r>
          </a:p>
          <a:p>
            <a:pPr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Алёша </a:t>
            </a:r>
            <a:r>
              <a:rPr lang="ru-RU" sz="5600" b="1" dirty="0">
                <a:latin typeface="Times New Roman" pitchFamily="18" charset="0"/>
                <a:cs typeface="Times New Roman" pitchFamily="18" charset="0"/>
              </a:rPr>
              <a:t>выучился грамоте благодаря:</a:t>
            </a:r>
            <a:endParaRPr lang="ru-RU" sz="56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А) Деду</a:t>
            </a:r>
          </a:p>
          <a:p>
            <a:pPr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Б) Бабушке</a:t>
            </a:r>
          </a:p>
          <a:p>
            <a:pPr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В) Жене дяди 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Якова</a:t>
            </a:r>
          </a:p>
          <a:p>
            <a:pPr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Г) Матери</a:t>
            </a:r>
            <a:endParaRPr lang="ru-RU" sz="56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3" y="144463"/>
            <a:ext cx="8999537" cy="6700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Бабушка Акулина Ивановна- </a:t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удивительный  человек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2924944"/>
            <a:ext cx="8352928" cy="2425824"/>
          </a:xfrm>
        </p:spPr>
        <p:txBody>
          <a:bodyPr>
            <a:noAutofit/>
          </a:bodyPr>
          <a:lstStyle/>
          <a:p>
            <a:pPr algn="l"/>
            <a:r>
              <a:rPr lang="ru-RU" b="0" i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/>
              <a:t> </a:t>
            </a:r>
            <a:r>
              <a:rPr lang="ru-RU" dirty="0">
                <a:solidFill>
                  <a:schemeClr val="bg1"/>
                </a:solidFill>
              </a:rPr>
              <a:t>От кого смог перенять Алеша в доме Кашириных чувства доброты, сердечности, сострадания, честности?</a:t>
            </a:r>
            <a:r>
              <a:rPr lang="ru-RU" dirty="0"/>
              <a:t> </a:t>
            </a:r>
            <a:endParaRPr lang="ru-RU" b="0" i="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b="0" i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 каких эпизодах повести наиболее ярко раскрывается характер бабушки?</a:t>
            </a:r>
          </a:p>
          <a:p>
            <a:pPr algn="l"/>
            <a:r>
              <a:rPr lang="ru-RU" b="0" i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Раскройте позицию автора по отношению к бабушке.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772816"/>
            <a:ext cx="84249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Кто оказал влияние на формирование характера Алеши?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686800" cy="1143000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Рассказать о бабушке, используя иллюстрации.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Бабушка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рассказывает сказки Алеше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556792"/>
            <a:ext cx="669136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95536" y="6211669"/>
            <a:ext cx="82089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Иллюстрация художника Б. А. </a:t>
            </a:r>
            <a:r>
              <a:rPr lang="ru-RU" dirty="0" err="1"/>
              <a:t>Дехтерева</a:t>
            </a:r>
            <a:r>
              <a:rPr lang="ru-RU" dirty="0"/>
              <a:t> к повести М. Горького «Детство»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Пляска бабушки</a:t>
            </a:r>
            <a:endParaRPr lang="ru-RU" dirty="0"/>
          </a:p>
        </p:txBody>
      </p:sp>
      <p:pic>
        <p:nvPicPr>
          <p:cNvPr id="13313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1796" y="1600200"/>
            <a:ext cx="686040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431032" y="6165304"/>
            <a:ext cx="87129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Иллюстрация художника Б. А. </a:t>
            </a:r>
            <a:r>
              <a:rPr lang="ru-RU" dirty="0" err="1" smtClean="0"/>
              <a:t>Дехтерева</a:t>
            </a:r>
            <a:r>
              <a:rPr lang="ru-RU" dirty="0" smtClean="0"/>
              <a:t> к повести М. Горького «Детство»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Пожар</a:t>
            </a:r>
            <a:endParaRPr lang="ru-RU" dirty="0"/>
          </a:p>
        </p:txBody>
      </p:sp>
      <p:pic>
        <p:nvPicPr>
          <p:cNvPr id="16386" name="Picture 2" descr="http://sc.nios.ru/dlrstore/a128cb4f-5257-4cab-9b6d-5561c17214af/%5bLI7RK_14-02%5d_%5bIL_08%5d-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196752"/>
            <a:ext cx="4143375" cy="5143501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51520" y="6381328"/>
            <a:ext cx="8568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Иллюстрация художника Б. А. </a:t>
            </a:r>
            <a:r>
              <a:rPr lang="ru-RU" dirty="0" err="1" smtClean="0"/>
              <a:t>Дехтерева</a:t>
            </a:r>
            <a:r>
              <a:rPr lang="ru-RU" dirty="0" smtClean="0"/>
              <a:t> к повести М. Горького «Детство»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rgbClr val="333333"/>
                </a:solidFill>
                <a:latin typeface="Arial"/>
              </a:rPr>
              <a:t>Бабушка привила мальчику любовь к народным сказаниям, надежду на хорошую и светлую жизнь</a:t>
            </a:r>
            <a:r>
              <a:rPr lang="ru-RU" dirty="0" smtClean="0">
                <a:solidFill>
                  <a:srgbClr val="333333"/>
                </a:solidFill>
                <a:latin typeface="Arial"/>
              </a:rPr>
              <a:t>.</a:t>
            </a:r>
          </a:p>
          <a:p>
            <a:r>
              <a:rPr lang="ru-RU" dirty="0" smtClean="0">
                <a:solidFill>
                  <a:srgbClr val="333333"/>
                </a:solidFill>
                <a:latin typeface="Arial"/>
              </a:rPr>
              <a:t>Что можно добавить?</a:t>
            </a:r>
          </a:p>
          <a:p>
            <a:r>
              <a:rPr lang="ru-RU" dirty="0" smtClean="0">
                <a:solidFill>
                  <a:srgbClr val="333333"/>
                </a:solidFill>
                <a:latin typeface="Arial"/>
              </a:rPr>
              <a:t>Дети бабушки.</a:t>
            </a:r>
          </a:p>
          <a:p>
            <a:r>
              <a:rPr lang="ru-RU" dirty="0" smtClean="0">
                <a:solidFill>
                  <a:srgbClr val="333333"/>
                </a:solidFill>
                <a:latin typeface="Arial"/>
              </a:rPr>
              <a:t>Вера в Бога.</a:t>
            </a:r>
          </a:p>
          <a:p>
            <a:r>
              <a:rPr lang="ru-RU" dirty="0" smtClean="0">
                <a:solidFill>
                  <a:srgbClr val="333333"/>
                </a:solidFill>
                <a:latin typeface="Arial"/>
              </a:rPr>
              <a:t>Доброта к людям, терпение.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0891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515</TotalTime>
  <Words>1966</Words>
  <Application>Microsoft Office PowerPoint</Application>
  <PresentationFormat>Экран (4:3)</PresentationFormat>
  <Paragraphs>97</Paragraphs>
  <Slides>36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36</vt:i4>
      </vt:variant>
    </vt:vector>
  </HeadingPairs>
  <TitlesOfParts>
    <vt:vector size="38" baseType="lpstr">
      <vt:lpstr>Тема Office</vt:lpstr>
      <vt:lpstr>Остин</vt:lpstr>
      <vt:lpstr>Презентация PowerPoint</vt:lpstr>
      <vt:lpstr>Дома</vt:lpstr>
      <vt:lpstr>ОБРАЗ БАБУШКИ АКУЛИНЫ ИВАНОВНЫ (По повести М. Горького «Детство»)</vt:lpstr>
      <vt:lpstr>Проверка домашнего задания</vt:lpstr>
      <vt:lpstr>Бабушка Акулина Ивановна-  удивительный  человек </vt:lpstr>
      <vt:lpstr>Рассказать о бабушке, используя иллюстрации. Бабушка рассказывает сказки Алеше</vt:lpstr>
      <vt:lpstr>Пляска бабушки</vt:lpstr>
      <vt:lpstr>Пожар</vt:lpstr>
      <vt:lpstr>Презентация PowerPoint</vt:lpstr>
      <vt:lpstr>Памятник Кашириной Акулине Ивановне в Нижнем Новгороде </vt:lpstr>
      <vt:lpstr>Цыганок</vt:lpstr>
      <vt:lpstr>Презентация PowerPoint</vt:lpstr>
      <vt:lpstr>Презентация PowerPoint</vt:lpstr>
      <vt:lpstr>Вывод</vt:lpstr>
      <vt:lpstr>Презентация PowerPoint</vt:lpstr>
      <vt:lpstr>Презентация PowerPoint</vt:lpstr>
      <vt:lpstr>Презентация PowerPoint</vt:lpstr>
      <vt:lpstr>ВЫВОД</vt:lpstr>
      <vt:lpstr>Алеша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Отрывок  из рассказа Ю. Яковлева «Большой красивый человек»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«ОБРАЗ БАБУШКИ АКУЛИНЫ ИВАНОВНЫ» (По повести М. Горького «Детство»)</dc:title>
  <dc:creator>Admin</dc:creator>
  <cp:lastModifiedBy>User</cp:lastModifiedBy>
  <cp:revision>57</cp:revision>
  <dcterms:created xsi:type="dcterms:W3CDTF">2013-02-03T03:09:43Z</dcterms:created>
  <dcterms:modified xsi:type="dcterms:W3CDTF">2018-06-25T00:31:32Z</dcterms:modified>
</cp:coreProperties>
</file>