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7" r:id="rId3"/>
    <p:sldId id="279" r:id="rId4"/>
    <p:sldId id="269" r:id="rId5"/>
    <p:sldId id="284" r:id="rId6"/>
    <p:sldId id="286" r:id="rId7"/>
    <p:sldId id="285" r:id="rId8"/>
    <p:sldId id="283" r:id="rId9"/>
    <p:sldId id="280" r:id="rId10"/>
    <p:sldId id="282" r:id="rId11"/>
    <p:sldId id="287" r:id="rId12"/>
    <p:sldId id="275" r:id="rId13"/>
    <p:sldId id="273" r:id="rId14"/>
    <p:sldId id="272" r:id="rId15"/>
    <p:sldId id="268" r:id="rId16"/>
    <p:sldId id="270" r:id="rId17"/>
    <p:sldId id="271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660033"/>
    <a:srgbClr val="0000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0914E2-62B1-47CE-BF1B-9AECF9B8C061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B5899C-FD83-4A19-82D0-94C17FC92C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rulex.ru/portret/30-0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643050"/>
            <a:ext cx="2856230" cy="476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71604" y="0"/>
            <a:ext cx="6500858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b="1" dirty="0" smtClean="0">
                <a:solidFill>
                  <a:srgbClr val="990099"/>
                </a:solidFill>
              </a:rPr>
              <a:t>Александр Сергеевич Даргомыжский</a:t>
            </a: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b="1" dirty="0" smtClean="0">
                <a:solidFill>
                  <a:srgbClr val="990099"/>
                </a:solidFill>
              </a:rPr>
              <a:t>1813-1869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Рисунок 21" descr="опера Руса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0"/>
            <a:ext cx="2071702" cy="297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Рисунок 36" descr="http://im3-tub-ru.yandex.net/i?id=341071474-5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857364"/>
            <a:ext cx="2714644" cy="453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00495" y="3071810"/>
            <a:ext cx="3429025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dirty="0" smtClean="0">
                <a:solidFill>
                  <a:srgbClr val="990099"/>
                </a:solidFill>
              </a:rPr>
              <a:t>Опера «Русалка»</a:t>
            </a: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dirty="0" smtClean="0">
                <a:solidFill>
                  <a:srgbClr val="990099"/>
                </a:solidFill>
              </a:rPr>
              <a:t>Ф. Шаляпин в роли Мельника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5984" y="285728"/>
            <a:ext cx="4674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</a:rPr>
              <a:t>Опера «Каменный гость»</a:t>
            </a:r>
            <a:endParaRPr lang="ru-RU" sz="2800" b="1" dirty="0">
              <a:solidFill>
                <a:srgbClr val="99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857232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err="1" smtClean="0">
                <a:solidFill>
                  <a:srgbClr val="990099"/>
                </a:solidFill>
              </a:rPr>
              <a:t>Последнее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сочинение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Даргомыжского</a:t>
            </a:r>
            <a:r>
              <a:rPr lang="en-US" sz="2000" b="1" dirty="0" smtClean="0">
                <a:solidFill>
                  <a:srgbClr val="990099"/>
                </a:solidFill>
              </a:rPr>
              <a:t>, </a:t>
            </a:r>
            <a:r>
              <a:rPr lang="en-US" sz="2000" b="1" dirty="0" err="1" smtClean="0">
                <a:solidFill>
                  <a:srgbClr val="990099"/>
                </a:solidFill>
              </a:rPr>
              <a:t>которое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он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не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успел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завершить</a:t>
            </a:r>
            <a:r>
              <a:rPr lang="en-US" sz="2000" b="1" dirty="0" smtClean="0">
                <a:solidFill>
                  <a:srgbClr val="990099"/>
                </a:solidFill>
              </a:rPr>
              <a:t>, - "</a:t>
            </a:r>
            <a:r>
              <a:rPr lang="en-US" sz="2000" b="1" dirty="0" err="1" smtClean="0">
                <a:solidFill>
                  <a:srgbClr val="990099"/>
                </a:solidFill>
              </a:rPr>
              <a:t>Каменный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гость</a:t>
            </a:r>
            <a:r>
              <a:rPr lang="en-US" sz="2000" b="1" dirty="0" smtClean="0">
                <a:solidFill>
                  <a:srgbClr val="990099"/>
                </a:solidFill>
              </a:rPr>
              <a:t>" (1866-1869 </a:t>
            </a:r>
            <a:r>
              <a:rPr lang="en-US" sz="2000" b="1" dirty="0" err="1" smtClean="0">
                <a:solidFill>
                  <a:srgbClr val="990099"/>
                </a:solidFill>
              </a:rPr>
              <a:t>гг</a:t>
            </a:r>
            <a:r>
              <a:rPr lang="en-US" sz="2000" b="1" dirty="0" smtClean="0">
                <a:solidFill>
                  <a:srgbClr val="990099"/>
                </a:solidFill>
              </a:rPr>
              <a:t>.). </a:t>
            </a:r>
            <a:endParaRPr lang="ru-RU" sz="2000" b="1" dirty="0">
              <a:solidFill>
                <a:srgbClr val="99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000240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err="1" smtClean="0">
                <a:solidFill>
                  <a:schemeClr val="accent1"/>
                </a:solidFill>
              </a:rPr>
              <a:t>Композитор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вновь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обратился</a:t>
            </a:r>
            <a:r>
              <a:rPr lang="en-US" sz="2000" b="1" dirty="0" smtClean="0">
                <a:solidFill>
                  <a:schemeClr val="accent1"/>
                </a:solidFill>
              </a:rPr>
              <a:t> к </a:t>
            </a:r>
            <a:r>
              <a:rPr lang="en-US" sz="2000" b="1" dirty="0" err="1" smtClean="0">
                <a:solidFill>
                  <a:schemeClr val="accent1"/>
                </a:solidFill>
              </a:rPr>
              <a:t>творчеству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великого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русского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поэта</a:t>
            </a:r>
            <a:r>
              <a:rPr lang="en-US" sz="2000" b="1" dirty="0" smtClean="0">
                <a:solidFill>
                  <a:schemeClr val="accent1"/>
                </a:solidFill>
              </a:rPr>
              <a:t>: </a:t>
            </a:r>
            <a:r>
              <a:rPr lang="en-US" sz="2000" b="1" dirty="0" err="1" smtClean="0">
                <a:solidFill>
                  <a:schemeClr val="accent1"/>
                </a:solidFill>
              </a:rPr>
              <a:t>опера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написана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на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полный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драматический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текст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пьесы</a:t>
            </a:r>
            <a:r>
              <a:rPr lang="en-US" sz="2000" b="1" dirty="0" smtClean="0">
                <a:solidFill>
                  <a:schemeClr val="accent1"/>
                </a:solidFill>
              </a:rPr>
              <a:t> А. С. </a:t>
            </a:r>
            <a:r>
              <a:rPr lang="en-US" sz="2000" b="1" dirty="0" err="1" smtClean="0">
                <a:solidFill>
                  <a:schemeClr val="accent1"/>
                </a:solidFill>
              </a:rPr>
              <a:t>Пушкина</a:t>
            </a:r>
            <a:r>
              <a:rPr lang="en-US" sz="2000" b="1" dirty="0" smtClean="0">
                <a:solidFill>
                  <a:schemeClr val="accent1"/>
                </a:solidFill>
              </a:rPr>
              <a:t>. 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214686"/>
            <a:ext cx="66437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err="1" smtClean="0">
                <a:solidFill>
                  <a:srgbClr val="990099"/>
                </a:solidFill>
              </a:rPr>
              <a:t>Даргомыжский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создал</a:t>
            </a:r>
            <a:r>
              <a:rPr lang="en-US" sz="2000" b="1" dirty="0" smtClean="0">
                <a:solidFill>
                  <a:srgbClr val="990099"/>
                </a:solidFill>
              </a:rPr>
              <a:t> в </a:t>
            </a:r>
            <a:r>
              <a:rPr lang="en-US" sz="2000" b="1" dirty="0" err="1" smtClean="0">
                <a:solidFill>
                  <a:srgbClr val="990099"/>
                </a:solidFill>
              </a:rPr>
              <a:t>этом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произведении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выразительный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декламационный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стиль</a:t>
            </a:r>
            <a:r>
              <a:rPr lang="en-US" sz="2000" b="1" dirty="0" smtClean="0">
                <a:solidFill>
                  <a:srgbClr val="990099"/>
                </a:solidFill>
              </a:rPr>
              <a:t> - </a:t>
            </a:r>
            <a:r>
              <a:rPr lang="en-US" sz="2000" b="1" dirty="0" err="1" smtClean="0">
                <a:solidFill>
                  <a:srgbClr val="990099"/>
                </a:solidFill>
              </a:rPr>
              <a:t>каждое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слово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отражено</a:t>
            </a:r>
            <a:r>
              <a:rPr lang="en-US" sz="2000" b="1" dirty="0" smtClean="0">
                <a:solidFill>
                  <a:srgbClr val="990099"/>
                </a:solidFill>
              </a:rPr>
              <a:t> в </a:t>
            </a:r>
            <a:r>
              <a:rPr lang="en-US" sz="2000" b="1" dirty="0" err="1" smtClean="0">
                <a:solidFill>
                  <a:srgbClr val="990099"/>
                </a:solidFill>
              </a:rPr>
              <a:t>музыке</a:t>
            </a:r>
            <a:r>
              <a:rPr lang="en-US" sz="2000" dirty="0" smtClean="0"/>
              <a:t>. 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357694"/>
            <a:ext cx="6715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chemeClr val="accent1"/>
                </a:solidFill>
              </a:rPr>
              <a:t>В </a:t>
            </a:r>
            <a:r>
              <a:rPr lang="en-US" sz="2000" b="1" dirty="0" err="1" smtClean="0">
                <a:solidFill>
                  <a:schemeClr val="accent1"/>
                </a:solidFill>
              </a:rPr>
              <a:t>опере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почти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нет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замкнутых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номеров</a:t>
            </a:r>
            <a:r>
              <a:rPr lang="en-US" sz="2000" b="1" dirty="0" smtClean="0">
                <a:solidFill>
                  <a:schemeClr val="accent1"/>
                </a:solidFill>
              </a:rPr>
              <a:t> - </a:t>
            </a:r>
            <a:r>
              <a:rPr lang="en-US" sz="2000" b="1" dirty="0" err="1" smtClean="0">
                <a:solidFill>
                  <a:schemeClr val="accent1"/>
                </a:solidFill>
              </a:rPr>
              <a:t>получилось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цельное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музыкально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драматическое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действие</a:t>
            </a:r>
            <a:r>
              <a:rPr lang="en-US" sz="2000" b="1" dirty="0" smtClean="0">
                <a:solidFill>
                  <a:schemeClr val="accent1"/>
                </a:solidFill>
              </a:rPr>
              <a:t>. 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286388"/>
            <a:ext cx="60721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err="1" smtClean="0">
                <a:solidFill>
                  <a:srgbClr val="990099"/>
                </a:solidFill>
              </a:rPr>
              <a:t>Необычность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сочинения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вызвала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горячие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споры</a:t>
            </a:r>
            <a:r>
              <a:rPr lang="en-US" sz="2000" b="1" dirty="0" smtClean="0">
                <a:solidFill>
                  <a:srgbClr val="990099"/>
                </a:solidFill>
              </a:rPr>
              <a:t> в </a:t>
            </a:r>
            <a:r>
              <a:rPr lang="en-US" sz="2000" b="1" dirty="0" err="1" smtClean="0">
                <a:solidFill>
                  <a:srgbClr val="990099"/>
                </a:solidFill>
              </a:rPr>
              <a:t>обществе</a:t>
            </a:r>
            <a:r>
              <a:rPr lang="en-US" sz="2000" b="1" dirty="0" smtClean="0">
                <a:solidFill>
                  <a:srgbClr val="990099"/>
                </a:solidFill>
              </a:rPr>
              <a:t>. "</a:t>
            </a:r>
            <a:r>
              <a:rPr lang="en-US" sz="2000" b="1" dirty="0" err="1" smtClean="0">
                <a:solidFill>
                  <a:srgbClr val="990099"/>
                </a:solidFill>
              </a:rPr>
              <a:t>Каменный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гость</a:t>
            </a:r>
            <a:r>
              <a:rPr lang="en-US" sz="2000" b="1" dirty="0" smtClean="0">
                <a:solidFill>
                  <a:srgbClr val="990099"/>
                </a:solidFill>
              </a:rPr>
              <a:t>" - </a:t>
            </a:r>
            <a:r>
              <a:rPr lang="en-US" sz="2000" b="1" dirty="0" err="1" smtClean="0">
                <a:solidFill>
                  <a:srgbClr val="990099"/>
                </a:solidFill>
              </a:rPr>
              <a:t>экспериментальная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опера</a:t>
            </a:r>
            <a:r>
              <a:rPr lang="en-US" sz="2000" b="1" dirty="0" smtClean="0">
                <a:solidFill>
                  <a:srgbClr val="990099"/>
                </a:solidFill>
              </a:rPr>
              <a:t>, </a:t>
            </a:r>
            <a:r>
              <a:rPr lang="en-US" sz="2000" b="1" dirty="0" err="1" smtClean="0">
                <a:solidFill>
                  <a:srgbClr val="990099"/>
                </a:solidFill>
              </a:rPr>
              <a:t>которая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открыла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новые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пути</a:t>
            </a:r>
            <a:r>
              <a:rPr lang="en-US" sz="2000" b="1" dirty="0" smtClean="0">
                <a:solidFill>
                  <a:srgbClr val="990099"/>
                </a:solidFill>
              </a:rPr>
              <a:t> в </a:t>
            </a:r>
            <a:r>
              <a:rPr lang="en-US" sz="2000" b="1" dirty="0" err="1" smtClean="0">
                <a:solidFill>
                  <a:srgbClr val="990099"/>
                </a:solidFill>
              </a:rPr>
              <a:t>развитии</a:t>
            </a:r>
            <a:r>
              <a:rPr lang="en-US" sz="2000" b="1" dirty="0" smtClean="0">
                <a:solidFill>
                  <a:srgbClr val="990099"/>
                </a:solidFill>
              </a:rPr>
              <a:t> </a:t>
            </a:r>
            <a:r>
              <a:rPr lang="en-US" sz="2000" b="1" dirty="0" err="1" smtClean="0">
                <a:solidFill>
                  <a:srgbClr val="990099"/>
                </a:solidFill>
              </a:rPr>
              <a:t>жанра</a:t>
            </a:r>
            <a:r>
              <a:rPr lang="en-US" sz="2000" b="1" dirty="0" smtClean="0">
                <a:solidFill>
                  <a:srgbClr val="990099"/>
                </a:solidFill>
              </a:rPr>
              <a:t>.</a:t>
            </a:r>
            <a:endParaRPr lang="ru-RU" sz="20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86050" y="285728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Творчество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8643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990099"/>
                </a:solidFill>
              </a:rPr>
              <a:t>Александр  Даргомыжский</a:t>
            </a:r>
            <a:r>
              <a:rPr lang="ru-RU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продолжает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создание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русской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музыкальной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классики</a:t>
            </a:r>
            <a:r>
              <a:rPr lang="en-US" sz="2400" dirty="0" smtClean="0">
                <a:solidFill>
                  <a:srgbClr val="990099"/>
                </a:solidFill>
              </a:rPr>
              <a:t> (</a:t>
            </a:r>
            <a:r>
              <a:rPr lang="en-US" sz="2400" dirty="0" err="1" smtClean="0">
                <a:solidFill>
                  <a:srgbClr val="990099"/>
                </a:solidFill>
              </a:rPr>
              <a:t>после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Глинки</a:t>
            </a:r>
            <a:r>
              <a:rPr lang="en-US" sz="2400" dirty="0" smtClean="0">
                <a:solidFill>
                  <a:srgbClr val="990099"/>
                </a:solidFill>
              </a:rPr>
              <a:t>), </a:t>
            </a:r>
            <a:r>
              <a:rPr lang="en-US" sz="2400" dirty="0" err="1" smtClean="0">
                <a:solidFill>
                  <a:srgbClr val="990099"/>
                </a:solidFill>
              </a:rPr>
              <a:t>но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его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творчество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отличается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своими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особенностями</a:t>
            </a:r>
            <a:r>
              <a:rPr lang="en-US" sz="2400" dirty="0" smtClean="0">
                <a:solidFill>
                  <a:srgbClr val="990099"/>
                </a:solidFill>
              </a:rPr>
              <a:t>. </a:t>
            </a:r>
            <a:endParaRPr lang="ru-RU" sz="2400" dirty="0" smtClean="0">
              <a:solidFill>
                <a:srgbClr val="990099"/>
              </a:solidFill>
            </a:endParaRPr>
          </a:p>
          <a:p>
            <a:pPr lvl="0"/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571744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solidFill>
                  <a:srgbClr val="990099"/>
                </a:solidFill>
              </a:rPr>
              <a:t>Его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внимание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было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направлено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не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на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героическую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линию</a:t>
            </a:r>
            <a:r>
              <a:rPr lang="en-US" sz="2400" dirty="0" smtClean="0">
                <a:solidFill>
                  <a:srgbClr val="990099"/>
                </a:solidFill>
              </a:rPr>
              <a:t>, а </a:t>
            </a:r>
            <a:r>
              <a:rPr lang="en-US" sz="2400" dirty="0" err="1" smtClean="0">
                <a:solidFill>
                  <a:srgbClr val="990099"/>
                </a:solidFill>
              </a:rPr>
              <a:t>на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конкретного</a:t>
            </a:r>
            <a:r>
              <a:rPr lang="en-US" sz="2400" dirty="0" smtClean="0">
                <a:solidFill>
                  <a:srgbClr val="990099"/>
                </a:solidFill>
              </a:rPr>
              <a:t>, </a:t>
            </a:r>
            <a:r>
              <a:rPr lang="en-US" sz="2400" dirty="0" err="1" smtClean="0">
                <a:solidFill>
                  <a:srgbClr val="990099"/>
                </a:solidFill>
              </a:rPr>
              <a:t>простого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человека</a:t>
            </a:r>
            <a:r>
              <a:rPr lang="en-US" sz="2400" dirty="0" smtClean="0">
                <a:solidFill>
                  <a:srgbClr val="990099"/>
                </a:solidFill>
              </a:rPr>
              <a:t>, </a:t>
            </a:r>
            <a:r>
              <a:rPr lang="en-US" sz="2400" dirty="0" err="1" smtClean="0">
                <a:solidFill>
                  <a:srgbClr val="990099"/>
                </a:solidFill>
              </a:rPr>
              <a:t>на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его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переживания</a:t>
            </a:r>
            <a:r>
              <a:rPr lang="en-US" sz="2400" dirty="0" smtClean="0">
                <a:solidFill>
                  <a:srgbClr val="990099"/>
                </a:solidFill>
              </a:rPr>
              <a:t>, </a:t>
            </a:r>
            <a:r>
              <a:rPr lang="en-US" sz="2400" dirty="0" err="1" smtClean="0">
                <a:solidFill>
                  <a:srgbClr val="990099"/>
                </a:solidFill>
              </a:rPr>
              <a:t>страдания</a:t>
            </a:r>
            <a:r>
              <a:rPr lang="en-US" sz="2400" dirty="0" smtClean="0">
                <a:solidFill>
                  <a:srgbClr val="990099"/>
                </a:solidFill>
              </a:rPr>
              <a:t>. </a:t>
            </a:r>
            <a:endParaRPr lang="ru-RU" sz="2400" dirty="0">
              <a:solidFill>
                <a:srgbClr val="99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929066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solidFill>
                  <a:srgbClr val="990099"/>
                </a:solidFill>
              </a:rPr>
              <a:t>Художники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стремились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выявить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пороки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общества</a:t>
            </a:r>
            <a:r>
              <a:rPr lang="en-US" sz="2400" dirty="0" smtClean="0">
                <a:solidFill>
                  <a:srgbClr val="990099"/>
                </a:solidFill>
              </a:rPr>
              <a:t> и, </a:t>
            </a:r>
            <a:r>
              <a:rPr lang="en-US" sz="2400" dirty="0" err="1" smtClean="0">
                <a:solidFill>
                  <a:srgbClr val="990099"/>
                </a:solidFill>
              </a:rPr>
              <a:t>критиковали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его</a:t>
            </a:r>
            <a:r>
              <a:rPr lang="en-US" sz="2400" dirty="0" smtClean="0">
                <a:solidFill>
                  <a:srgbClr val="990099"/>
                </a:solidFill>
              </a:rPr>
              <a:t>. </a:t>
            </a:r>
            <a:r>
              <a:rPr lang="en-US" sz="2400" dirty="0" err="1" smtClean="0">
                <a:solidFill>
                  <a:srgbClr val="990099"/>
                </a:solidFill>
              </a:rPr>
              <a:t>Социальная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тема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была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очень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важна</a:t>
            </a:r>
            <a:r>
              <a:rPr lang="en-US" sz="2400" dirty="0" smtClean="0">
                <a:solidFill>
                  <a:srgbClr val="990099"/>
                </a:solidFill>
              </a:rPr>
              <a:t>. </a:t>
            </a:r>
            <a:endParaRPr lang="ru-RU" sz="2400" dirty="0">
              <a:solidFill>
                <a:srgbClr val="99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286388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solidFill>
                  <a:srgbClr val="990099"/>
                </a:solidFill>
              </a:rPr>
              <a:t>Даргомыжский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отразил</a:t>
            </a:r>
            <a:r>
              <a:rPr lang="en-US" sz="2400" dirty="0" smtClean="0">
                <a:solidFill>
                  <a:srgbClr val="990099"/>
                </a:solidFill>
              </a:rPr>
              <a:t> в </a:t>
            </a:r>
            <a:r>
              <a:rPr lang="en-US" sz="2400" dirty="0" err="1" smtClean="0">
                <a:solidFill>
                  <a:srgbClr val="990099"/>
                </a:solidFill>
              </a:rPr>
              <a:t>музыке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явление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жизни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не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обобщённо</a:t>
            </a:r>
            <a:r>
              <a:rPr lang="en-US" sz="2400" dirty="0" smtClean="0">
                <a:solidFill>
                  <a:srgbClr val="990099"/>
                </a:solidFill>
              </a:rPr>
              <a:t>, </a:t>
            </a:r>
            <a:r>
              <a:rPr lang="en-US" sz="2400" dirty="0" err="1" smtClean="0">
                <a:solidFill>
                  <a:srgbClr val="990099"/>
                </a:solidFill>
              </a:rPr>
              <a:t>как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Глинка</a:t>
            </a:r>
            <a:r>
              <a:rPr lang="en-US" sz="2400" dirty="0" smtClean="0">
                <a:solidFill>
                  <a:srgbClr val="990099"/>
                </a:solidFill>
              </a:rPr>
              <a:t>, а </a:t>
            </a:r>
            <a:r>
              <a:rPr lang="en-US" sz="2400" dirty="0" err="1" smtClean="0">
                <a:solidFill>
                  <a:srgbClr val="990099"/>
                </a:solidFill>
              </a:rPr>
              <a:t>конкретно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раскрывая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характер</a:t>
            </a:r>
            <a:r>
              <a:rPr lang="en-US" sz="2400" dirty="0" smtClean="0">
                <a:solidFill>
                  <a:srgbClr val="990099"/>
                </a:solidFill>
              </a:rPr>
              <a:t>. </a:t>
            </a:r>
            <a:endParaRPr lang="ru-RU" sz="24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29058" y="785794"/>
            <a:ext cx="14975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ЖАНР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714488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solidFill>
                  <a:srgbClr val="990099"/>
                </a:solidFill>
              </a:rPr>
              <a:t>Впервые</a:t>
            </a:r>
            <a:r>
              <a:rPr lang="en-US" sz="2400" dirty="0" smtClean="0">
                <a:solidFill>
                  <a:srgbClr val="990099"/>
                </a:solidFill>
              </a:rPr>
              <a:t> в </a:t>
            </a:r>
            <a:r>
              <a:rPr lang="en-US" sz="2400" dirty="0" err="1" smtClean="0">
                <a:solidFill>
                  <a:srgbClr val="990099"/>
                </a:solidFill>
              </a:rPr>
              <a:t>музыке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создается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жанр</a:t>
            </a:r>
            <a:r>
              <a:rPr lang="ru-RU" sz="2400" dirty="0" smtClean="0">
                <a:solidFill>
                  <a:srgbClr val="990099"/>
                </a:solidFill>
              </a:rPr>
              <a:t> бытовой психологической драмы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endParaRPr lang="ru-RU" sz="2400" dirty="0">
              <a:solidFill>
                <a:srgbClr val="99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643182"/>
            <a:ext cx="6572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solidFill>
                  <a:srgbClr val="990099"/>
                </a:solidFill>
              </a:rPr>
              <a:t>Эта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задача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требовала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новых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выразительных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средств</a:t>
            </a:r>
            <a:r>
              <a:rPr lang="en-US" sz="2400" dirty="0" smtClean="0">
                <a:solidFill>
                  <a:srgbClr val="990099"/>
                </a:solidFill>
              </a:rPr>
              <a:t>. </a:t>
            </a:r>
            <a:r>
              <a:rPr lang="en-US" sz="2400" dirty="0" err="1" smtClean="0">
                <a:solidFill>
                  <a:srgbClr val="990099"/>
                </a:solidFill>
              </a:rPr>
              <a:t>Даргомыжский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стремился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передать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психологи</a:t>
            </a:r>
            <a:r>
              <a:rPr lang="ru-RU" sz="2400" dirty="0" err="1" smtClean="0">
                <a:solidFill>
                  <a:srgbClr val="990099"/>
                </a:solidFill>
              </a:rPr>
              <a:t>ю</a:t>
            </a:r>
            <a:r>
              <a:rPr lang="ru-RU" sz="2400" dirty="0" smtClean="0">
                <a:solidFill>
                  <a:srgbClr val="990099"/>
                </a:solidFill>
              </a:rPr>
              <a:t> через речь человека</a:t>
            </a:r>
            <a:endParaRPr lang="ru-RU" sz="2400" dirty="0">
              <a:solidFill>
                <a:srgbClr val="99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4143380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u="sng" dirty="0" err="1" smtClean="0">
                <a:solidFill>
                  <a:srgbClr val="990099"/>
                </a:solidFill>
              </a:rPr>
              <a:t>Речевая</a:t>
            </a:r>
            <a:r>
              <a:rPr lang="en-US" sz="2400" b="1" u="sng" dirty="0" smtClean="0">
                <a:solidFill>
                  <a:srgbClr val="990099"/>
                </a:solidFill>
              </a:rPr>
              <a:t> </a:t>
            </a:r>
            <a:r>
              <a:rPr lang="en-US" sz="2400" b="1" u="sng" dirty="0" err="1" smtClean="0">
                <a:solidFill>
                  <a:srgbClr val="990099"/>
                </a:solidFill>
              </a:rPr>
              <a:t>интонация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стала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главным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выразительным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err="1" smtClean="0">
                <a:solidFill>
                  <a:srgbClr val="990099"/>
                </a:solidFill>
              </a:rPr>
              <a:t>средством</a:t>
            </a:r>
            <a:r>
              <a:rPr lang="en-US" sz="2400" dirty="0" smtClean="0">
                <a:solidFill>
                  <a:srgbClr val="990099"/>
                </a:solidFill>
              </a:rPr>
              <a:t>.</a:t>
            </a:r>
            <a:endParaRPr lang="en-US" sz="24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043626" cy="6532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Оперы и увертюры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35480"/>
            <a:ext cx="7329510" cy="4389120"/>
          </a:xfrm>
        </p:spPr>
        <p:txBody>
          <a:bodyPr>
            <a:normAutofit/>
          </a:bodyPr>
          <a:lstStyle/>
          <a:p>
            <a:pPr lvl="0"/>
            <a:r>
              <a:rPr lang="en-US" b="1" i="1" u="sng" dirty="0" err="1" smtClean="0">
                <a:solidFill>
                  <a:srgbClr val="990099"/>
                </a:solidFill>
              </a:rPr>
              <a:t>Вокальные</a:t>
            </a:r>
            <a:r>
              <a:rPr lang="en-US" b="1" i="1" u="sng" dirty="0" smtClean="0">
                <a:solidFill>
                  <a:srgbClr val="990099"/>
                </a:solidFill>
              </a:rPr>
              <a:t> </a:t>
            </a:r>
            <a:r>
              <a:rPr lang="en-US" b="1" i="1" u="sng" dirty="0" err="1" smtClean="0">
                <a:solidFill>
                  <a:srgbClr val="990099"/>
                </a:solidFill>
              </a:rPr>
              <a:t>жанры</a:t>
            </a:r>
            <a:r>
              <a:rPr lang="en-US" dirty="0" smtClean="0">
                <a:solidFill>
                  <a:srgbClr val="990099"/>
                </a:solidFill>
              </a:rPr>
              <a:t> у </a:t>
            </a:r>
            <a:r>
              <a:rPr lang="en-US" dirty="0" err="1" smtClean="0">
                <a:solidFill>
                  <a:srgbClr val="990099"/>
                </a:solidFill>
              </a:rPr>
              <a:t>Даргомыжского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самые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главные</a:t>
            </a:r>
            <a:r>
              <a:rPr lang="en-US" dirty="0" smtClean="0">
                <a:solidFill>
                  <a:srgbClr val="990099"/>
                </a:solidFill>
              </a:rPr>
              <a:t>: </a:t>
            </a:r>
            <a:endParaRPr lang="ru-RU" dirty="0" smtClean="0">
              <a:solidFill>
                <a:srgbClr val="990099"/>
              </a:solidFill>
            </a:endParaRPr>
          </a:p>
          <a:p>
            <a:pPr lvl="0"/>
            <a:r>
              <a:rPr lang="en-US" dirty="0" smtClean="0">
                <a:solidFill>
                  <a:srgbClr val="990099"/>
                </a:solidFill>
              </a:rPr>
              <a:t>4 </a:t>
            </a:r>
            <a:r>
              <a:rPr lang="en-US" dirty="0" err="1" smtClean="0">
                <a:solidFill>
                  <a:srgbClr val="990099"/>
                </a:solidFill>
              </a:rPr>
              <a:t>оперы</a:t>
            </a:r>
            <a:r>
              <a:rPr lang="en-US" dirty="0" smtClean="0">
                <a:solidFill>
                  <a:srgbClr val="990099"/>
                </a:solidFill>
              </a:rPr>
              <a:t>: </a:t>
            </a:r>
            <a:endParaRPr lang="ru-RU" dirty="0" smtClean="0">
              <a:solidFill>
                <a:srgbClr val="990099"/>
              </a:solidFill>
            </a:endParaRPr>
          </a:p>
          <a:p>
            <a:pPr lvl="0"/>
            <a:r>
              <a:rPr lang="en-US" dirty="0" smtClean="0">
                <a:solidFill>
                  <a:srgbClr val="990099"/>
                </a:solidFill>
              </a:rPr>
              <a:t>“</a:t>
            </a:r>
            <a:r>
              <a:rPr lang="en-US" dirty="0" err="1" smtClean="0">
                <a:solidFill>
                  <a:srgbClr val="990099"/>
                </a:solidFill>
              </a:rPr>
              <a:t>Эсмеральда</a:t>
            </a:r>
            <a:r>
              <a:rPr lang="en-US" dirty="0" smtClean="0">
                <a:solidFill>
                  <a:srgbClr val="990099"/>
                </a:solidFill>
              </a:rPr>
              <a:t>”, “</a:t>
            </a:r>
            <a:r>
              <a:rPr lang="en-US" dirty="0" err="1" smtClean="0">
                <a:solidFill>
                  <a:srgbClr val="990099"/>
                </a:solidFill>
              </a:rPr>
              <a:t>Торжество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Вакха</a:t>
            </a:r>
            <a:r>
              <a:rPr lang="en-US" dirty="0" smtClean="0">
                <a:solidFill>
                  <a:srgbClr val="990099"/>
                </a:solidFill>
              </a:rPr>
              <a:t>”, “</a:t>
            </a:r>
            <a:r>
              <a:rPr lang="en-US" dirty="0" err="1" smtClean="0">
                <a:solidFill>
                  <a:srgbClr val="990099"/>
                </a:solidFill>
              </a:rPr>
              <a:t>Русалка</a:t>
            </a:r>
            <a:r>
              <a:rPr lang="en-US" dirty="0" smtClean="0">
                <a:solidFill>
                  <a:srgbClr val="990099"/>
                </a:solidFill>
              </a:rPr>
              <a:t>”, “</a:t>
            </a:r>
            <a:r>
              <a:rPr lang="en-US" dirty="0" err="1" smtClean="0">
                <a:solidFill>
                  <a:srgbClr val="990099"/>
                </a:solidFill>
              </a:rPr>
              <a:t>Каменный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гость</a:t>
            </a:r>
            <a:r>
              <a:rPr lang="en-US" dirty="0" smtClean="0">
                <a:solidFill>
                  <a:srgbClr val="990099"/>
                </a:solidFill>
              </a:rPr>
              <a:t>”.”. </a:t>
            </a:r>
            <a:endParaRPr lang="ru-RU" dirty="0" smtClean="0">
              <a:solidFill>
                <a:srgbClr val="990099"/>
              </a:solidFill>
            </a:endParaRPr>
          </a:p>
          <a:p>
            <a:r>
              <a:rPr lang="en-US" dirty="0" err="1" smtClean="0">
                <a:solidFill>
                  <a:srgbClr val="990099"/>
                </a:solidFill>
              </a:rPr>
              <a:t>Около</a:t>
            </a:r>
            <a:r>
              <a:rPr lang="en-US" dirty="0" smtClean="0">
                <a:solidFill>
                  <a:srgbClr val="990099"/>
                </a:solidFill>
              </a:rPr>
              <a:t> 100 </a:t>
            </a:r>
            <a:r>
              <a:rPr lang="en-US" dirty="0" err="1" smtClean="0">
                <a:solidFill>
                  <a:srgbClr val="990099"/>
                </a:solidFill>
              </a:rPr>
              <a:t>романсов</a:t>
            </a:r>
            <a:r>
              <a:rPr lang="en-US" dirty="0" smtClean="0">
                <a:solidFill>
                  <a:srgbClr val="990099"/>
                </a:solidFill>
              </a:rPr>
              <a:t> и </a:t>
            </a:r>
            <a:r>
              <a:rPr lang="en-US" dirty="0" err="1" smtClean="0">
                <a:solidFill>
                  <a:srgbClr val="990099"/>
                </a:solidFill>
              </a:rPr>
              <a:t>песен</a:t>
            </a:r>
            <a:endParaRPr lang="ru-RU" dirty="0" smtClean="0">
              <a:solidFill>
                <a:srgbClr val="990099"/>
              </a:solidFill>
            </a:endParaRPr>
          </a:p>
          <a:p>
            <a:pPr lvl="0"/>
            <a:r>
              <a:rPr lang="en-US" dirty="0" err="1" smtClean="0">
                <a:solidFill>
                  <a:srgbClr val="990099"/>
                </a:solidFill>
              </a:rPr>
              <a:t>Написал</a:t>
            </a:r>
            <a:r>
              <a:rPr lang="en-US" dirty="0" smtClean="0">
                <a:solidFill>
                  <a:srgbClr val="990099"/>
                </a:solidFill>
              </a:rPr>
              <a:t> 3 </a:t>
            </a:r>
            <a:r>
              <a:rPr lang="en-US" dirty="0" err="1" smtClean="0">
                <a:solidFill>
                  <a:srgbClr val="990099"/>
                </a:solidFill>
              </a:rPr>
              <a:t>одночастные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увертюры</a:t>
            </a:r>
            <a:r>
              <a:rPr lang="en-US" dirty="0" smtClean="0">
                <a:solidFill>
                  <a:srgbClr val="990099"/>
                </a:solidFill>
              </a:rPr>
              <a:t>:</a:t>
            </a:r>
            <a:endParaRPr lang="ru-RU" dirty="0" smtClean="0">
              <a:solidFill>
                <a:srgbClr val="990099"/>
              </a:solidFill>
            </a:endParaRPr>
          </a:p>
          <a:p>
            <a:pPr lvl="0"/>
            <a:r>
              <a:rPr lang="en-US" dirty="0" smtClean="0">
                <a:solidFill>
                  <a:srgbClr val="990099"/>
                </a:solidFill>
              </a:rPr>
              <a:t> “</a:t>
            </a:r>
            <a:r>
              <a:rPr lang="en-US" dirty="0" err="1" smtClean="0">
                <a:solidFill>
                  <a:srgbClr val="990099"/>
                </a:solidFill>
              </a:rPr>
              <a:t>Баба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яга</a:t>
            </a:r>
            <a:r>
              <a:rPr lang="en-US" dirty="0" smtClean="0">
                <a:solidFill>
                  <a:srgbClr val="990099"/>
                </a:solidFill>
              </a:rPr>
              <a:t>”, “</a:t>
            </a:r>
            <a:r>
              <a:rPr lang="en-US" dirty="0" err="1" smtClean="0">
                <a:solidFill>
                  <a:srgbClr val="990099"/>
                </a:solidFill>
              </a:rPr>
              <a:t>Украинский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казачок</a:t>
            </a:r>
            <a:r>
              <a:rPr lang="en-US" dirty="0" smtClean="0">
                <a:solidFill>
                  <a:srgbClr val="990099"/>
                </a:solidFill>
              </a:rPr>
              <a:t>”, “</a:t>
            </a:r>
            <a:r>
              <a:rPr lang="en-US" dirty="0" err="1" smtClean="0">
                <a:solidFill>
                  <a:srgbClr val="990099"/>
                </a:solidFill>
              </a:rPr>
              <a:t>Фантазия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на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финские</a:t>
            </a:r>
            <a:r>
              <a:rPr lang="en-US" dirty="0" smtClean="0">
                <a:solidFill>
                  <a:srgbClr val="990099"/>
                </a:solidFill>
              </a:rPr>
              <a:t> </a:t>
            </a:r>
            <a:r>
              <a:rPr lang="en-US" dirty="0" err="1" smtClean="0">
                <a:solidFill>
                  <a:srgbClr val="990099"/>
                </a:solidFill>
              </a:rPr>
              <a:t>темы</a:t>
            </a:r>
            <a:r>
              <a:rPr lang="en-US" dirty="0" smtClean="0">
                <a:solidFill>
                  <a:srgbClr val="990099"/>
                </a:solidFill>
              </a:rPr>
              <a:t>”.</a:t>
            </a:r>
            <a:endParaRPr lang="ru-RU" dirty="0" smtClean="0">
              <a:solidFill>
                <a:srgbClr val="990099"/>
              </a:solidFill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85918" y="357166"/>
            <a:ext cx="5900750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РОМАНСЫ И ПЕСНИ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>
                <a:solidFill>
                  <a:srgbClr val="990099"/>
                </a:solidFill>
              </a:rPr>
              <a:t>РОМАНСЫ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проникнуты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тонким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лиризмом</a:t>
            </a:r>
            <a:r>
              <a:rPr lang="en-US" sz="2400" b="1" dirty="0" smtClean="0">
                <a:solidFill>
                  <a:srgbClr val="990099"/>
                </a:solidFill>
              </a:rPr>
              <a:t>, </a:t>
            </a:r>
            <a:r>
              <a:rPr lang="en-US" sz="2400" b="1" dirty="0" err="1" smtClean="0">
                <a:solidFill>
                  <a:srgbClr val="990099"/>
                </a:solidFill>
              </a:rPr>
              <a:t>настроением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одиночества</a:t>
            </a:r>
            <a:r>
              <a:rPr lang="en-US" sz="2400" b="1" dirty="0" smtClean="0">
                <a:solidFill>
                  <a:srgbClr val="990099"/>
                </a:solidFill>
              </a:rPr>
              <a:t>. </a:t>
            </a:r>
          </a:p>
          <a:p>
            <a:pPr lvl="0"/>
            <a:r>
              <a:rPr lang="en-US" sz="2400" b="1" dirty="0" err="1" smtClean="0">
                <a:solidFill>
                  <a:srgbClr val="990099"/>
                </a:solidFill>
              </a:rPr>
              <a:t>Самые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известные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романсы</a:t>
            </a:r>
            <a:r>
              <a:rPr lang="en-US" sz="2400" b="1" dirty="0" smtClean="0">
                <a:solidFill>
                  <a:srgbClr val="990099"/>
                </a:solidFill>
              </a:rPr>
              <a:t> - "Я </a:t>
            </a:r>
            <a:r>
              <a:rPr lang="en-US" sz="2400" b="1" dirty="0" err="1" smtClean="0">
                <a:solidFill>
                  <a:srgbClr val="990099"/>
                </a:solidFill>
              </a:rPr>
              <a:t>вас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любил</a:t>
            </a:r>
            <a:r>
              <a:rPr lang="en-US" sz="2400" b="1" dirty="0" smtClean="0">
                <a:solidFill>
                  <a:srgbClr val="990099"/>
                </a:solidFill>
              </a:rPr>
              <a:t>" (</a:t>
            </a:r>
            <a:r>
              <a:rPr lang="en-US" sz="2400" b="1" dirty="0" err="1" smtClean="0">
                <a:solidFill>
                  <a:srgbClr val="990099"/>
                </a:solidFill>
              </a:rPr>
              <a:t>на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стихи</a:t>
            </a:r>
            <a:r>
              <a:rPr lang="en-US" sz="2400" b="1" dirty="0" smtClean="0">
                <a:solidFill>
                  <a:srgbClr val="990099"/>
                </a:solidFill>
              </a:rPr>
              <a:t> А. С. </a:t>
            </a:r>
            <a:r>
              <a:rPr lang="en-US" sz="2400" b="1" dirty="0" err="1" smtClean="0">
                <a:solidFill>
                  <a:srgbClr val="990099"/>
                </a:solidFill>
              </a:rPr>
              <a:t>Пушкина</a:t>
            </a:r>
            <a:r>
              <a:rPr lang="en-US" sz="2400" b="1" dirty="0" smtClean="0">
                <a:solidFill>
                  <a:srgbClr val="990099"/>
                </a:solidFill>
              </a:rPr>
              <a:t>), </a:t>
            </a:r>
            <a:endParaRPr lang="ru-RU" sz="2400" b="1" dirty="0" smtClean="0">
              <a:solidFill>
                <a:srgbClr val="990099"/>
              </a:solidFill>
            </a:endParaRPr>
          </a:p>
          <a:p>
            <a:pPr lvl="0"/>
            <a:r>
              <a:rPr lang="en-US" sz="2400" b="1" dirty="0" smtClean="0">
                <a:solidFill>
                  <a:srgbClr val="990099"/>
                </a:solidFill>
              </a:rPr>
              <a:t>"И </a:t>
            </a:r>
            <a:r>
              <a:rPr lang="en-US" sz="2400" b="1" dirty="0" err="1" smtClean="0">
                <a:solidFill>
                  <a:srgbClr val="990099"/>
                </a:solidFill>
              </a:rPr>
              <a:t>скучно</a:t>
            </a:r>
            <a:r>
              <a:rPr lang="en-US" sz="2400" b="1" dirty="0" smtClean="0">
                <a:solidFill>
                  <a:srgbClr val="990099"/>
                </a:solidFill>
              </a:rPr>
              <a:t> и </a:t>
            </a:r>
            <a:r>
              <a:rPr lang="en-US" sz="2400" b="1" dirty="0" err="1" smtClean="0">
                <a:solidFill>
                  <a:srgbClr val="990099"/>
                </a:solidFill>
              </a:rPr>
              <a:t>грустно</a:t>
            </a:r>
            <a:r>
              <a:rPr lang="en-US" sz="2400" b="1" dirty="0" smtClean="0">
                <a:solidFill>
                  <a:srgbClr val="990099"/>
                </a:solidFill>
              </a:rPr>
              <a:t>", "</a:t>
            </a:r>
            <a:r>
              <a:rPr lang="en-US" sz="2400" b="1" dirty="0" err="1" smtClean="0">
                <a:solidFill>
                  <a:srgbClr val="990099"/>
                </a:solidFill>
              </a:rPr>
              <a:t>Мне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грустно</a:t>
            </a:r>
            <a:r>
              <a:rPr lang="en-US" sz="2400" b="1" dirty="0" smtClean="0">
                <a:solidFill>
                  <a:srgbClr val="990099"/>
                </a:solidFill>
              </a:rPr>
              <a:t>" </a:t>
            </a:r>
            <a:endParaRPr lang="ru-RU" sz="2400" b="1" dirty="0" smtClean="0">
              <a:solidFill>
                <a:srgbClr val="990099"/>
              </a:solidFill>
            </a:endParaRPr>
          </a:p>
          <a:p>
            <a:pPr lvl="0"/>
            <a:r>
              <a:rPr lang="en-US" sz="2400" b="1" dirty="0" smtClean="0">
                <a:solidFill>
                  <a:srgbClr val="990099"/>
                </a:solidFill>
              </a:rPr>
              <a:t>(</a:t>
            </a:r>
            <a:r>
              <a:rPr lang="en-US" sz="2400" b="1" dirty="0" err="1" smtClean="0">
                <a:solidFill>
                  <a:srgbClr val="990099"/>
                </a:solidFill>
              </a:rPr>
              <a:t>на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стихи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Михаила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Юрьевича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Лермонтова</a:t>
            </a:r>
            <a:r>
              <a:rPr lang="en-US" sz="2400" b="1" dirty="0" smtClean="0">
                <a:solidFill>
                  <a:srgbClr val="990099"/>
                </a:solidFill>
              </a:rPr>
              <a:t>). </a:t>
            </a:r>
            <a:endParaRPr lang="ru-RU" sz="2400" b="1" dirty="0" smtClean="0">
              <a:solidFill>
                <a:srgbClr val="990099"/>
              </a:solidFill>
            </a:endParaRPr>
          </a:p>
          <a:p>
            <a:pPr lvl="0"/>
            <a:r>
              <a:rPr lang="en-US" sz="2400" b="1" dirty="0" smtClean="0">
                <a:solidFill>
                  <a:srgbClr val="990099"/>
                </a:solidFill>
              </a:rPr>
              <a:t>“</a:t>
            </a:r>
            <a:r>
              <a:rPr lang="en-US" sz="2400" b="1" dirty="0" err="1" smtClean="0">
                <a:solidFill>
                  <a:srgbClr val="990099"/>
                </a:solidFill>
              </a:rPr>
              <a:t>Мне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минуло</a:t>
            </a:r>
            <a:r>
              <a:rPr lang="en-US" sz="2400" b="1" dirty="0" smtClean="0">
                <a:solidFill>
                  <a:srgbClr val="990099"/>
                </a:solidFill>
              </a:rPr>
              <a:t> 16 </a:t>
            </a:r>
            <a:r>
              <a:rPr lang="en-US" sz="2400" b="1" dirty="0" err="1" smtClean="0">
                <a:solidFill>
                  <a:srgbClr val="990099"/>
                </a:solidFill>
              </a:rPr>
              <a:t>лет</a:t>
            </a:r>
            <a:r>
              <a:rPr lang="en-US" sz="2400" b="1" dirty="0" smtClean="0">
                <a:solidFill>
                  <a:srgbClr val="990099"/>
                </a:solidFill>
              </a:rPr>
              <a:t>” </a:t>
            </a:r>
            <a:r>
              <a:rPr lang="en-US" sz="2400" b="1" dirty="0" err="1" smtClean="0">
                <a:solidFill>
                  <a:srgbClr val="990099"/>
                </a:solidFill>
              </a:rPr>
              <a:t>на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ru-RU" sz="2400" b="1" dirty="0" smtClean="0">
                <a:solidFill>
                  <a:srgbClr val="990099"/>
                </a:solidFill>
              </a:rPr>
              <a:t>слова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Дельвига</a:t>
            </a:r>
            <a:r>
              <a:rPr lang="en-US" sz="2400" b="1" dirty="0" smtClean="0">
                <a:solidFill>
                  <a:srgbClr val="990099"/>
                </a:solidFill>
              </a:rPr>
              <a:t>. </a:t>
            </a:r>
            <a:r>
              <a:rPr lang="en-US" sz="2400" b="1" dirty="0" err="1" smtClean="0">
                <a:solidFill>
                  <a:srgbClr val="990099"/>
                </a:solidFill>
              </a:rPr>
              <a:t>Это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бесхитростный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романс</a:t>
            </a:r>
            <a:r>
              <a:rPr lang="en-US" sz="2400" b="1" dirty="0" smtClean="0">
                <a:solidFill>
                  <a:srgbClr val="990099"/>
                </a:solidFill>
              </a:rPr>
              <a:t>, </a:t>
            </a:r>
            <a:r>
              <a:rPr lang="en-US" sz="2400" b="1" dirty="0" err="1" smtClean="0">
                <a:solidFill>
                  <a:srgbClr val="990099"/>
                </a:solidFill>
              </a:rPr>
              <a:t>который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очень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точно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выражает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настроение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юной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девушки</a:t>
            </a:r>
            <a:r>
              <a:rPr lang="en-US" sz="2400" b="1" dirty="0" smtClean="0">
                <a:solidFill>
                  <a:srgbClr val="990099"/>
                </a:solidFill>
              </a:rPr>
              <a:t>. C-</a:t>
            </a:r>
            <a:r>
              <a:rPr lang="en-US" sz="2400" b="1" dirty="0" err="1" smtClean="0">
                <a:solidFill>
                  <a:srgbClr val="990099"/>
                </a:solidFill>
              </a:rPr>
              <a:t>dur</a:t>
            </a:r>
            <a:r>
              <a:rPr lang="en-US" sz="2400" b="1" dirty="0" smtClean="0">
                <a:solidFill>
                  <a:srgbClr val="990099"/>
                </a:solidFill>
              </a:rPr>
              <a:t>. </a:t>
            </a:r>
            <a:r>
              <a:rPr lang="en-US" sz="2400" b="1" dirty="0" err="1" smtClean="0">
                <a:solidFill>
                  <a:srgbClr val="990099"/>
                </a:solidFill>
              </a:rPr>
              <a:t>Пример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широкой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песенной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мелодии</a:t>
            </a:r>
            <a:r>
              <a:rPr lang="en-US" sz="2400" b="1" dirty="0" smtClean="0">
                <a:solidFill>
                  <a:srgbClr val="990099"/>
                </a:solidFill>
              </a:rPr>
              <a:t>.</a:t>
            </a:r>
            <a:endParaRPr lang="ru-RU" sz="2400" b="1" dirty="0" smtClean="0">
              <a:solidFill>
                <a:srgbClr val="990099"/>
              </a:solidFill>
            </a:endParaRPr>
          </a:p>
          <a:p>
            <a:pPr lvl="0"/>
            <a:endParaRPr lang="en-US" sz="2400" b="1" dirty="0" smtClean="0">
              <a:solidFill>
                <a:srgbClr val="990099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5" name="Рисунок 71" descr="http://webmusik.ru/popular/img/pic_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214554"/>
            <a:ext cx="3965575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71670" y="5714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“</a:t>
            </a:r>
            <a:r>
              <a:rPr lang="ru-RU" sz="2400" b="1" dirty="0" smtClean="0">
                <a:solidFill>
                  <a:srgbClr val="990099"/>
                </a:solidFill>
              </a:rPr>
              <a:t>Мне грустно” на слова Лермонтова. Элегия. </a:t>
            </a:r>
            <a:r>
              <a:rPr lang="ru-RU" sz="2400" b="1" dirty="0" err="1" smtClean="0">
                <a:solidFill>
                  <a:srgbClr val="990099"/>
                </a:solidFill>
              </a:rPr>
              <a:t>D-moll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5918" y="5714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0099"/>
                </a:solidFill>
              </a:rPr>
              <a:t>Создаёт песни социально-обличительного характера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00240"/>
            <a:ext cx="5932137" cy="16970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“</a:t>
            </a:r>
            <a:r>
              <a:rPr lang="ru-RU" sz="2400" b="1" dirty="0" smtClean="0">
                <a:solidFill>
                  <a:srgbClr val="990099"/>
                </a:solidFill>
              </a:rPr>
              <a:t>Старый капрал” на слова Курочкина.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990099"/>
                </a:solidFill>
              </a:rPr>
              <a:t>«Титулярный советник»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990099"/>
                </a:solidFill>
              </a:rPr>
              <a:t>«Червяк»</a:t>
            </a:r>
            <a:endParaRPr lang="ru-RU" sz="24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08" y="642918"/>
            <a:ext cx="6286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99"/>
                </a:solidFill>
              </a:rPr>
              <a:t>Даргомыжский похоронен в Некрополе мастеров искусств Тихвинского кладбища, неподалёку от могилы  Глинки.  По его завещанию, «Каменный гость» был завершён Кюи и оркестрован Римским-Корсаковым.</a:t>
            </a:r>
            <a:endParaRPr lang="ru-RU" sz="2400" b="1" dirty="0">
              <a:solidFill>
                <a:srgbClr val="990099"/>
              </a:solidFill>
            </a:endParaRPr>
          </a:p>
        </p:txBody>
      </p:sp>
      <p:pic>
        <p:nvPicPr>
          <p:cNvPr id="4" name="Picture 10" descr="Файл:Некрополь мастеров искусств 0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857496"/>
            <a:ext cx="268605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tulartcollege.ru/upload/pic1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74295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4348" y="478632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i="1" dirty="0" smtClean="0">
                <a:solidFill>
                  <a:srgbClr val="7030A0"/>
                </a:solidFill>
              </a:rPr>
              <a:t>«Великий учитель музыкальной правды» М.П.Мусоргский</a:t>
            </a:r>
            <a:endParaRPr lang="ru-RU" sz="2000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tulartcollege.ru/upload/dargo200c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14488"/>
            <a:ext cx="5713095" cy="323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6429420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i="1" dirty="0" smtClean="0">
                <a:solidFill>
                  <a:srgbClr val="990099"/>
                </a:solidFill>
              </a:rPr>
              <a:t>Александр Сергеевич Даргомыжский</a:t>
            </a:r>
          </a:p>
          <a:p>
            <a:pPr marR="45720"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i="1" dirty="0" smtClean="0">
                <a:solidFill>
                  <a:srgbClr val="990099"/>
                </a:solidFill>
              </a:rPr>
              <a:t>Родился в селе Троицком </a:t>
            </a:r>
            <a:r>
              <a:rPr lang="ru-RU" sz="2400" b="1" i="1" dirty="0" err="1" smtClean="0">
                <a:solidFill>
                  <a:srgbClr val="990099"/>
                </a:solidFill>
              </a:rPr>
              <a:t>Белевского</a:t>
            </a:r>
            <a:r>
              <a:rPr lang="ru-RU" sz="2400" b="1" i="1" dirty="0" smtClean="0">
                <a:solidFill>
                  <a:srgbClr val="990099"/>
                </a:solidFill>
              </a:rPr>
              <a:t> уезда Тульской губернии. русский композитор, чьё творчество оказало существенное влияние на развитие русского музыкального искусства XIX века. Один из наиболее заметных композиторов периода между творчеством М. Глинки и «Могучей кучки», Даргомыжский считается основоположником реалистического направления в русской музыке, последователями которого явились многие композиторы последующих поколений.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28" y="500042"/>
            <a:ext cx="6429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99"/>
                </a:solidFill>
              </a:rPr>
              <a:t>Маленький Саша воспитывался в интеллигентной дворянской семье. Родители – мать - Мария Борисовна, отец Сергей Николаевич . В семье было шестеро детей, все они унаследовали  от матери любовь к искусству.</a:t>
            </a:r>
            <a:endParaRPr lang="ru-RU" sz="2400" b="1" dirty="0">
              <a:solidFill>
                <a:srgbClr val="990099"/>
              </a:solidFill>
            </a:endParaRPr>
          </a:p>
        </p:txBody>
      </p:sp>
      <p:pic>
        <p:nvPicPr>
          <p:cNvPr id="3073" name="Рисунок 42" descr="http://im5-tub-ru.yandex.net/i?id=455012350-6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000372"/>
            <a:ext cx="4144947" cy="33203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43042" y="285728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dirty="0" smtClean="0">
                <a:solidFill>
                  <a:srgbClr val="990099"/>
                </a:solidFill>
              </a:rPr>
              <a:t>В 10-летнем возрасте сочиняет небольшие пьесы и романсы. К 18-ти годам – автор многих сочинений для </a:t>
            </a:r>
            <a:r>
              <a:rPr lang="ru-RU" sz="2400" b="1" dirty="0" err="1" smtClean="0">
                <a:solidFill>
                  <a:srgbClr val="990099"/>
                </a:solidFill>
              </a:rPr>
              <a:t>ф-но</a:t>
            </a:r>
            <a:endParaRPr lang="ru-RU" sz="2400" b="1" dirty="0" smtClean="0">
              <a:solidFill>
                <a:srgbClr val="990099"/>
              </a:solidFill>
            </a:endParaRPr>
          </a:p>
        </p:txBody>
      </p:sp>
      <p:pic>
        <p:nvPicPr>
          <p:cNvPr id="1026" name="Рисунок 57" descr="Музыка всех стилей и направлений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00306"/>
            <a:ext cx="5946775" cy="222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14480" y="428604"/>
            <a:ext cx="678661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dirty="0" smtClean="0">
                <a:solidFill>
                  <a:srgbClr val="990099"/>
                </a:solidFill>
              </a:rPr>
              <a:t>1835 год – встреча с М.И. Глинкой </a:t>
            </a: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sz="2400" b="1" dirty="0" smtClean="0">
              <a:solidFill>
                <a:srgbClr val="990099"/>
              </a:solidFill>
            </a:endParaRP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400" b="1" dirty="0" smtClean="0">
                <a:solidFill>
                  <a:srgbClr val="990099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214422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Глинка старался помочь Даргомыжскому как можно лучше овладеть композиторским мастерством. </a:t>
            </a:r>
          </a:p>
          <a:p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286124"/>
            <a:ext cx="53578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99"/>
                </a:solidFill>
              </a:rPr>
              <a:t>Изучив музыкально- теоретические предметы и под впечатлением оперы « Иван Сусанин» М. Глинки , Даргомыжский начинает работать над первой оперой «</a:t>
            </a:r>
            <a:r>
              <a:rPr lang="ru-RU" sz="2400" b="1" dirty="0" err="1" smtClean="0">
                <a:solidFill>
                  <a:srgbClr val="990099"/>
                </a:solidFill>
              </a:rPr>
              <a:t>Эсмеральда</a:t>
            </a:r>
            <a:r>
              <a:rPr lang="ru-RU" sz="2400" b="1" dirty="0" smtClean="0">
                <a:solidFill>
                  <a:srgbClr val="990099"/>
                </a:solidFill>
              </a:rPr>
              <a:t>»</a:t>
            </a:r>
            <a:endParaRPr lang="ru-RU" sz="2400" b="1" dirty="0">
              <a:solidFill>
                <a:srgbClr val="990099"/>
              </a:solidFill>
            </a:endParaRPr>
          </a:p>
        </p:txBody>
      </p:sp>
      <p:pic>
        <p:nvPicPr>
          <p:cNvPr id="2049" name="Рисунок 5" descr="https://upload.wikimedia.org/wikipedia/commons/thumb/4/4c/Dargomyzhsky_Romance.JPG/220px-Dargomyzhsky_Roma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357298"/>
            <a:ext cx="2095500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714356"/>
            <a:ext cx="65722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99"/>
                </a:solidFill>
              </a:rPr>
              <a:t>В 1844 году Даргомыжский уезжает за границу, знакомится с музыкантами, композиторами. </a:t>
            </a:r>
          </a:p>
          <a:p>
            <a:endParaRPr lang="ru-RU" sz="2400" b="1" dirty="0" smtClean="0">
              <a:solidFill>
                <a:srgbClr val="990099"/>
              </a:solidFill>
            </a:endParaRPr>
          </a:p>
          <a:p>
            <a:r>
              <a:rPr lang="ru-RU" sz="2400" b="1" dirty="0" smtClean="0">
                <a:solidFill>
                  <a:srgbClr val="990099"/>
                </a:solidFill>
              </a:rPr>
              <a:t>По возвращении  на родину начинается серьёзная подготовка к опере « Русалка».</a:t>
            </a:r>
          </a:p>
          <a:p>
            <a:endParaRPr lang="ru-RU" sz="2400" b="1" dirty="0" smtClean="0">
              <a:solidFill>
                <a:srgbClr val="990099"/>
              </a:solidFill>
            </a:endParaRPr>
          </a:p>
          <a:p>
            <a:r>
              <a:rPr lang="ru-RU" sz="2400" b="1" dirty="0" smtClean="0">
                <a:solidFill>
                  <a:srgbClr val="990099"/>
                </a:solidFill>
              </a:rPr>
              <a:t> Наступила пора художественной зрелости. Известность композитора всё возрастала.</a:t>
            </a:r>
          </a:p>
          <a:p>
            <a:endParaRPr lang="ru-RU" sz="2400" b="1" dirty="0" smtClean="0">
              <a:solidFill>
                <a:srgbClr val="990099"/>
              </a:solidFill>
            </a:endParaRPr>
          </a:p>
          <a:p>
            <a:endParaRPr lang="ru-RU" sz="2400" b="1" dirty="0" smtClean="0">
              <a:solidFill>
                <a:srgbClr val="990099"/>
              </a:solidFill>
            </a:endParaRPr>
          </a:p>
          <a:p>
            <a:endParaRPr lang="ru-RU" sz="2400" b="1" dirty="0">
              <a:solidFill>
                <a:srgbClr val="990099"/>
              </a:solidFill>
            </a:endParaRPr>
          </a:p>
        </p:txBody>
      </p:sp>
      <p:pic>
        <p:nvPicPr>
          <p:cNvPr id="4097" name="Рисунок 39" descr="http://im8-tub-ru.yandex.net/i?id=253235092-6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500570"/>
            <a:ext cx="1319215" cy="196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ppt.ru/AF/Musik-S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1428736"/>
            <a:ext cx="650084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990099"/>
                </a:solidFill>
              </a:rPr>
              <a:t>Молодой князь и дочь мельника Наташа полюбили друг друга. В одном из свиданий князь сообщает о предстоящей свадьбе со знатной девушкой, хотя Наташа вскоре должна стать матерью. В отчаянии она бросается в воды Днепра. На свадьбе князя неожиданно раздаётся голос Наташи. </a:t>
            </a:r>
          </a:p>
          <a:p>
            <a:r>
              <a:rPr lang="ru-RU" sz="2000" b="1" dirty="0" smtClean="0">
                <a:solidFill>
                  <a:srgbClr val="990099"/>
                </a:solidFill>
              </a:rPr>
              <a:t>Прошло 12 лет, князь несчастен с княгиней. На берегу Днепра встречает Мельника, который от горя лишился рассудка. Мельник рассказал, что Наташа стала русалкой и у неё дочка. Русалки заманивают князя в воду </a:t>
            </a:r>
          </a:p>
          <a:p>
            <a:r>
              <a:rPr lang="ru-RU" sz="2000" b="1" dirty="0" smtClean="0">
                <a:solidFill>
                  <a:srgbClr val="990099"/>
                </a:solidFill>
              </a:rPr>
              <a:t>и приносят мёртвоё тело князя к ногам своей царицы. Так русалка отомстила за обманутую девушку Наташу»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05191" y="571480"/>
            <a:ext cx="36272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200" b="1" dirty="0" smtClean="0">
                <a:solidFill>
                  <a:srgbClr val="990099"/>
                </a:solidFill>
              </a:rPr>
              <a:t>Опера «Русалка»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</TotalTime>
  <Words>641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Оперы и увертюры</vt:lpstr>
      <vt:lpstr>РОМАНСЫ И ПЕСНИ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Valued Acer Customer</cp:lastModifiedBy>
  <cp:revision>19</cp:revision>
  <dcterms:created xsi:type="dcterms:W3CDTF">2013-01-14T17:30:48Z</dcterms:created>
  <dcterms:modified xsi:type="dcterms:W3CDTF">2013-01-15T17:17:34Z</dcterms:modified>
</cp:coreProperties>
</file>