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4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81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5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11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7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6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22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47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85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9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3D918-5740-4613-8E1E-1D4DCD559467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C2475-DBFF-47BD-83ED-33AA17DA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76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&#1085;&#1072;&#1073;&#1086;&#1088;&#1087;&#1089;&#1080;&#1093;&#1086;&#1083;&#1086;&#1075;&#1072;.&#1088;&#1092;/" TargetMode="External"/><Relationship Id="rId2" Type="http://schemas.openxmlformats.org/officeDocument/2006/relationships/hyperlink" Target="http://www.prioritet1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342584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Игровой набор психолога «Приоритет»</a:t>
            </a:r>
            <a:endParaRPr lang="ru-RU" dirty="0"/>
          </a:p>
        </p:txBody>
      </p:sp>
      <p:pic>
        <p:nvPicPr>
          <p:cNvPr id="1026" name="Picture 2" descr="C:\Users\1\Downloads\img-4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68760"/>
            <a:ext cx="3528391" cy="535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112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47260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Набор психолога предназначен для развивающей и коррекционной работы с детьми, а также организации инклюзивной образовательной среды при работе с детьми с ОВЗ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r>
              <a:rPr lang="en-US" dirty="0">
                <a:hlinkClick r:id="rId2"/>
              </a:rPr>
              <a:t>www.Prioritet1.com</a:t>
            </a:r>
            <a:endParaRPr lang="en-US" dirty="0"/>
          </a:p>
          <a:p>
            <a:r>
              <a:rPr lang="en-US" dirty="0">
                <a:hlinkClick r:id="rId3"/>
              </a:rPr>
              <a:t>www.</a:t>
            </a:r>
            <a:r>
              <a:rPr lang="ru-RU" dirty="0" err="1">
                <a:hlinkClick r:id="rId3"/>
              </a:rPr>
              <a:t>НаборПсихолога.рф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652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r>
              <a:rPr lang="ru-RU" dirty="0" smtClean="0"/>
              <a:t>В комплект набора входит: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Семь </a:t>
            </a:r>
            <a:r>
              <a:rPr lang="ru-RU" dirty="0"/>
              <a:t>наборов игровых средств (в чемоданах: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Движение на плоскости»,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Геометрические фигуры»,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Схожее  и различное»,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Пространственные объекты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«Навыки письма»,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Хватательные движения»,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Математические навыки»); </a:t>
            </a:r>
            <a:endParaRPr lang="ru-RU" dirty="0" smtClean="0"/>
          </a:p>
          <a:p>
            <a:r>
              <a:rPr lang="ru-RU" dirty="0" smtClean="0"/>
              <a:t>Доска-основа=2шт</a:t>
            </a:r>
            <a:r>
              <a:rPr lang="ru-RU" dirty="0"/>
              <a:t>.; </a:t>
            </a:r>
            <a:endParaRPr lang="ru-RU" dirty="0" smtClean="0"/>
          </a:p>
          <a:p>
            <a:r>
              <a:rPr lang="ru-RU" dirty="0" smtClean="0"/>
              <a:t>Мобильный </a:t>
            </a:r>
            <a:r>
              <a:rPr lang="ru-RU" dirty="0"/>
              <a:t>стеллаж, в котором размещаются чемоданы с </a:t>
            </a:r>
            <a:r>
              <a:rPr lang="ru-RU" dirty="0" smtClean="0"/>
              <a:t>наборами</a:t>
            </a:r>
          </a:p>
          <a:p>
            <a:r>
              <a:rPr lang="ru-RU" dirty="0" smtClean="0"/>
              <a:t>Методические </a:t>
            </a:r>
            <a:r>
              <a:rPr lang="ru-RU" dirty="0"/>
              <a:t>рекомендации (1 шт</a:t>
            </a:r>
            <a:r>
              <a:rPr lang="ru-RU" dirty="0" smtClean="0"/>
              <a:t>.).</a:t>
            </a:r>
          </a:p>
          <a:p>
            <a:r>
              <a:rPr lang="ru-RU" dirty="0" smtClean="0"/>
              <a:t> </a:t>
            </a:r>
            <a:r>
              <a:rPr lang="ru-RU" dirty="0"/>
              <a:t>Общее количество деталей: не менее 2000 штук. </a:t>
            </a:r>
            <a:endParaRPr lang="ru-RU" dirty="0" smtClean="0"/>
          </a:p>
          <a:p>
            <a:r>
              <a:rPr lang="ru-RU" dirty="0" smtClean="0"/>
              <a:t>Материал</a:t>
            </a:r>
            <a:r>
              <a:rPr lang="ru-RU" dirty="0"/>
              <a:t>: натуральное дерево</a:t>
            </a:r>
          </a:p>
        </p:txBody>
      </p:sp>
    </p:spTree>
    <p:extLst>
      <p:ext uri="{BB962C8B-B14F-4D97-AF65-F5344CB8AC3E}">
        <p14:creationId xmlns:p14="http://schemas.microsoft.com/office/powerpoint/2010/main" val="350713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5010539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Модуль 1.</a:t>
            </a:r>
            <a:br>
              <a:rPr lang="ru-RU" dirty="0" smtClean="0"/>
            </a:br>
            <a:r>
              <a:rPr lang="ru-RU" dirty="0" smtClean="0"/>
              <a:t>Движение на плоскости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32209"/>
            <a:ext cx="8229600" cy="410445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модуль входят:</a:t>
            </a:r>
          </a:p>
          <a:p>
            <a:r>
              <a:rPr lang="ru-RU" dirty="0" smtClean="0"/>
              <a:t>— комплект пластин с фигурными и прямыми пазами на лицевой стороне и соответствующим рисунком на оборотной стороне;</a:t>
            </a:r>
          </a:p>
          <a:p>
            <a:r>
              <a:rPr lang="ru-RU" dirty="0" smtClean="0"/>
              <a:t>— машинки с одним и двумя фиксирующими штырьками;</a:t>
            </a:r>
          </a:p>
          <a:p>
            <a:r>
              <a:rPr lang="ru-RU" dirty="0" smtClean="0"/>
              <a:t>— фигурки людей со штырьками и без штырьков;</a:t>
            </a:r>
          </a:p>
          <a:p>
            <a:r>
              <a:rPr lang="ru-RU" dirty="0" smtClean="0"/>
              <a:t>— набор шариков;</a:t>
            </a:r>
          </a:p>
          <a:p>
            <a:r>
              <a:rPr lang="ru-RU" dirty="0" smtClean="0"/>
              <a:t>— текстильный мешочек.</a:t>
            </a:r>
          </a:p>
          <a:p>
            <a:pPr marL="0" indent="0">
              <a:buNone/>
            </a:pPr>
            <a:r>
              <a:rPr lang="ru-RU" dirty="0" smtClean="0"/>
              <a:t>Занятия с модулем способствуют:</a:t>
            </a:r>
          </a:p>
          <a:p>
            <a:r>
              <a:rPr lang="ru-RU" dirty="0" smtClean="0"/>
              <a:t>— развитию ориентировки в пространстве (восприятие положения в пространстве и восприятие взаимосвязи пространственных объектов);</a:t>
            </a:r>
          </a:p>
          <a:p>
            <a:r>
              <a:rPr lang="ru-RU" dirty="0" smtClean="0"/>
              <a:t>— знакомству с разными видами линий;</a:t>
            </a:r>
          </a:p>
          <a:p>
            <a:r>
              <a:rPr lang="ru-RU" dirty="0" smtClean="0"/>
              <a:t>— развитию концентрации внимания;</a:t>
            </a:r>
          </a:p>
          <a:p>
            <a:r>
              <a:rPr lang="ru-RU" dirty="0" smtClean="0"/>
              <a:t>— выработке </a:t>
            </a:r>
            <a:r>
              <a:rPr lang="ru-RU" dirty="0" err="1" smtClean="0"/>
              <a:t>содружественных</a:t>
            </a:r>
            <a:r>
              <a:rPr lang="ru-RU" dirty="0" smtClean="0"/>
              <a:t> движений глаз и рук;</a:t>
            </a:r>
          </a:p>
          <a:p>
            <a:r>
              <a:rPr lang="ru-RU" dirty="0" smtClean="0"/>
              <a:t>— выработке </a:t>
            </a:r>
            <a:r>
              <a:rPr lang="ru-RU" dirty="0" err="1" smtClean="0"/>
              <a:t>содружественных</a:t>
            </a:r>
            <a:r>
              <a:rPr lang="ru-RU" dirty="0" smtClean="0"/>
              <a:t> движений правой и левой рук;</a:t>
            </a:r>
          </a:p>
          <a:p>
            <a:r>
              <a:rPr lang="ru-RU" dirty="0" smtClean="0"/>
              <a:t>— развитию силы и координации движений пальцев;</a:t>
            </a:r>
          </a:p>
          <a:p>
            <a:r>
              <a:rPr lang="ru-RU" dirty="0" smtClean="0"/>
              <a:t>— развитию причинного и опережающего мышление;</a:t>
            </a:r>
          </a:p>
          <a:p>
            <a:r>
              <a:rPr lang="ru-RU" dirty="0" smtClean="0"/>
              <a:t>— формированию </a:t>
            </a:r>
            <a:r>
              <a:rPr lang="ru-RU" dirty="0" err="1" smtClean="0"/>
              <a:t>графомоторных</a:t>
            </a:r>
            <a:r>
              <a:rPr lang="ru-RU" dirty="0" smtClean="0"/>
              <a:t> навыков, необходимых для обучения письму.</a:t>
            </a:r>
            <a:endParaRPr lang="ru-RU" dirty="0"/>
          </a:p>
        </p:txBody>
      </p:sp>
      <p:pic>
        <p:nvPicPr>
          <p:cNvPr id="2050" name="Picture 2" descr="C:\Users\1\Downloads\IMG_46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739" y="188640"/>
            <a:ext cx="3419872" cy="22789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160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Модуль 2.</a:t>
            </a:r>
            <a:br>
              <a:rPr lang="ru-RU" dirty="0" smtClean="0"/>
            </a:br>
            <a:r>
              <a:rPr lang="ru-RU" dirty="0" smtClean="0"/>
              <a:t>Геометрические фигуры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модуль входят:</a:t>
            </a:r>
          </a:p>
          <a:p>
            <a:r>
              <a:rPr lang="ru-RU" dirty="0" smtClean="0"/>
              <a:t>— маленькие квадраты, в центре одних изображен квадрат, других треугольник или круг разных цветов, оборотная сторона одноцветная;</a:t>
            </a:r>
          </a:p>
          <a:p>
            <a:r>
              <a:rPr lang="ru-RU" dirty="0" smtClean="0"/>
              <a:t>— равнобедренные треугольники;</a:t>
            </a:r>
          </a:p>
          <a:p>
            <a:r>
              <a:rPr lang="ru-RU" dirty="0" smtClean="0"/>
              <a:t>— большие квадраты;</a:t>
            </a:r>
          </a:p>
          <a:p>
            <a:r>
              <a:rPr lang="ru-RU" dirty="0" smtClean="0"/>
              <a:t>— прямоугольные пластины;</a:t>
            </a:r>
          </a:p>
          <a:p>
            <a:r>
              <a:rPr lang="ru-RU" dirty="0" smtClean="0"/>
              <a:t>— деревянные рамки для составления квадратов из разных фигур.</a:t>
            </a:r>
          </a:p>
          <a:p>
            <a:r>
              <a:rPr lang="ru-RU" dirty="0" smtClean="0"/>
              <a:t>Все фигуры сделаны из дерева, окрашены в 4 основных цвета.</a:t>
            </a:r>
          </a:p>
          <a:p>
            <a:r>
              <a:rPr lang="ru-RU" dirty="0" smtClean="0"/>
              <a:t>Занятия с модулем способствуют развитию и формированию:</a:t>
            </a:r>
          </a:p>
          <a:p>
            <a:r>
              <a:rPr lang="ru-RU" dirty="0" smtClean="0"/>
              <a:t>— представлений о геометрических формах, цвете и размере;</a:t>
            </a:r>
          </a:p>
          <a:p>
            <a:r>
              <a:rPr lang="ru-RU" dirty="0" smtClean="0"/>
              <a:t>— представлений о симметрии и отработке навыка создания симметричных узоров;</a:t>
            </a:r>
          </a:p>
          <a:p>
            <a:r>
              <a:rPr lang="ru-RU" dirty="0" smtClean="0"/>
              <a:t>— способности к классификации;</a:t>
            </a:r>
          </a:p>
          <a:p>
            <a:r>
              <a:rPr lang="ru-RU" dirty="0" smtClean="0"/>
              <a:t>— понимания пространственных отношений </a:t>
            </a:r>
          </a:p>
          <a:p>
            <a:pPr marL="0" indent="0">
              <a:buNone/>
            </a:pPr>
            <a:r>
              <a:rPr lang="ru-RU" dirty="0" smtClean="0"/>
              <a:t>(«лево-право», «вверх-вниз»);</a:t>
            </a:r>
          </a:p>
          <a:p>
            <a:r>
              <a:rPr lang="ru-RU" dirty="0" smtClean="0"/>
              <a:t>— математических навыков и умений (усвоение</a:t>
            </a:r>
          </a:p>
          <a:p>
            <a:pPr marL="0" indent="0">
              <a:buNone/>
            </a:pPr>
            <a:r>
              <a:rPr lang="ru-RU" dirty="0" smtClean="0"/>
              <a:t> понятий «больше-меньше», «столько же»,  отработка </a:t>
            </a:r>
          </a:p>
          <a:p>
            <a:pPr marL="0" indent="0">
              <a:buNone/>
            </a:pPr>
            <a:r>
              <a:rPr lang="ru-RU" dirty="0" smtClean="0"/>
              <a:t>состава числа и т.д.);</a:t>
            </a:r>
          </a:p>
          <a:p>
            <a:r>
              <a:rPr lang="ru-RU" dirty="0" smtClean="0"/>
              <a:t>— умение различать геометрические формы, предметы по </a:t>
            </a:r>
          </a:p>
          <a:p>
            <a:pPr marL="0" indent="0">
              <a:buNone/>
            </a:pPr>
            <a:r>
              <a:rPr lang="ru-RU" dirty="0" smtClean="0"/>
              <a:t>цвету и размеру пространственной ориентировки.</a:t>
            </a:r>
            <a:endParaRPr lang="ru-RU" dirty="0"/>
          </a:p>
        </p:txBody>
      </p:sp>
      <p:pic>
        <p:nvPicPr>
          <p:cNvPr id="3074" name="Picture 2" descr="C:\Users\1\Downloads\IMG_4654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3420000" cy="22790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808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88640"/>
            <a:ext cx="4906888" cy="2074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Модуль 3.</a:t>
            </a:r>
            <a:br>
              <a:rPr lang="ru-RU" dirty="0" smtClean="0"/>
            </a:br>
            <a:r>
              <a:rPr lang="ru-RU" dirty="0" smtClean="0"/>
              <a:t>Схожее и различное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4488" y="2852936"/>
            <a:ext cx="8229600" cy="377301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модуль входят:</a:t>
            </a:r>
          </a:p>
          <a:p>
            <a:r>
              <a:rPr lang="ru-RU" dirty="0" smtClean="0"/>
              <a:t>— бусины разных цветов, размеров, форм;</a:t>
            </a:r>
          </a:p>
          <a:p>
            <a:r>
              <a:rPr lang="ru-RU" dirty="0" smtClean="0"/>
              <a:t>— деревянные стержни разной длины;</a:t>
            </a:r>
          </a:p>
          <a:p>
            <a:r>
              <a:rPr lang="ru-RU" dirty="0" smtClean="0"/>
              <a:t>— деревянные диски с отверстиями;</a:t>
            </a:r>
          </a:p>
          <a:p>
            <a:r>
              <a:rPr lang="ru-RU" dirty="0" smtClean="0"/>
              <a:t>— кубики со сквозными отверстиями, диаметр которых совпадает с диаметром деревянных</a:t>
            </a:r>
          </a:p>
          <a:p>
            <a:r>
              <a:rPr lang="ru-RU" dirty="0" smtClean="0"/>
              <a:t>стержней.</a:t>
            </a:r>
          </a:p>
          <a:p>
            <a:pPr marL="0" indent="0">
              <a:buNone/>
            </a:pPr>
            <a:r>
              <a:rPr lang="ru-RU" dirty="0" smtClean="0"/>
              <a:t>Занятия с модулем способствуют:</a:t>
            </a:r>
          </a:p>
          <a:p>
            <a:r>
              <a:rPr lang="ru-RU" dirty="0" smtClean="0"/>
              <a:t>— формированию представлений о форме, цвете, размере;</a:t>
            </a:r>
          </a:p>
          <a:p>
            <a:r>
              <a:rPr lang="ru-RU" dirty="0" smtClean="0"/>
              <a:t>— развитию умения соотносить размеры предметов зрительно и с помощью практических действий;</a:t>
            </a:r>
          </a:p>
          <a:p>
            <a:r>
              <a:rPr lang="ru-RU" dirty="0" smtClean="0"/>
              <a:t>— развитию способности к классификации;</a:t>
            </a:r>
          </a:p>
          <a:p>
            <a:r>
              <a:rPr lang="ru-RU" dirty="0" smtClean="0"/>
              <a:t>— развитию пространственной ориентации, понимания пространственных отношений;</a:t>
            </a:r>
          </a:p>
          <a:p>
            <a:r>
              <a:rPr lang="ru-RU" dirty="0" smtClean="0"/>
              <a:t>— представлению о симметрии, навыку создания симметричных узоров;</a:t>
            </a:r>
          </a:p>
          <a:p>
            <a:r>
              <a:rPr lang="ru-RU" dirty="0" smtClean="0"/>
              <a:t>— </a:t>
            </a:r>
            <a:r>
              <a:rPr lang="ru-RU" dirty="0" err="1" smtClean="0"/>
              <a:t>содружественным</a:t>
            </a:r>
            <a:r>
              <a:rPr lang="ru-RU" dirty="0" smtClean="0"/>
              <a:t> движениям глаз и руки;</a:t>
            </a:r>
          </a:p>
          <a:p>
            <a:r>
              <a:rPr lang="ru-RU" dirty="0" smtClean="0"/>
              <a:t>— </a:t>
            </a:r>
            <a:r>
              <a:rPr lang="ru-RU" dirty="0" err="1" smtClean="0"/>
              <a:t>содружественным</a:t>
            </a:r>
            <a:r>
              <a:rPr lang="ru-RU" dirty="0" smtClean="0"/>
              <a:t> движениям пальцев правой и левой рук.</a:t>
            </a:r>
            <a:endParaRPr lang="ru-RU" dirty="0"/>
          </a:p>
        </p:txBody>
      </p:sp>
      <p:pic>
        <p:nvPicPr>
          <p:cNvPr id="4098" name="Picture 2" descr="C:\Users\1\Downloads\IMG_4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420000" cy="22790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404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Модуль 4.</a:t>
            </a:r>
            <a:br>
              <a:rPr lang="ru-RU" dirty="0" smtClean="0"/>
            </a:br>
            <a:r>
              <a:rPr lang="ru-RU" dirty="0" smtClean="0"/>
              <a:t>Пространственные объекты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229600" cy="417646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модуль входят:</a:t>
            </a:r>
          </a:p>
          <a:p>
            <a:r>
              <a:rPr lang="ru-RU" dirty="0" smtClean="0"/>
              <a:t>— деревянные шаблоны разных геометрических форм;</a:t>
            </a:r>
          </a:p>
          <a:p>
            <a:r>
              <a:rPr lang="ru-RU" dirty="0" smtClean="0"/>
              <a:t>— деревянные пластины со штырем для крепления на доске-основе;</a:t>
            </a:r>
          </a:p>
          <a:p>
            <a:r>
              <a:rPr lang="ru-RU" dirty="0" smtClean="0"/>
              <a:t>— воротца с большими и малыми отверстиями;</a:t>
            </a:r>
          </a:p>
          <a:p>
            <a:r>
              <a:rPr lang="ru-RU" dirty="0" smtClean="0"/>
              <a:t>— резинки с пробками на конце.</a:t>
            </a:r>
          </a:p>
          <a:p>
            <a:r>
              <a:rPr lang="ru-RU" dirty="0" smtClean="0"/>
              <a:t>Занятия с модулем способствую развитию и формированию:</a:t>
            </a:r>
          </a:p>
          <a:p>
            <a:r>
              <a:rPr lang="ru-RU" dirty="0" smtClean="0"/>
              <a:t>— представлений о геометрических формах;</a:t>
            </a:r>
          </a:p>
          <a:p>
            <a:r>
              <a:rPr lang="ru-RU" dirty="0" smtClean="0"/>
              <a:t>— умения различать геометрические формы;</a:t>
            </a:r>
          </a:p>
          <a:p>
            <a:r>
              <a:rPr lang="ru-RU" dirty="0" smtClean="0"/>
              <a:t>— пространственной ориентировки, понимания пространственных отношений;</a:t>
            </a:r>
          </a:p>
          <a:p>
            <a:r>
              <a:rPr lang="ru-RU" dirty="0" smtClean="0"/>
              <a:t>— умения соотносить размеры фигур;</a:t>
            </a:r>
          </a:p>
          <a:p>
            <a:r>
              <a:rPr lang="ru-RU" dirty="0" smtClean="0"/>
              <a:t>— кинестетического образа разных форм;</a:t>
            </a:r>
          </a:p>
          <a:p>
            <a:r>
              <a:rPr lang="ru-RU" dirty="0" smtClean="0"/>
              <a:t>— осознания взаимного расположения</a:t>
            </a:r>
          </a:p>
          <a:p>
            <a:pPr marL="0" indent="0">
              <a:buNone/>
            </a:pPr>
            <a:r>
              <a:rPr lang="ru-RU" dirty="0" smtClean="0"/>
              <a:t>трехмерных фигур;</a:t>
            </a:r>
          </a:p>
          <a:p>
            <a:r>
              <a:rPr lang="ru-RU" dirty="0" smtClean="0"/>
              <a:t>— навыка скоординированных движений</a:t>
            </a:r>
          </a:p>
          <a:p>
            <a:pPr marL="0" indent="0">
              <a:buNone/>
            </a:pPr>
            <a:r>
              <a:rPr lang="ru-RU" dirty="0" smtClean="0"/>
              <a:t> пальцев.</a:t>
            </a:r>
            <a:endParaRPr lang="ru-RU" dirty="0"/>
          </a:p>
        </p:txBody>
      </p:sp>
      <p:pic>
        <p:nvPicPr>
          <p:cNvPr id="5122" name="Picture 2" descr="C:\Users\1\Downloads\IMG_48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576" y="3717032"/>
            <a:ext cx="4608646" cy="30711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02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Модуль 5.</a:t>
            </a:r>
            <a:br>
              <a:rPr lang="ru-RU" dirty="0" smtClean="0"/>
            </a:br>
            <a:r>
              <a:rPr lang="ru-RU" dirty="0" smtClean="0"/>
              <a:t>Навыки письма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010" y="3429000"/>
            <a:ext cx="8229600" cy="322400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модуль входят:</a:t>
            </a:r>
          </a:p>
          <a:p>
            <a:r>
              <a:rPr lang="ru-RU" dirty="0" smtClean="0"/>
              <a:t>— деревянные пластины с пазом на лицевой стороне и соответствующим пазу рисунком на оборотной стороне;</a:t>
            </a:r>
          </a:p>
          <a:p>
            <a:r>
              <a:rPr lang="ru-RU" dirty="0" smtClean="0"/>
              <a:t>— деревянные пластины-направляющие с желобом;</a:t>
            </a:r>
          </a:p>
          <a:p>
            <a:r>
              <a:rPr lang="ru-RU" dirty="0" smtClean="0"/>
              <a:t>— разноцветные фигурки машинок, ленты;</a:t>
            </a:r>
          </a:p>
          <a:p>
            <a:r>
              <a:rPr lang="ru-RU" dirty="0" smtClean="0"/>
              <a:t>— магнитные ручки;</a:t>
            </a:r>
          </a:p>
          <a:p>
            <a:r>
              <a:rPr lang="ru-RU" dirty="0" smtClean="0"/>
              <a:t>— оргстекло.</a:t>
            </a:r>
          </a:p>
          <a:p>
            <a:pPr marL="0" indent="0">
              <a:buNone/>
            </a:pPr>
            <a:r>
              <a:rPr lang="ru-RU" dirty="0" smtClean="0"/>
              <a:t>Занятия с модулем способствуют развитию и формированию:</a:t>
            </a:r>
          </a:p>
          <a:p>
            <a:r>
              <a:rPr lang="ru-RU" dirty="0" smtClean="0"/>
              <a:t>— </a:t>
            </a:r>
            <a:r>
              <a:rPr lang="ru-RU" dirty="0" err="1" smtClean="0"/>
              <a:t>содружественных</a:t>
            </a:r>
            <a:r>
              <a:rPr lang="ru-RU" dirty="0" smtClean="0"/>
              <a:t> движений глаз и руки;</a:t>
            </a:r>
          </a:p>
          <a:p>
            <a:r>
              <a:rPr lang="ru-RU" dirty="0" smtClean="0"/>
              <a:t>— концентрации внимания;</a:t>
            </a:r>
          </a:p>
          <a:p>
            <a:r>
              <a:rPr lang="ru-RU" dirty="0" smtClean="0"/>
              <a:t>— навыка владения карандашом;</a:t>
            </a:r>
          </a:p>
          <a:p>
            <a:r>
              <a:rPr lang="ru-RU" dirty="0" smtClean="0"/>
              <a:t>— навыка письма.</a:t>
            </a:r>
            <a:endParaRPr lang="ru-RU" dirty="0"/>
          </a:p>
        </p:txBody>
      </p:sp>
      <p:pic>
        <p:nvPicPr>
          <p:cNvPr id="6147" name="Picture 3" descr="C:\Users\1\Downloads\img-48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104456" cy="27345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870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Модуль 6.</a:t>
            </a:r>
            <a:br>
              <a:rPr lang="ru-RU" dirty="0" smtClean="0"/>
            </a:br>
            <a:r>
              <a:rPr lang="ru-RU" dirty="0" smtClean="0"/>
              <a:t>Хватательные движения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модуль входят:</a:t>
            </a:r>
          </a:p>
          <a:p>
            <a:r>
              <a:rPr lang="ru-RU" dirty="0" smtClean="0"/>
              <a:t>— деревянные цилиндры со штырьками для закрепления на доске-основе, короткие и длинные штырьки;</a:t>
            </a:r>
          </a:p>
          <a:p>
            <a:r>
              <a:rPr lang="ru-RU" dirty="0" smtClean="0"/>
              <a:t>— цилиндры, шайбы и бусины с отверстиями;</a:t>
            </a:r>
          </a:p>
          <a:p>
            <a:r>
              <a:rPr lang="ru-RU" dirty="0" smtClean="0"/>
              <a:t>— блоки, шнуры, резинки;</a:t>
            </a:r>
          </a:p>
          <a:p>
            <a:r>
              <a:rPr lang="ru-RU" dirty="0" smtClean="0"/>
              <a:t>— стальные шарики.</a:t>
            </a:r>
          </a:p>
          <a:p>
            <a:pPr marL="0" indent="0">
              <a:buNone/>
            </a:pPr>
            <a:r>
              <a:rPr lang="ru-RU" dirty="0" smtClean="0"/>
              <a:t>Занятия с модулем способствуют развитию и формированию:</a:t>
            </a:r>
          </a:p>
          <a:p>
            <a:r>
              <a:rPr lang="ru-RU" dirty="0" smtClean="0"/>
              <a:t>— дифференцированных хватательных движений;</a:t>
            </a:r>
          </a:p>
          <a:p>
            <a:r>
              <a:rPr lang="ru-RU" dirty="0" smtClean="0"/>
              <a:t>— представлений о числе;</a:t>
            </a:r>
          </a:p>
          <a:p>
            <a:r>
              <a:rPr lang="ru-RU" dirty="0" smtClean="0"/>
              <a:t>— навыка дозирования усилия и модуляции движения, необходимых для освоения письма;</a:t>
            </a:r>
          </a:p>
          <a:p>
            <a:r>
              <a:rPr lang="ru-RU" dirty="0" smtClean="0"/>
              <a:t>— развитие навыков счета и классификации.</a:t>
            </a:r>
          </a:p>
          <a:p>
            <a:pPr marL="0" indent="0">
              <a:buNone/>
            </a:pPr>
            <a:r>
              <a:rPr lang="ru-RU" dirty="0" smtClean="0"/>
              <a:t>При занятии с набором тренируются различные типы хватательных движений, обретается опыт дозировки силы и модуляции направлений, дети учатся </a:t>
            </a:r>
          </a:p>
          <a:p>
            <a:pPr marL="0" indent="0">
              <a:buNone/>
            </a:pPr>
            <a:r>
              <a:rPr lang="ru-RU" dirty="0" smtClean="0"/>
              <a:t>уверенно выполнять мелкие манипуляции с предметами, </a:t>
            </a:r>
          </a:p>
          <a:p>
            <a:pPr marL="0" indent="0">
              <a:buNone/>
            </a:pPr>
            <a:r>
              <a:rPr lang="ru-RU" dirty="0" smtClean="0"/>
              <a:t>необходимыми для освоения письма.</a:t>
            </a:r>
            <a:endParaRPr lang="ru-RU" dirty="0"/>
          </a:p>
        </p:txBody>
      </p:sp>
      <p:pic>
        <p:nvPicPr>
          <p:cNvPr id="7170" name="Picture 2" descr="C:\Users\1\Downloads\IMG_48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00" y="4415206"/>
            <a:ext cx="3420000" cy="22790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18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4356" y="404664"/>
            <a:ext cx="5147792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Модуль 7.</a:t>
            </a:r>
            <a:br>
              <a:rPr lang="ru-RU" dirty="0" smtClean="0"/>
            </a:br>
            <a:r>
              <a:rPr lang="ru-RU" dirty="0" smtClean="0"/>
              <a:t>Математические навыки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7" y="3284984"/>
            <a:ext cx="8229600" cy="334096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В состав модуля входят:</a:t>
            </a:r>
          </a:p>
          <a:p>
            <a:r>
              <a:rPr lang="ru-RU" dirty="0" smtClean="0"/>
              <a:t>— дощечки с цифрами от 1 до 20;</a:t>
            </a:r>
          </a:p>
          <a:p>
            <a:r>
              <a:rPr lang="ru-RU" dirty="0" smtClean="0"/>
              <a:t>— планки желтого цвета для оценивания длины;</a:t>
            </a:r>
          </a:p>
          <a:p>
            <a:r>
              <a:rPr lang="ru-RU" dirty="0" smtClean="0"/>
              <a:t>— набор для построения числового луча;</a:t>
            </a:r>
          </a:p>
          <a:p>
            <a:r>
              <a:rPr lang="ru-RU" dirty="0" smtClean="0"/>
              <a:t>— рамки для числового луча;</a:t>
            </a:r>
          </a:p>
          <a:p>
            <a:r>
              <a:rPr lang="ru-RU" dirty="0" smtClean="0"/>
              <a:t>— стальные шарики;</a:t>
            </a:r>
          </a:p>
          <a:p>
            <a:r>
              <a:rPr lang="ru-RU" dirty="0" smtClean="0"/>
              <a:t>— кубики с точками и цифрами;</a:t>
            </a:r>
          </a:p>
          <a:p>
            <a:r>
              <a:rPr lang="ru-RU" dirty="0" smtClean="0"/>
              <a:t>— разноцветные штырьки с отверстиями в головке;</a:t>
            </a:r>
          </a:p>
          <a:p>
            <a:r>
              <a:rPr lang="ru-RU" dirty="0" smtClean="0"/>
              <a:t>— доска результатов (для проверки результатов сложения и умножения).</a:t>
            </a:r>
          </a:p>
          <a:p>
            <a:pPr marL="0" indent="0">
              <a:buNone/>
            </a:pPr>
            <a:r>
              <a:rPr lang="ru-RU" dirty="0" smtClean="0"/>
              <a:t>Занятие с модулем способствуют развитию и формированию:</a:t>
            </a:r>
          </a:p>
          <a:p>
            <a:r>
              <a:rPr lang="ru-RU" dirty="0" smtClean="0"/>
              <a:t>— навыков сравнения и классификации;</a:t>
            </a:r>
          </a:p>
          <a:p>
            <a:r>
              <a:rPr lang="ru-RU" dirty="0" smtClean="0"/>
              <a:t>— математических навыков (</a:t>
            </a:r>
            <a:r>
              <a:rPr lang="ru-RU" dirty="0" err="1" smtClean="0"/>
              <a:t>пересчитывание</a:t>
            </a:r>
            <a:r>
              <a:rPr lang="ru-RU" dirty="0" smtClean="0"/>
              <a:t>, выполнение вычисления, определение количества);</a:t>
            </a:r>
          </a:p>
          <a:p>
            <a:r>
              <a:rPr lang="ru-RU" dirty="0" smtClean="0"/>
              <a:t>— представлений о числе, множестве, составе числа.</a:t>
            </a:r>
            <a:endParaRPr lang="ru-RU" dirty="0"/>
          </a:p>
        </p:txBody>
      </p:sp>
      <p:pic>
        <p:nvPicPr>
          <p:cNvPr id="8194" name="Picture 2" descr="C:\Users\1\Downloads\IMG_49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6619"/>
            <a:ext cx="4176464" cy="2783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419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816</Words>
  <Application>Microsoft Office PowerPoint</Application>
  <PresentationFormat>Экран (4:3)</PresentationFormat>
  <Paragraphs>130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Игровой набор психолога «Приоритет»</vt:lpstr>
      <vt:lpstr>В комплект набора входит:</vt:lpstr>
      <vt:lpstr>Модуль 1. Движение на плоскости</vt:lpstr>
      <vt:lpstr>Модуль 2. Геометрические фигуры</vt:lpstr>
      <vt:lpstr>Модуль 3. Схожее и различное</vt:lpstr>
      <vt:lpstr>Модуль 4. Пространственные объекты</vt:lpstr>
      <vt:lpstr>Модуль 5. Навыки письма</vt:lpstr>
      <vt:lpstr>Модуль 6. Хватательные движения</vt:lpstr>
      <vt:lpstr>Модуль 7. Математические навыки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набор психолога «Приоритет»</dc:title>
  <dc:creator>RePack by Diakov</dc:creator>
  <cp:lastModifiedBy>RePack by Diakov</cp:lastModifiedBy>
  <cp:revision>7</cp:revision>
  <dcterms:created xsi:type="dcterms:W3CDTF">2018-06-25T07:40:25Z</dcterms:created>
  <dcterms:modified xsi:type="dcterms:W3CDTF">2018-06-25T11:43:40Z</dcterms:modified>
</cp:coreProperties>
</file>