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7" r:id="rId1"/>
  </p:sldMasterIdLst>
  <p:notesMasterIdLst>
    <p:notesMasterId r:id="rId28"/>
  </p:notesMasterIdLst>
  <p:sldIdLst>
    <p:sldId id="302" r:id="rId2"/>
    <p:sldId id="301" r:id="rId3"/>
    <p:sldId id="303" r:id="rId4"/>
    <p:sldId id="304" r:id="rId5"/>
    <p:sldId id="305" r:id="rId6"/>
    <p:sldId id="306" r:id="rId7"/>
    <p:sldId id="311" r:id="rId8"/>
    <p:sldId id="308" r:id="rId9"/>
    <p:sldId id="309" r:id="rId10"/>
    <p:sldId id="310" r:id="rId11"/>
    <p:sldId id="287" r:id="rId12"/>
    <p:sldId id="290" r:id="rId13"/>
    <p:sldId id="293" r:id="rId14"/>
    <p:sldId id="291" r:id="rId15"/>
    <p:sldId id="292" r:id="rId16"/>
    <p:sldId id="294" r:id="rId17"/>
    <p:sldId id="296" r:id="rId18"/>
    <p:sldId id="295" r:id="rId19"/>
    <p:sldId id="298" r:id="rId20"/>
    <p:sldId id="256" r:id="rId21"/>
    <p:sldId id="299" r:id="rId22"/>
    <p:sldId id="300" r:id="rId23"/>
    <p:sldId id="281" r:id="rId24"/>
    <p:sldId id="284" r:id="rId25"/>
    <p:sldId id="285" r:id="rId26"/>
    <p:sldId id="264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2" d="100"/>
          <a:sy n="52" d="100"/>
        </p:scale>
        <p:origin x="-1116" y="-12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B9C26-4940-4DB2-AD97-01C1CE067E4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52C030-B6CE-4562-B2DF-F112F2B8D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546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58F6CFD-23F2-4D2B-9189-8EF054795EC8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EAE1D09-A2D9-46F1-903F-3B5C8AC66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479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6CFD-23F2-4D2B-9189-8EF054795EC8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1D09-A2D9-46F1-903F-3B5C8AC66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995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58F6CFD-23F2-4D2B-9189-8EF054795EC8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EAE1D09-A2D9-46F1-903F-3B5C8AC66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949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6CFD-23F2-4D2B-9189-8EF054795EC8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EAE1D09-A2D9-46F1-903F-3B5C8AC66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780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58F6CFD-23F2-4D2B-9189-8EF054795EC8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EAE1D09-A2D9-46F1-903F-3B5C8AC66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53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6CFD-23F2-4D2B-9189-8EF054795EC8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1D09-A2D9-46F1-903F-3B5C8AC66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35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6CFD-23F2-4D2B-9189-8EF054795EC8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1D09-A2D9-46F1-903F-3B5C8AC66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938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6CFD-23F2-4D2B-9189-8EF054795EC8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1D09-A2D9-46F1-903F-3B5C8AC66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832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6CFD-23F2-4D2B-9189-8EF054795EC8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1D09-A2D9-46F1-903F-3B5C8AC66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185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58F6CFD-23F2-4D2B-9189-8EF054795EC8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EAE1D09-A2D9-46F1-903F-3B5C8AC66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40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6CFD-23F2-4D2B-9189-8EF054795EC8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1D09-A2D9-46F1-903F-3B5C8AC66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258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958F6CFD-23F2-4D2B-9189-8EF054795EC8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EAE1D09-A2D9-46F1-903F-3B5C8AC668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3146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8" r:id="rId1"/>
    <p:sldLayoutId id="2147484349" r:id="rId2"/>
    <p:sldLayoutId id="2147484350" r:id="rId3"/>
    <p:sldLayoutId id="2147484351" r:id="rId4"/>
    <p:sldLayoutId id="2147484352" r:id="rId5"/>
    <p:sldLayoutId id="2147484353" r:id="rId6"/>
    <p:sldLayoutId id="2147484354" r:id="rId7"/>
    <p:sldLayoutId id="2147484355" r:id="rId8"/>
    <p:sldLayoutId id="2147484356" r:id="rId9"/>
    <p:sldLayoutId id="2147484357" r:id="rId10"/>
    <p:sldLayoutId id="2147484358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Инновационные формы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работы с родителями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9152" y="4882896"/>
            <a:ext cx="8851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Педагог-психолог </a:t>
            </a:r>
            <a:r>
              <a:rPr lang="ru-RU" sz="3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Медкова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М.А.</a:t>
            </a:r>
          </a:p>
        </p:txBody>
      </p:sp>
    </p:spTree>
    <p:extLst>
      <p:ext uri="{BB962C8B-B14F-4D97-AF65-F5344CB8AC3E}">
        <p14:creationId xmlns:p14="http://schemas.microsoft.com/office/powerpoint/2010/main" val="425072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НЕЙРОБИОЛОГИЧЕСКИЕ ПОСЛЕДСТВИЯ ПРЕНЕБРЕЖЕНИЯ И НАСИЛИЯ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1920240"/>
            <a:ext cx="11029615" cy="475488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поведенческом уровне – это фундаментальная неспособность управлять собой в стрессовой ситуации, неспособность управлять агрессией, что ведет к криминальному  поведению в будущем;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Снижение, вплоть до отсутствия, умения сочувствовать и сопереживать другим;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Снижение способности к рациональному мышлению;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Отставание в физическом и психическом развитии.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04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 anchor="t">
            <a:normAutofit lnSpcReduction="10000"/>
          </a:bodyPr>
          <a:lstStyle/>
          <a:p>
            <a:r>
              <a:rPr lang="ru-RU" alt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психолого-педагогических знаний родителей (лекции, семинары, индивидуальные консультации, практикумы);</a:t>
            </a:r>
          </a:p>
          <a:p>
            <a:r>
              <a:rPr lang="ru-RU" alt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вовлечение родителей в учебно-воспитательный процесс (родительские собрания, совместные творческие дела);</a:t>
            </a:r>
          </a:p>
          <a:p>
            <a:r>
              <a:rPr lang="ru-RU" alt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родителей в управлении школой (совет школы, родительские комитеты).</a:t>
            </a:r>
          </a:p>
          <a:p>
            <a:endParaRPr lang="ru-RU" altLang="ru-RU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83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spcAft>
                <a:spcPts val="1200"/>
              </a:spcAft>
            </a:pP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Стартовая ситуация</a:t>
            </a:r>
          </a:p>
        </p:txBody>
      </p:sp>
      <p:pic>
        <p:nvPicPr>
          <p:cNvPr id="133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29232" y="2065816"/>
            <a:ext cx="6595384" cy="4633912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699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81191" y="694945"/>
            <a:ext cx="10993549" cy="224942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Техники эффективного взаимодействия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 родителями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00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Что может повлиять на обсуждение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47087" y="1942752"/>
            <a:ext cx="8174737" cy="4220304"/>
          </a:xfrm>
        </p:spPr>
        <p:txBody>
          <a:bodyPr anchor="t">
            <a:noAutofit/>
          </a:bodyPr>
          <a:lstStyle/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Факты</a:t>
            </a:r>
          </a:p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Свое видение</a:t>
            </a:r>
          </a:p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Уровень образования</a:t>
            </a:r>
          </a:p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Стереотипы</a:t>
            </a:r>
          </a:p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Настроение</a:t>
            </a:r>
          </a:p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 общения с ребенком</a:t>
            </a:r>
          </a:p>
        </p:txBody>
      </p:sp>
    </p:spTree>
    <p:extLst>
      <p:ext uri="{BB962C8B-B14F-4D97-AF65-F5344CB8AC3E}">
        <p14:creationId xmlns:p14="http://schemas.microsoft.com/office/powerpoint/2010/main" val="338270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Эффективное взаимодействие с родителями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750" y="1902515"/>
            <a:ext cx="3810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факты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429500" y="2000250"/>
            <a:ext cx="3810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28751" y="5072063"/>
            <a:ext cx="3810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идение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429500" y="5072063"/>
            <a:ext cx="3810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bg1"/>
                </a:solidFill>
              </a:rPr>
              <a:t>Рекомендации,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осознание проблемы, пути </a:t>
            </a:r>
            <a:r>
              <a:rPr lang="ru-RU" sz="3600" dirty="0">
                <a:solidFill>
                  <a:schemeClr val="bg1"/>
                </a:solidFill>
              </a:rPr>
              <a:t>решения</a:t>
            </a:r>
          </a:p>
        </p:txBody>
      </p:sp>
      <p:sp>
        <p:nvSpPr>
          <p:cNvPr id="10" name="Овал 9"/>
          <p:cNvSpPr/>
          <p:nvPr/>
        </p:nvSpPr>
        <p:spPr>
          <a:xfrm>
            <a:off x="4572001" y="3214689"/>
            <a:ext cx="3238500" cy="1571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</a:p>
        </p:txBody>
      </p:sp>
      <p:cxnSp>
        <p:nvCxnSpPr>
          <p:cNvPr id="12" name="Shape 11"/>
          <p:cNvCxnSpPr>
            <a:stCxn id="10" idx="0"/>
            <a:endCxn id="6" idx="3"/>
          </p:cNvCxnSpPr>
          <p:nvPr/>
        </p:nvCxnSpPr>
        <p:spPr>
          <a:xfrm rot="16200000" flipV="1">
            <a:off x="5344664" y="2368101"/>
            <a:ext cx="740674" cy="952501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>
            <a:stCxn id="6" idx="1"/>
            <a:endCxn id="8" idx="1"/>
          </p:cNvCxnSpPr>
          <p:nvPr/>
        </p:nvCxnSpPr>
        <p:spPr>
          <a:xfrm rot="10800000" flipH="1" flipV="1">
            <a:off x="1428749" y="2474015"/>
            <a:ext cx="1" cy="3169548"/>
          </a:xfrm>
          <a:prstGeom prst="curvedConnector3">
            <a:avLst>
              <a:gd name="adj1" fmla="val -2286000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hape 26"/>
          <p:cNvCxnSpPr>
            <a:stCxn id="8" idx="3"/>
            <a:endCxn id="10" idx="4"/>
          </p:cNvCxnSpPr>
          <p:nvPr/>
        </p:nvCxnSpPr>
        <p:spPr>
          <a:xfrm flipV="1">
            <a:off x="5238751" y="4786313"/>
            <a:ext cx="952500" cy="85725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hape 32"/>
          <p:cNvCxnSpPr/>
          <p:nvPr/>
        </p:nvCxnSpPr>
        <p:spPr>
          <a:xfrm rot="5400000" flipH="1" flipV="1">
            <a:off x="6465094" y="2250282"/>
            <a:ext cx="785813" cy="114300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Скругленная соединительная линия 35"/>
          <p:cNvCxnSpPr>
            <a:stCxn id="7" idx="3"/>
            <a:endCxn id="9" idx="3"/>
          </p:cNvCxnSpPr>
          <p:nvPr/>
        </p:nvCxnSpPr>
        <p:spPr>
          <a:xfrm>
            <a:off x="11239500" y="2571751"/>
            <a:ext cx="2117" cy="3071813"/>
          </a:xfrm>
          <a:prstGeom prst="curvedConnector3">
            <a:avLst>
              <a:gd name="adj1" fmla="val 28993712"/>
            </a:avLst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hape 38"/>
          <p:cNvCxnSpPr>
            <a:stCxn id="9" idx="1"/>
          </p:cNvCxnSpPr>
          <p:nvPr/>
        </p:nvCxnSpPr>
        <p:spPr>
          <a:xfrm rot="10800000">
            <a:off x="6477001" y="4857751"/>
            <a:ext cx="952500" cy="785813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83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eaLnBrk="1" hangingPunct="1"/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Принятие совместных решений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583266" y="1881947"/>
            <a:ext cx="278553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Родители и их видение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проблемы</a:t>
            </a: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7920567" y="1883257"/>
            <a:ext cx="259291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и его видение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проблемы</a:t>
            </a:r>
          </a:p>
        </p:txBody>
      </p:sp>
      <p:sp>
        <p:nvSpPr>
          <p:cNvPr id="14342" name="Rectangle 9"/>
          <p:cNvSpPr>
            <a:spLocks noChangeArrowheads="1"/>
          </p:cNvSpPr>
          <p:nvPr/>
        </p:nvSpPr>
        <p:spPr bwMode="auto">
          <a:xfrm>
            <a:off x="969264" y="5247512"/>
            <a:ext cx="3494788" cy="109842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Родители и их понимание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проблемы</a:t>
            </a:r>
          </a:p>
        </p:txBody>
      </p:sp>
      <p:sp>
        <p:nvSpPr>
          <p:cNvPr id="14343" name="Rectangle 10"/>
          <p:cNvSpPr>
            <a:spLocks noChangeArrowheads="1"/>
          </p:cNvSpPr>
          <p:nvPr/>
        </p:nvSpPr>
        <p:spPr bwMode="auto">
          <a:xfrm>
            <a:off x="7772400" y="5393817"/>
            <a:ext cx="3795185" cy="93382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и его понимание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проблемы</a:t>
            </a:r>
          </a:p>
        </p:txBody>
      </p:sp>
      <p:sp>
        <p:nvSpPr>
          <p:cNvPr id="14344" name="Oval 13"/>
          <p:cNvSpPr>
            <a:spLocks noChangeArrowheads="1"/>
          </p:cNvSpPr>
          <p:nvPr/>
        </p:nvSpPr>
        <p:spPr bwMode="auto">
          <a:xfrm>
            <a:off x="3304117" y="3033776"/>
            <a:ext cx="1159934" cy="1122671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solidFill>
                <a:schemeClr val="bg1"/>
              </a:solidFill>
            </a:endParaRPr>
          </a:p>
        </p:txBody>
      </p:sp>
      <p:sp>
        <p:nvSpPr>
          <p:cNvPr id="14345" name="Line 14"/>
          <p:cNvSpPr>
            <a:spLocks noChangeShapeType="1"/>
          </p:cNvSpPr>
          <p:nvPr/>
        </p:nvSpPr>
        <p:spPr bwMode="auto">
          <a:xfrm>
            <a:off x="2927351" y="2276475"/>
            <a:ext cx="0" cy="2952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14346" name="Line 15"/>
          <p:cNvSpPr>
            <a:spLocks noChangeShapeType="1"/>
          </p:cNvSpPr>
          <p:nvPr/>
        </p:nvSpPr>
        <p:spPr bwMode="auto">
          <a:xfrm>
            <a:off x="9169400" y="2276476"/>
            <a:ext cx="0" cy="3097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14347" name="Line 16"/>
          <p:cNvSpPr>
            <a:spLocks noChangeShapeType="1"/>
          </p:cNvSpPr>
          <p:nvPr/>
        </p:nvSpPr>
        <p:spPr bwMode="auto">
          <a:xfrm>
            <a:off x="1200151" y="3033776"/>
            <a:ext cx="1046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4348" name="Line 17"/>
          <p:cNvSpPr>
            <a:spLocks noChangeShapeType="1"/>
          </p:cNvSpPr>
          <p:nvPr/>
        </p:nvSpPr>
        <p:spPr bwMode="auto">
          <a:xfrm>
            <a:off x="1200152" y="4193023"/>
            <a:ext cx="103674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14349" name="Freeform 19"/>
          <p:cNvSpPr>
            <a:spLocks/>
          </p:cNvSpPr>
          <p:nvPr/>
        </p:nvSpPr>
        <p:spPr bwMode="auto">
          <a:xfrm>
            <a:off x="3644532" y="2135670"/>
            <a:ext cx="2641600" cy="3602038"/>
          </a:xfrm>
          <a:custGeom>
            <a:avLst/>
            <a:gdLst>
              <a:gd name="T0" fmla="*/ 2147483647 w 1202"/>
              <a:gd name="T1" fmla="*/ 0 h 2132"/>
              <a:gd name="T2" fmla="*/ 2147483647 w 1202"/>
              <a:gd name="T3" fmla="*/ 2147483647 h 2132"/>
              <a:gd name="T4" fmla="*/ 2147483647 w 1202"/>
              <a:gd name="T5" fmla="*/ 2147483647 h 2132"/>
              <a:gd name="T6" fmla="*/ 2147483647 w 1202"/>
              <a:gd name="T7" fmla="*/ 2147483647 h 2132"/>
              <a:gd name="T8" fmla="*/ 2147483647 w 1202"/>
              <a:gd name="T9" fmla="*/ 2147483647 h 2132"/>
              <a:gd name="T10" fmla="*/ 2147483647 w 1202"/>
              <a:gd name="T11" fmla="*/ 2147483647 h 2132"/>
              <a:gd name="T12" fmla="*/ 2147483647 w 1202"/>
              <a:gd name="T13" fmla="*/ 2147483647 h 2132"/>
              <a:gd name="T14" fmla="*/ 2147483647 w 1202"/>
              <a:gd name="T15" fmla="*/ 2147483647 h 213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02"/>
              <a:gd name="T25" fmla="*/ 0 h 2132"/>
              <a:gd name="T26" fmla="*/ 1202 w 1202"/>
              <a:gd name="T27" fmla="*/ 2132 h 21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02" h="2132">
                <a:moveTo>
                  <a:pt x="23" y="0"/>
                </a:moveTo>
                <a:cubicBezTo>
                  <a:pt x="11" y="310"/>
                  <a:pt x="0" y="620"/>
                  <a:pt x="23" y="771"/>
                </a:cubicBezTo>
                <a:cubicBezTo>
                  <a:pt x="46" y="922"/>
                  <a:pt x="83" y="862"/>
                  <a:pt x="159" y="907"/>
                </a:cubicBezTo>
                <a:cubicBezTo>
                  <a:pt x="235" y="952"/>
                  <a:pt x="356" y="991"/>
                  <a:pt x="477" y="1044"/>
                </a:cubicBezTo>
                <a:cubicBezTo>
                  <a:pt x="598" y="1097"/>
                  <a:pt x="772" y="1150"/>
                  <a:pt x="885" y="1225"/>
                </a:cubicBezTo>
                <a:cubicBezTo>
                  <a:pt x="998" y="1300"/>
                  <a:pt x="1112" y="1406"/>
                  <a:pt x="1157" y="1497"/>
                </a:cubicBezTo>
                <a:cubicBezTo>
                  <a:pt x="1202" y="1588"/>
                  <a:pt x="1164" y="1663"/>
                  <a:pt x="1157" y="1769"/>
                </a:cubicBezTo>
                <a:cubicBezTo>
                  <a:pt x="1150" y="1875"/>
                  <a:pt x="1120" y="2072"/>
                  <a:pt x="1112" y="21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14350" name="Freeform 22"/>
          <p:cNvSpPr>
            <a:spLocks/>
          </p:cNvSpPr>
          <p:nvPr/>
        </p:nvSpPr>
        <p:spPr bwMode="auto">
          <a:xfrm>
            <a:off x="3644532" y="2390291"/>
            <a:ext cx="4912784" cy="3313113"/>
          </a:xfrm>
          <a:custGeom>
            <a:avLst/>
            <a:gdLst>
              <a:gd name="T0" fmla="*/ 2147483647 w 2321"/>
              <a:gd name="T1" fmla="*/ 0 h 2087"/>
              <a:gd name="T2" fmla="*/ 2147483647 w 2321"/>
              <a:gd name="T3" fmla="*/ 2147483647 h 2087"/>
              <a:gd name="T4" fmla="*/ 2147483647 w 2321"/>
              <a:gd name="T5" fmla="*/ 2147483647 h 2087"/>
              <a:gd name="T6" fmla="*/ 2147483647 w 2321"/>
              <a:gd name="T7" fmla="*/ 2147483647 h 2087"/>
              <a:gd name="T8" fmla="*/ 2147483647 w 2321"/>
              <a:gd name="T9" fmla="*/ 2147483647 h 2087"/>
              <a:gd name="T10" fmla="*/ 2147483647 w 2321"/>
              <a:gd name="T11" fmla="*/ 2147483647 h 208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21"/>
              <a:gd name="T19" fmla="*/ 0 h 2087"/>
              <a:gd name="T20" fmla="*/ 2321 w 2321"/>
              <a:gd name="T21" fmla="*/ 2087 h 208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21" h="2087">
                <a:moveTo>
                  <a:pt x="2291" y="0"/>
                </a:moveTo>
                <a:cubicBezTo>
                  <a:pt x="2306" y="136"/>
                  <a:pt x="2321" y="272"/>
                  <a:pt x="1973" y="363"/>
                </a:cubicBezTo>
                <a:cubicBezTo>
                  <a:pt x="1625" y="454"/>
                  <a:pt x="408" y="439"/>
                  <a:pt x="204" y="545"/>
                </a:cubicBezTo>
                <a:cubicBezTo>
                  <a:pt x="0" y="651"/>
                  <a:pt x="559" y="870"/>
                  <a:pt x="748" y="998"/>
                </a:cubicBezTo>
                <a:cubicBezTo>
                  <a:pt x="937" y="1126"/>
                  <a:pt x="1225" y="1135"/>
                  <a:pt x="1338" y="1316"/>
                </a:cubicBezTo>
                <a:cubicBezTo>
                  <a:pt x="1451" y="1497"/>
                  <a:pt x="1414" y="1951"/>
                  <a:pt x="1429" y="208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14351" name="Rectangle 25"/>
          <p:cNvSpPr>
            <a:spLocks noChangeArrowheads="1"/>
          </p:cNvSpPr>
          <p:nvPr/>
        </p:nvSpPr>
        <p:spPr bwMode="auto">
          <a:xfrm>
            <a:off x="1390651" y="2492376"/>
            <a:ext cx="1441451" cy="50482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1фаза</a:t>
            </a:r>
          </a:p>
        </p:txBody>
      </p:sp>
      <p:sp>
        <p:nvSpPr>
          <p:cNvPr id="14352" name="Rectangle 26"/>
          <p:cNvSpPr>
            <a:spLocks noChangeArrowheads="1"/>
          </p:cNvSpPr>
          <p:nvPr/>
        </p:nvSpPr>
        <p:spPr bwMode="auto">
          <a:xfrm>
            <a:off x="1488017" y="3357563"/>
            <a:ext cx="1151467" cy="57912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2фаза</a:t>
            </a:r>
          </a:p>
        </p:txBody>
      </p:sp>
      <p:sp>
        <p:nvSpPr>
          <p:cNvPr id="14353" name="Rectangle 27"/>
          <p:cNvSpPr>
            <a:spLocks noChangeArrowheads="1"/>
          </p:cNvSpPr>
          <p:nvPr/>
        </p:nvSpPr>
        <p:spPr bwMode="auto">
          <a:xfrm>
            <a:off x="1488017" y="4297681"/>
            <a:ext cx="1246717" cy="57118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3фаза</a:t>
            </a:r>
          </a:p>
        </p:txBody>
      </p:sp>
    </p:spTree>
    <p:extLst>
      <p:ext uri="{BB962C8B-B14F-4D97-AF65-F5344CB8AC3E}">
        <p14:creationId xmlns:p14="http://schemas.microsoft.com/office/powerpoint/2010/main" val="42112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50574" y="1960563"/>
            <a:ext cx="11264348" cy="4897437"/>
          </a:xfrm>
        </p:spPr>
        <p:txBody>
          <a:bodyPr anchor="t">
            <a:noAutofit/>
          </a:bodyPr>
          <a:lstStyle/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Необходимо реагировать на то, что родитель делает не совсем правильно</a:t>
            </a:r>
            <a:r>
              <a:rPr lang="en-US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не думаю, что это хорошее решение…</a:t>
            </a:r>
          </a:p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Надо быть готовым, что родители не принимают нашу точку зрения. Сопротивление родителей – знак того, что это их волнует.</a:t>
            </a:r>
          </a:p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занимать оборонительную позицию. 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pPr algn="ctr" eaLnBrk="1" hangingPunct="1"/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Эффективное взаимодействие с родителями</a:t>
            </a:r>
          </a:p>
        </p:txBody>
      </p:sp>
    </p:spTree>
    <p:extLst>
      <p:ext uri="{BB962C8B-B14F-4D97-AF65-F5344CB8AC3E}">
        <p14:creationId xmlns:p14="http://schemas.microsoft.com/office/powerpoint/2010/main" val="354091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50574" y="1960563"/>
            <a:ext cx="11264348" cy="4897437"/>
          </a:xfrm>
        </p:spPr>
        <p:txBody>
          <a:bodyPr anchor="t">
            <a:noAutofit/>
          </a:bodyPr>
          <a:lstStyle/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Необходимо принять точку зрения родителей, говорить о конкретных фактах, простыми словами.</a:t>
            </a:r>
          </a:p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обвинять родителей, так как для решения проблемы необходимо чувствовать поддержку, а не ощущать чувство вины.</a:t>
            </a:r>
          </a:p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первой фазе слушать, не смотря на свой темперамент. </a:t>
            </a:r>
          </a:p>
          <a:p>
            <a:pPr eaLnBrk="1" hangingPunct="1"/>
            <a:endParaRPr lang="ru-RU" altLang="ru-RU" sz="2800" dirty="0" smtClean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pPr algn="ctr" eaLnBrk="1" hangingPunct="1"/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Эффективное взаимодействие с родителями</a:t>
            </a:r>
          </a:p>
        </p:txBody>
      </p:sp>
    </p:spTree>
    <p:extLst>
      <p:ext uri="{BB962C8B-B14F-4D97-AF65-F5344CB8AC3E}">
        <p14:creationId xmlns:p14="http://schemas.microsoft.com/office/powerpoint/2010/main" val="6676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247567"/>
              </p:ext>
            </p:extLst>
          </p:nvPr>
        </p:nvGraphicFramePr>
        <p:xfrm>
          <a:off x="721666" y="609864"/>
          <a:ext cx="11040532" cy="6248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4111"/>
                <a:gridCol w="2400116"/>
                <a:gridCol w="2496120"/>
                <a:gridCol w="3840185"/>
              </a:tblGrid>
              <a:tr h="1737270"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12" marR="121912"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12" marR="121912"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12" marR="121912" marT="45716" marB="45716">
                    <a:lnL w="12700" cmpd="sng">
                      <a:noFill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ПАРТНЕР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Умеет решать проблемы.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Активная позиция. Высокий уровень включенности в школьную жизнь.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12" marR="121912" marT="45716" marB="45716"/>
                </a:tc>
              </a:tr>
              <a:tr h="1737270"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12" marR="121912"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12" marR="121912" marT="45716" marB="4571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УЧАСТНИК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Понимает проблему, стремиться ее решить, но не знает,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как.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12" marR="121912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12" marR="121912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964"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12" marR="121912" marT="45716" marB="4571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ПОСЕТИТЕЛЬ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Проблему видит, формулирует,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но не решает.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12" marR="121912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12" marR="121912" marT="45716" marB="4571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12" marR="121912" marT="45716" marB="4571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18865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ПРОХОЖИЙ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видит проблем, равнодушен.</a:t>
                      </a:r>
                    </a:p>
                  </a:txBody>
                  <a:tcPr marL="121912" marR="121912" marT="45716" marB="4571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12" marR="121912" marT="45716" marB="45716"/>
                </a:tc>
                <a:tc vMerge="1"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12" marR="121912" marT="45716" marB="45716"/>
                </a:tc>
                <a:tc vMerge="1"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12" marR="121912" marT="45716" marB="4571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28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Аномия – критическое состояние общества, при котором старые нормы перестали действовать, а новые еще не установились, старые ценности девальвировались, а новые находятся в процессе формирования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9233" y="2079758"/>
            <a:ext cx="6309360" cy="2165196"/>
          </a:xfrm>
        </p:spPr>
        <p:txBody>
          <a:bodyPr>
            <a:noAutofit/>
          </a:bodyPr>
          <a:lstStyle/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На рубеже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XX –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веков Россия переживала и продолжает переживать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аномический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кризис. В современном российском обществе аномия выражается в дезорганизации,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дисфункциональности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основных социальных институтов, патологии социальных связей и взаимодействий.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848" y="4348321"/>
            <a:ext cx="3657600" cy="24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" y="2079758"/>
            <a:ext cx="3146679" cy="3455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155" y="2304288"/>
            <a:ext cx="3121396" cy="2487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383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Работа над ценностными установками 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71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676229" y="664680"/>
            <a:ext cx="10670117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Ценности – это </a:t>
            </a:r>
          </a:p>
        </p:txBody>
      </p:sp>
      <p:sp>
        <p:nvSpPr>
          <p:cNvPr id="11266" name="Объект 2"/>
          <p:cNvSpPr>
            <a:spLocks noGrp="1"/>
          </p:cNvSpPr>
          <p:nvPr>
            <p:ph sz="quarter" idx="1"/>
          </p:nvPr>
        </p:nvSpPr>
        <p:spPr>
          <a:xfrm>
            <a:off x="596349" y="1868557"/>
            <a:ext cx="10986052" cy="4487794"/>
          </a:xfrm>
        </p:spPr>
        <p:txBody>
          <a:bodyPr anchor="t">
            <a:normAutofit/>
          </a:bodyPr>
          <a:lstStyle/>
          <a:p>
            <a:pPr marL="0" indent="450850" eaLnBrk="1" fontAlgn="auto" hangingPunct="1">
              <a:spcBef>
                <a:spcPts val="1800"/>
              </a:spcBef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>
              <a:cs typeface="Times New Roman" pitchFamily="18" charset="0"/>
            </a:endParaRPr>
          </a:p>
          <a:p>
            <a:pPr marL="0" indent="450850" eaLnBrk="1" fontAlgn="auto" hangingPunct="1">
              <a:spcBef>
                <a:spcPts val="180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то, что для нас важно и значимо;</a:t>
            </a:r>
          </a:p>
          <a:p>
            <a:pPr marL="0" indent="450850" eaLnBrk="1" fontAlgn="auto" hangingPunct="1">
              <a:spcBef>
                <a:spcPts val="180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то, что человек особенно ценит в жизни, чему он придает особый, положительный жизненный смысл;</a:t>
            </a:r>
          </a:p>
          <a:p>
            <a:pPr marL="0" indent="450850" eaLnBrk="1" fontAlgn="auto" hangingPunct="1">
              <a:spcBef>
                <a:spcPts val="180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то, что определяет критерии выбора, при принятии самых разных решений;</a:t>
            </a:r>
          </a:p>
          <a:p>
            <a:pPr marL="0" indent="450850" eaLnBrk="1" fontAlgn="auto" hangingPunct="1">
              <a:spcBef>
                <a:spcPts val="180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основа наших поступков, намерений и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отношений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8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81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«Личные ценности»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sz="quarter" idx="1"/>
          </p:nvPr>
        </p:nvSpPr>
        <p:spPr>
          <a:xfrm>
            <a:off x="719667" y="1815548"/>
            <a:ext cx="11137900" cy="4540802"/>
          </a:xfrm>
        </p:spPr>
        <p:txBody>
          <a:bodyPr anchor="t">
            <a:normAutofit/>
          </a:bodyPr>
          <a:lstStyle/>
          <a:p>
            <a:pPr algn="ctr" eaLnBrk="1" hangingPunct="1">
              <a:buFontTx/>
              <a:buNone/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ЧТО, НА ВАШ ВЗГЛЯД, САМОЕ ВАЖНОЕ В ЖИЗНИ?</a:t>
            </a:r>
            <a:endParaRPr lang="et-EE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делает Вас счастливыми?</a:t>
            </a:r>
          </a:p>
          <a:p>
            <a:pPr eaLnBrk="1" hangingPunct="1">
              <a:buFontTx/>
              <a:buNone/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Шаг 1.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Назовите 5 самых значимых лично для вас ценностей (индивидуально).</a:t>
            </a:r>
          </a:p>
          <a:p>
            <a:pPr eaLnBrk="1" hangingPunct="1">
              <a:buFontTx/>
              <a:buNone/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Шаг 2.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Объединитесь в пары, обсудите ценности, которые вы написали. Договоритесь о 3 главных для вашей пары.</a:t>
            </a:r>
          </a:p>
          <a:p>
            <a:pPr eaLnBrk="1" hangingPunct="1">
              <a:buFontTx/>
              <a:buNone/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Шаг 3.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Озвучьте результаты работы своей пары. </a:t>
            </a:r>
          </a:p>
        </p:txBody>
      </p:sp>
    </p:spTree>
    <p:extLst>
      <p:ext uri="{BB962C8B-B14F-4D97-AF65-F5344CB8AC3E}">
        <p14:creationId xmlns:p14="http://schemas.microsoft.com/office/powerpoint/2010/main" val="422376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Экспериментальная теплица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1944710"/>
            <a:ext cx="11029615" cy="4494727"/>
          </a:xfrm>
        </p:spPr>
        <p:txBody>
          <a:bodyPr anchor="t"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Подобно тому, как садовник выращивает растение: ухаживает за ним, поливает, удобряет, отгоняет от него вредителей, также родители заботятся о своем ребенке.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Назовите те качества, которые Вам хотелось бы видеть в своих детях.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в группах.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Каждая группа - экспериментальная теплица, сотрудники которой пытаются разработать рецепт, согласно которому можно развить в человеке то или иное качество. Необходимо разработать список рекомендаций.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Можно указать положительные и отрицательные факторы «внешней среды», которые будут влиять на процесс воспитания.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82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Шкала ценностей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180495"/>
            <a:ext cx="11029615" cy="4477881"/>
          </a:xfrm>
        </p:spPr>
        <p:txBody>
          <a:bodyPr anchor="t">
            <a:normAutofit lnSpcReduction="10000"/>
          </a:bodyPr>
          <a:lstStyle/>
          <a:p>
            <a:pPr fontAlgn="base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Возьмите листочки бумаги и выпишите на каждом из них по одной ценности. </a:t>
            </a:r>
          </a:p>
          <a:p>
            <a:pPr fontAlgn="base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Теперь нужно расставить ценности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определенной последовательности: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самой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важной для вас на сегодняшний день,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по убыванию степени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важности.</a:t>
            </a:r>
          </a:p>
          <a:p>
            <a:pPr fontAlgn="base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Возьмите 3-5 самых важных, приоритетных ценностей из вашего списка. 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пишите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каждую из них, что 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 для вас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она означает.</a:t>
            </a:r>
          </a:p>
          <a:p>
            <a:pPr lvl="1" fontAlgn="base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Ответственность 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когда я …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fontAlgn="base"/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для меня — это, прежде всего …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Писать нужно только о том, чего вы хотите, поэтому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исключите частицу «не» из описания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894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Шкала ценностей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104394"/>
          </a:xfrm>
        </p:spPr>
        <p:txBody>
          <a:bodyPr anchor="t">
            <a:normAutofit/>
          </a:bodyPr>
          <a:lstStyle/>
          <a:p>
            <a:pPr fontAlgn="base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Ответьте себе на вопросы:</a:t>
            </a:r>
          </a:p>
          <a:p>
            <a:pPr lvl="1" fontAlgn="base"/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я пойму, что в моей жизни есть … (ценность)?!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fontAlgn="base"/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тогда я увижу? Что я чувствую?  Что тогда я делаю?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апишите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практические шаги, свой план действий на ближайший месяц:</a:t>
            </a:r>
          </a:p>
          <a:p>
            <a:pPr lvl="1" fontAlgn="base"/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я хочу делать, чтобы в моей жизни стало больше … (ценность)?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fontAlgn="base"/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Через какие практические действия и решения я могу реализовать свои жизненные приоритеты?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401925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Притча про ценности жизни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cs316528.vk.me/v316528900/120c/81yQb76wtn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063" y="664530"/>
            <a:ext cx="2085138" cy="138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rtpsiholog.ru/wp-content/uploads/2012/06/pritcha-polnaya-bank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09"/>
          <a:stretch/>
        </p:blipFill>
        <p:spPr bwMode="auto">
          <a:xfrm>
            <a:off x="9017162" y="565157"/>
            <a:ext cx="2769341" cy="1485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4766" y="2051147"/>
            <a:ext cx="1189969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Перед началом лекции по философии у профессора на столе появились безобидные предметы: пустая банка, несколько камней, немного гальки и песок. Студенты были заинтригованы и терялись в догадках, что собирается продемонстрировать им профессор.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говоря ни слова, профессор начал складывать в банку камни один за другим. Студенты были озадачены, но профессор продолжал молча, ничего не объясняя. Как только камни заполнили банку до горлышка, профессор спросил у студентов, считают ли они, что банка полная. Студенты единодушно ответили, что она полная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Тогда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профессор взял гальку и стал складывать в банку. Маленькие камешки быстро проскальзывали среди больших и заполняли пустое пространство. И вновь профессор задал вопрос, полна ли банка. Студенты снова согласились, что она полная.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Они уже догадались, что дальше сделает профессор, но пока еще не понимали для чего. Преподаватель взял песок и высыпал его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банку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Песок, как ожидалось, заполнил все оставшееся пространство. Профессор в последний раз спросил своих студентов, полная ли банка, на что студенты хором ответили «да».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Тогда профессор объяснил, что банка – это аналог жизни, и большие камни в ней олицетворяют самые важные вещи для человека – здоровье, супругов, детей – все те вещи, которые делают нашу жизнь полной. А галька – это вещи, которые делают нашу жизнь комфортной – работа, дом, машина. И наконец, песок – это материя, которая действительно не имеет никакого значения.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Если вы изначально поместите в банку песок, тогда не останется места для камней и гальки. Соответственно, загромождая вашу жизнь ничего не значащими вещами, вы не оставляете места для чего-то действительно ценного и важного.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7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выражается в тенденции роста  рискованного, агрессивного поведения на разных этапах онтогенеза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3664"/>
            <a:ext cx="11228832" cy="470001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Школьный возраст  (осознание конечности жизни, появление понятия смерти):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Не оправдание надежд амбициозных родителей;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Перегрузки;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Базальная тревога.</a:t>
            </a:r>
          </a:p>
          <a:p>
            <a:pPr marL="0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Подростковый возраст (повышенное чувство справедливости, эмоциональность, склонность к экстремальным реакциям, сенсорная жажда):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Конфликты в учебной, трудовой сферах;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Конфликты в семьях;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Конфликты в интимно-личностных отношениях;</a:t>
            </a:r>
          </a:p>
          <a:p>
            <a:pPr>
              <a:spcBef>
                <a:spcPts val="1200"/>
              </a:spcBef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Незакаленность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в житейских бурях и невзгодах приводит молодых людей к агрессии и даже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суициидальным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попыткам в случаях, когда более зрелые люди выбрали бы  иную форму реагирования.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798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816" y="694944"/>
            <a:ext cx="10501336" cy="83813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Два типа рискованного поведения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1975104"/>
            <a:ext cx="11029615" cy="4700016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ПОЛОЖИТЕЛЬНЫЙ РИСК –риск, приносящий пользу, способствующий развитию личности, преодолению страхов, адаптации в социуме и пр.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Положительный риск –это и достижение целей, результатов, освоение нового, общение с людьми разного возраста и социальных групп, оспаривание авторитетов конструктивными способами, в том числе и демонстрацией самостоятельности, способности решать поставленные жизнью вопросы.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ОТРИЦАТЕЛЬНЫЙ РИСК – поведение, включающее опасные для жизни и здоровья виды деятельности: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Употребление наркотиков, алкоголя;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Нарушение закона;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Пищевые расстройства;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Незащищенный секс.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95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8640" y="3244102"/>
            <a:ext cx="79004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ЭКСТРИМ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последние 20 лет появилось более 30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видов спорта, получивших название «экстремальных».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Экстремальность заключается в высокой вероятности нанесения вреда своему здоровью в случае неуспеха. Спортивные психологи пытаются ответить на вопрос, что же предопределяет увлеченность людей такими рискованными занятиями</a:t>
            </a:r>
            <a:r>
              <a:rPr lang="ru-RU" dirty="0"/>
              <a:t>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628600"/>
            <a:ext cx="3709764" cy="2231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627" y="628600"/>
            <a:ext cx="4861611" cy="2736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6234" y="4809744"/>
            <a:ext cx="3166276" cy="1917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453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Факторы и условия, порождающие агрессивное поведение подростков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Насилие в семье;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Психический статус ребенка;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Влияние СМИ.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74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МОТИВЫ НАСИЛИЯ НАД ДЕТЬМИ СО СТОРОНЫ ЧЛЕНОВ СЕМЬИ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9480" y="2121408"/>
            <a:ext cx="11029615" cy="45720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Бессознательная потребность перенести на другого  унижение, которому подвергались когда-то сами;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Потребность дать выход подавленным чувствам;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Потребность обладать и иметь в своем собственном распоряжении живой объект для манипулирования;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Перенос собственного детского опыта, обусловленный потребностью идеализировать свое детство и собственных родителей посредством догматического приложения родительских воспитательных методов на своего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собственного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ребенка;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Реванш за боль, которую родитель когда-то пережил.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785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ФАКТОРЫ РИСКА НАСИЛИЯ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1975104"/>
            <a:ext cx="11029615" cy="45902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 Связанные с особенностями ребенка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чрезмерная активность, сниженная способность к концентрации внимания;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Нелюбимый или «нежеланный» ребенок;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Физические и психические отклонения ребенка.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 Связанные с личностными и характерологическими особенностями родителей, а также родительскими установками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80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ПРЕНЕБРЕЖЕНИЕ НУЖДАМИ ДЕТЕЙ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1865376"/>
            <a:ext cx="11029615" cy="4608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неисполнение родителем обязанностей по надзору, защите и обеспечению основных потребностей ребенка, наносящее значительный вред нормальному развитию ребенка или создающее  серьезный риск этого.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ПРЕНЕБРЕЖЕНИЯ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Физическими потребностями;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Медицинскими нуждами;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Потребностью в образовании;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Психологическое пренебрежение (невыполнение потребности ребенка в поддержке, внимании и любви).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08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Дивиденд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1878</TotalTime>
  <Words>1322</Words>
  <Application>Microsoft Office PowerPoint</Application>
  <PresentationFormat>Произвольный</PresentationFormat>
  <Paragraphs>146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Дивиденд</vt:lpstr>
      <vt:lpstr>Инновационные формы  работы с родителями</vt:lpstr>
      <vt:lpstr>Аномия – критическое состояние общества, при котором старые нормы перестали действовать, а новые еще не установились, старые ценности девальвировались, а новые находятся в процессе формирования</vt:lpstr>
      <vt:lpstr>Это выражается в тенденции роста  рискованного, агрессивного поведения на разных этапах онтогенеза</vt:lpstr>
      <vt:lpstr>Два типа рискованного поведения</vt:lpstr>
      <vt:lpstr>Презентация PowerPoint</vt:lpstr>
      <vt:lpstr>Факторы и условия, порождающие агрессивное поведение подростков</vt:lpstr>
      <vt:lpstr>МОТИВЫ НАСИЛИЯ НАД ДЕТЬМИ СО СТОРОНЫ ЧЛЕНОВ СЕМЬИ</vt:lpstr>
      <vt:lpstr>ФАКТОРЫ РИСКА НАСИЛИЯ</vt:lpstr>
      <vt:lpstr>ПРЕНЕБРЕЖЕНИЕ НУЖДАМИ ДЕТЕЙ</vt:lpstr>
      <vt:lpstr>НЕЙРОБИОЛОГИЧЕСКИЕ ПОСЛЕДСТВИЯ ПРЕНЕБРЕЖЕНИЯ И НАСИЛИЯ</vt:lpstr>
      <vt:lpstr>Работа с родителями</vt:lpstr>
      <vt:lpstr>Стартовая ситуация</vt:lpstr>
      <vt:lpstr>Техники эффективного взаимодействия  с родителями</vt:lpstr>
      <vt:lpstr>Что может повлиять на обсуждение</vt:lpstr>
      <vt:lpstr>Эффективное взаимодействие с родителями</vt:lpstr>
      <vt:lpstr>Принятие совместных решений</vt:lpstr>
      <vt:lpstr>Эффективное взаимодействие с родителями</vt:lpstr>
      <vt:lpstr>Эффективное взаимодействие с родителями</vt:lpstr>
      <vt:lpstr>Презентация PowerPoint</vt:lpstr>
      <vt:lpstr>Работа над ценностными установками  </vt:lpstr>
      <vt:lpstr>Ценности – это </vt:lpstr>
      <vt:lpstr>«Личные ценности»</vt:lpstr>
      <vt:lpstr>Экспериментальная теплица</vt:lpstr>
      <vt:lpstr>Шкала ценностей</vt:lpstr>
      <vt:lpstr>Шкала ценностей</vt:lpstr>
      <vt:lpstr>Притча про ценности жизни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Пользователь</cp:lastModifiedBy>
  <cp:revision>86</cp:revision>
  <dcterms:created xsi:type="dcterms:W3CDTF">2016-03-16T16:51:12Z</dcterms:created>
  <dcterms:modified xsi:type="dcterms:W3CDTF">2018-06-25T08:26:32Z</dcterms:modified>
</cp:coreProperties>
</file>