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5A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47" d="100"/>
          <a:sy n="47" d="100"/>
        </p:scale>
        <p:origin x="-1286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8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77015-D351-463A-80E0-D6FF53DE99FA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98A5F-3FB8-43FB-947B-77EA8A606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Использование солнечной энергии на земле</a:t>
            </a:r>
            <a:endParaRPr lang="ru-RU" b="1" spc="150" dirty="0">
              <a:ln w="11430">
                <a:noFill/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9464" y="2060848"/>
            <a:ext cx="4824536" cy="46531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Работа выполнена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учениками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8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«а» класса ГБОУ школы№334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Обряевой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Екатериной,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Архиповой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Светланой,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Панюковой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Алиной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 descr="sun_climate_sm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4864"/>
            <a:ext cx="5603006" cy="396044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Концентраторы солнечного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149080"/>
            <a:ext cx="8229600" cy="29969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Тепловые концентраторы - это деревянные,</a:t>
            </a:r>
          </a:p>
          <a:p>
            <a:pPr>
              <a:buNone/>
            </a:pPr>
            <a:r>
              <a:rPr lang="ru-RU" dirty="0" smtClean="0"/>
              <a:t>металлические, или пластиковые короба, с одной стороны</a:t>
            </a:r>
          </a:p>
          <a:p>
            <a:pPr>
              <a:buNone/>
            </a:pPr>
            <a:r>
              <a:rPr lang="ru-RU" dirty="0" smtClean="0"/>
              <a:t>закрытые одинарным или двойным стеклом. Внутрь</a:t>
            </a:r>
          </a:p>
          <a:p>
            <a:pPr>
              <a:buNone/>
            </a:pPr>
            <a:r>
              <a:rPr lang="ru-RU" dirty="0" smtClean="0"/>
              <a:t>короба для максимального поглощения солнечных лучей</a:t>
            </a:r>
          </a:p>
          <a:p>
            <a:pPr>
              <a:buNone/>
            </a:pPr>
            <a:r>
              <a:rPr lang="ru-RU" dirty="0" smtClean="0"/>
              <a:t>вставляют волнистый металлический лист, окрашенный в</a:t>
            </a:r>
          </a:p>
          <a:p>
            <a:pPr>
              <a:buNone/>
            </a:pPr>
            <a:r>
              <a:rPr lang="ru-RU" dirty="0" smtClean="0"/>
              <a:t>черный цвет. В коробе нагревается воздух или вода,</a:t>
            </a:r>
          </a:p>
          <a:p>
            <a:pPr>
              <a:buNone/>
            </a:pPr>
            <a:r>
              <a:rPr lang="ru-RU" dirty="0" smtClean="0"/>
              <a:t>которые периодически или постоянно отбираются оттуда с</a:t>
            </a:r>
          </a:p>
          <a:p>
            <a:pPr>
              <a:buNone/>
            </a:pPr>
            <a:r>
              <a:rPr lang="ru-RU" dirty="0" smtClean="0"/>
              <a:t>помощью вентилятора или насоса.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6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124744"/>
            <a:ext cx="4608511" cy="309634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Солнечные батареи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4392488" cy="60486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Энергия солнечной радиации</a:t>
            </a:r>
          </a:p>
          <a:p>
            <a:pPr>
              <a:buNone/>
            </a:pPr>
            <a:r>
              <a:rPr lang="ru-RU" dirty="0" smtClean="0"/>
              <a:t>может быть преобразована в</a:t>
            </a:r>
          </a:p>
          <a:p>
            <a:pPr>
              <a:buNone/>
            </a:pPr>
            <a:r>
              <a:rPr lang="ru-RU" dirty="0" smtClean="0"/>
              <a:t>постоянный электрический ток</a:t>
            </a:r>
          </a:p>
          <a:p>
            <a:pPr>
              <a:buNone/>
            </a:pPr>
            <a:r>
              <a:rPr lang="ru-RU" dirty="0" smtClean="0"/>
              <a:t>посредством солнечных</a:t>
            </a:r>
          </a:p>
          <a:p>
            <a:pPr>
              <a:buNone/>
            </a:pPr>
            <a:r>
              <a:rPr lang="ru-RU" dirty="0" smtClean="0"/>
              <a:t>батарей - устройств,</a:t>
            </a:r>
          </a:p>
          <a:p>
            <a:pPr>
              <a:buNone/>
            </a:pPr>
            <a:r>
              <a:rPr lang="ru-RU" dirty="0" smtClean="0"/>
              <a:t>состоящих из тонких пленок</a:t>
            </a:r>
          </a:p>
          <a:p>
            <a:pPr>
              <a:buNone/>
            </a:pPr>
            <a:r>
              <a:rPr lang="ru-RU" dirty="0" smtClean="0"/>
              <a:t>кремния или других</a:t>
            </a:r>
          </a:p>
          <a:p>
            <a:pPr>
              <a:buNone/>
            </a:pPr>
            <a:r>
              <a:rPr lang="ru-RU" dirty="0" smtClean="0"/>
              <a:t>полупроводниковых</a:t>
            </a:r>
          </a:p>
          <a:p>
            <a:pPr>
              <a:buNone/>
            </a:pPr>
            <a:r>
              <a:rPr lang="ru-RU" dirty="0" smtClean="0"/>
              <a:t>материалов. Преимущество</a:t>
            </a:r>
          </a:p>
          <a:p>
            <a:pPr>
              <a:buNone/>
            </a:pPr>
            <a:r>
              <a:rPr lang="ru-RU" dirty="0" smtClean="0"/>
              <a:t>Фотоэлектрических</a:t>
            </a:r>
          </a:p>
          <a:p>
            <a:pPr>
              <a:buNone/>
            </a:pPr>
            <a:r>
              <a:rPr lang="ru-RU" dirty="0" smtClean="0"/>
              <a:t>преобразователей  (ФЭП)</a:t>
            </a:r>
          </a:p>
          <a:p>
            <a:pPr>
              <a:buNone/>
            </a:pPr>
            <a:r>
              <a:rPr lang="ru-RU" dirty="0" smtClean="0"/>
              <a:t>обусловлено отсутствием</a:t>
            </a:r>
          </a:p>
          <a:p>
            <a:pPr>
              <a:buNone/>
            </a:pPr>
            <a:r>
              <a:rPr lang="ru-RU" dirty="0" smtClean="0"/>
              <a:t>подвижных частей, их высокой</a:t>
            </a:r>
          </a:p>
          <a:p>
            <a:pPr>
              <a:buNone/>
            </a:pPr>
            <a:r>
              <a:rPr lang="ru-RU" dirty="0" smtClean="0"/>
              <a:t>надежностью и стабильностью.</a:t>
            </a:r>
          </a:p>
          <a:p>
            <a:pPr>
              <a:buNone/>
            </a:pPr>
            <a:r>
              <a:rPr lang="ru-RU" dirty="0" smtClean="0"/>
              <a:t>При этом срок их службы</a:t>
            </a:r>
          </a:p>
          <a:p>
            <a:pPr>
              <a:buNone/>
            </a:pPr>
            <a:r>
              <a:rPr lang="ru-RU" dirty="0" smtClean="0"/>
              <a:t>практически не ограничен. </a:t>
            </a:r>
            <a:endParaRPr lang="ru-RU" dirty="0"/>
          </a:p>
        </p:txBody>
      </p:sp>
      <p:pic>
        <p:nvPicPr>
          <p:cNvPr id="5" name="Рисунок 4" descr="energy_sun_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933056"/>
            <a:ext cx="3145177" cy="273630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4-solar-pan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196752"/>
            <a:ext cx="2962406" cy="283035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Солнечные батареи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268760"/>
            <a:ext cx="4499992" cy="5832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dirty="0" smtClean="0"/>
              <a:t>Они имеют малую массу,</a:t>
            </a:r>
          </a:p>
          <a:p>
            <a:pPr>
              <a:buNone/>
            </a:pPr>
            <a:r>
              <a:rPr lang="ru-RU" sz="2100" dirty="0" smtClean="0"/>
              <a:t>отличаются простотой </a:t>
            </a:r>
          </a:p>
          <a:p>
            <a:pPr>
              <a:buNone/>
            </a:pPr>
            <a:r>
              <a:rPr lang="ru-RU" sz="2100" dirty="0" smtClean="0"/>
              <a:t>обслуживания, эффективным</a:t>
            </a:r>
          </a:p>
          <a:p>
            <a:pPr>
              <a:buNone/>
            </a:pPr>
            <a:r>
              <a:rPr lang="ru-RU" sz="2100" dirty="0" smtClean="0"/>
              <a:t>использованием как прямой, </a:t>
            </a:r>
          </a:p>
          <a:p>
            <a:pPr>
              <a:buNone/>
            </a:pPr>
            <a:r>
              <a:rPr lang="ru-RU" sz="2100" dirty="0" smtClean="0"/>
              <a:t>так и рассеянной солнечной</a:t>
            </a:r>
          </a:p>
          <a:p>
            <a:pPr>
              <a:buNone/>
            </a:pPr>
            <a:r>
              <a:rPr lang="ru-RU" sz="2100" dirty="0" smtClean="0"/>
              <a:t>радиации. Модульный тип</a:t>
            </a:r>
          </a:p>
          <a:p>
            <a:pPr>
              <a:buNone/>
            </a:pPr>
            <a:r>
              <a:rPr lang="ru-RU" sz="2100" dirty="0" smtClean="0"/>
              <a:t>конструкций позволяет создавать</a:t>
            </a:r>
          </a:p>
          <a:p>
            <a:pPr>
              <a:buNone/>
            </a:pPr>
            <a:r>
              <a:rPr lang="ru-RU" sz="2100" dirty="0" smtClean="0"/>
              <a:t>установки практически любой</a:t>
            </a:r>
          </a:p>
          <a:p>
            <a:pPr>
              <a:buNone/>
            </a:pPr>
            <a:r>
              <a:rPr lang="ru-RU" sz="2100" dirty="0" smtClean="0"/>
              <a:t>мощности и делает их весьма</a:t>
            </a:r>
          </a:p>
          <a:p>
            <a:pPr>
              <a:buNone/>
            </a:pPr>
            <a:r>
              <a:rPr lang="ru-RU" sz="2100" dirty="0" smtClean="0"/>
              <a:t>перспективными. Недостатком</a:t>
            </a:r>
          </a:p>
          <a:p>
            <a:pPr>
              <a:buNone/>
            </a:pPr>
            <a:r>
              <a:rPr lang="ru-RU" sz="2100" dirty="0" smtClean="0"/>
              <a:t>ФЭП является высокая стоимость и</a:t>
            </a:r>
          </a:p>
          <a:p>
            <a:pPr>
              <a:buNone/>
            </a:pPr>
            <a:r>
              <a:rPr lang="ru-RU" sz="2100" dirty="0" smtClean="0"/>
              <a:t>низкий КПД (в настоящее время</a:t>
            </a:r>
          </a:p>
          <a:p>
            <a:pPr>
              <a:buNone/>
            </a:pPr>
            <a:r>
              <a:rPr lang="ru-RU" sz="2100" dirty="0" smtClean="0"/>
              <a:t>практически 10-12%).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700808"/>
            <a:ext cx="4199319" cy="439248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36912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Спасибо за просмотр!</a:t>
            </a:r>
            <a:endParaRPr lang="ru-RU" sz="6000" dirty="0"/>
          </a:p>
        </p:txBody>
      </p:sp>
      <p:pic>
        <p:nvPicPr>
          <p:cNvPr id="5" name="Рисунок 4" descr="07-19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13417"/>
            <a:ext cx="3923928" cy="5244583"/>
          </a:xfrm>
          <a:prstGeom prst="rect">
            <a:avLst/>
          </a:prstGeom>
        </p:spPr>
      </p:pic>
      <p:pic>
        <p:nvPicPr>
          <p:cNvPr id="7" name="Рисунок 6" descr="refcooc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0"/>
            <a:ext cx="3563888" cy="4005064"/>
          </a:xfrm>
          <a:prstGeom prst="rect">
            <a:avLst/>
          </a:prstGeom>
        </p:spPr>
      </p:pic>
      <p:pic>
        <p:nvPicPr>
          <p:cNvPr id="4" name="Рисунок 3" descr="3f6af744829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59966" y="3194974"/>
            <a:ext cx="4884034" cy="3663026"/>
          </a:xfrm>
          <a:prstGeom prst="rect">
            <a:avLst/>
          </a:prstGeom>
        </p:spPr>
      </p:pic>
      <p:pic>
        <p:nvPicPr>
          <p:cNvPr id="6" name="Рисунок 5" descr="coronaloop_trace_bi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-243408"/>
            <a:ext cx="4473624" cy="4473624"/>
          </a:xfrm>
          <a:prstGeom prst="rect">
            <a:avLst/>
          </a:prstGeom>
        </p:spPr>
      </p:pic>
      <p:pic>
        <p:nvPicPr>
          <p:cNvPr id="8" name="Рисунок 7" descr="sun_climate_sm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19672" y="1196752"/>
            <a:ext cx="6168978" cy="40468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Использование солнечной энергии на земле</a:t>
            </a:r>
            <a:endParaRPr lang="ru-RU" dirty="0"/>
          </a:p>
        </p:txBody>
      </p:sp>
      <p:pic>
        <p:nvPicPr>
          <p:cNvPr id="4" name="Содержимое 3" descr="image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7020780" cy="4608512"/>
          </a:xfrm>
          <a:effectLst>
            <a:softEdge rad="127000"/>
          </a:effectLst>
        </p:spPr>
      </p:pic>
      <p:pic>
        <p:nvPicPr>
          <p:cNvPr id="8" name="Рисунок 7" descr="3f6af744829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6712"/>
            <a:ext cx="8820472" cy="640871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Использование солнечной энергии на земле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4896544" cy="5184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Солнечное излучение поддерживает</a:t>
            </a:r>
          </a:p>
          <a:p>
            <a:pPr>
              <a:buNone/>
            </a:pPr>
            <a:r>
              <a:rPr lang="ru-RU" sz="2200" dirty="0" smtClean="0"/>
              <a:t>жизнь на поверхности Земли, участвуя</a:t>
            </a:r>
          </a:p>
          <a:p>
            <a:pPr>
              <a:buNone/>
            </a:pPr>
            <a:r>
              <a:rPr lang="ru-RU" sz="2200" dirty="0" smtClean="0"/>
              <a:t>в фотосинтезе, и влияет на земные</a:t>
            </a:r>
          </a:p>
          <a:p>
            <a:pPr>
              <a:buNone/>
            </a:pPr>
            <a:r>
              <a:rPr lang="ru-RU" sz="2200" dirty="0" smtClean="0"/>
              <a:t>погоду и климат. Солнце – источник</a:t>
            </a:r>
          </a:p>
          <a:p>
            <a:pPr>
              <a:buNone/>
            </a:pPr>
            <a:r>
              <a:rPr lang="ru-RU" sz="2200" dirty="0" smtClean="0"/>
              <a:t>тепла и света, без которых было бы</a:t>
            </a:r>
          </a:p>
          <a:p>
            <a:pPr>
              <a:buNone/>
            </a:pPr>
            <a:r>
              <a:rPr lang="ru-RU" sz="2200" dirty="0" smtClean="0"/>
              <a:t>невозможно возникновение и</a:t>
            </a:r>
          </a:p>
          <a:p>
            <a:pPr>
              <a:buNone/>
            </a:pPr>
            <a:r>
              <a:rPr lang="ru-RU" sz="2200" dirty="0" smtClean="0"/>
              <a:t>существование жизни на нашей</a:t>
            </a:r>
          </a:p>
          <a:p>
            <a:pPr>
              <a:buNone/>
            </a:pPr>
            <a:r>
              <a:rPr lang="ru-RU" sz="2200" dirty="0" smtClean="0"/>
              <a:t>планете. Такая высокая значимость</a:t>
            </a:r>
          </a:p>
          <a:p>
            <a:pPr>
              <a:buNone/>
            </a:pPr>
            <a:r>
              <a:rPr lang="ru-RU" sz="2200" dirty="0" smtClean="0"/>
              <a:t>Солнца является существенным</a:t>
            </a:r>
          </a:p>
          <a:p>
            <a:pPr>
              <a:buNone/>
            </a:pPr>
            <a:r>
              <a:rPr lang="ru-RU" sz="2200" dirty="0" smtClean="0"/>
              <a:t>стимулом понять как оно работает,</a:t>
            </a:r>
          </a:p>
          <a:p>
            <a:pPr>
              <a:buNone/>
            </a:pPr>
            <a:r>
              <a:rPr lang="ru-RU" sz="2200" dirty="0" smtClean="0"/>
              <a:t>почему изменяется и как эти</a:t>
            </a:r>
          </a:p>
          <a:p>
            <a:pPr>
              <a:buNone/>
            </a:pPr>
            <a:r>
              <a:rPr lang="ru-RU" sz="2200" dirty="0" smtClean="0"/>
              <a:t>изменения могут повлиять на нас с</a:t>
            </a:r>
          </a:p>
          <a:p>
            <a:pPr>
              <a:buNone/>
            </a:pPr>
            <a:r>
              <a:rPr lang="ru-RU" sz="2200" dirty="0" smtClean="0"/>
              <a:t>вами и, в целом, на жизнь на Земле.</a:t>
            </a:r>
          </a:p>
          <a:p>
            <a:pPr>
              <a:buNone/>
            </a:pPr>
            <a:endParaRPr lang="ru-RU" sz="2300" dirty="0"/>
          </a:p>
        </p:txBody>
      </p:sp>
      <p:pic>
        <p:nvPicPr>
          <p:cNvPr id="4" name="Рисунок 3" descr="07-19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556792"/>
            <a:ext cx="3406621" cy="496231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Использование солнечной энергии на земле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340768"/>
            <a:ext cx="5688632" cy="59766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Солнце производит энергию</a:t>
            </a:r>
          </a:p>
          <a:p>
            <a:pPr>
              <a:buNone/>
            </a:pPr>
            <a:r>
              <a:rPr lang="ru-RU" sz="2000" dirty="0" smtClean="0"/>
              <a:t>благодаря термоядерному синтезу –</a:t>
            </a:r>
          </a:p>
          <a:p>
            <a:pPr>
              <a:buNone/>
            </a:pPr>
            <a:r>
              <a:rPr lang="ru-RU" sz="2000" dirty="0" smtClean="0"/>
              <a:t>процессу, происходящему в самом</a:t>
            </a:r>
          </a:p>
          <a:p>
            <a:pPr>
              <a:buNone/>
            </a:pPr>
            <a:r>
              <a:rPr lang="ru-RU" sz="2000" dirty="0" smtClean="0"/>
              <a:t>центре Солнца, при котором четыре</a:t>
            </a:r>
          </a:p>
          <a:p>
            <a:pPr>
              <a:buNone/>
            </a:pPr>
            <a:r>
              <a:rPr lang="ru-RU" sz="2000" dirty="0" smtClean="0"/>
              <a:t>ядра водорода под действием</a:t>
            </a:r>
          </a:p>
          <a:p>
            <a:pPr>
              <a:buNone/>
            </a:pPr>
            <a:r>
              <a:rPr lang="ru-RU" sz="2000" dirty="0" smtClean="0"/>
              <a:t>давления окружающей среды</a:t>
            </a:r>
          </a:p>
          <a:p>
            <a:pPr>
              <a:buNone/>
            </a:pPr>
            <a:r>
              <a:rPr lang="ru-RU" sz="2000" dirty="0" smtClean="0"/>
              <a:t>сливаются в одно ядро гелия.</a:t>
            </a:r>
          </a:p>
          <a:p>
            <a:pPr>
              <a:buNone/>
            </a:pPr>
            <a:r>
              <a:rPr lang="ru-RU" sz="2000" dirty="0" smtClean="0"/>
              <a:t>Одним из доминирующих</a:t>
            </a:r>
          </a:p>
          <a:p>
            <a:pPr>
              <a:buNone/>
            </a:pPr>
            <a:r>
              <a:rPr lang="ru-RU" sz="2000" dirty="0" smtClean="0"/>
              <a:t>направлений современной</a:t>
            </a:r>
          </a:p>
          <a:p>
            <a:pPr>
              <a:buNone/>
            </a:pPr>
            <a:r>
              <a:rPr lang="ru-RU" sz="2000" dirty="0" smtClean="0"/>
              <a:t>энергетики является</a:t>
            </a:r>
          </a:p>
          <a:p>
            <a:pPr>
              <a:buNone/>
            </a:pPr>
            <a:r>
              <a:rPr lang="ru-RU" sz="2000" dirty="0" smtClean="0"/>
              <a:t>воспроизводство этого процесса в</a:t>
            </a:r>
          </a:p>
          <a:p>
            <a:pPr>
              <a:buNone/>
            </a:pPr>
            <a:r>
              <a:rPr lang="ru-RU" sz="2000" dirty="0" smtClean="0"/>
              <a:t>лабораторных условиях на Земле.</a:t>
            </a:r>
          </a:p>
          <a:p>
            <a:pPr>
              <a:buNone/>
            </a:pPr>
            <a:r>
              <a:rPr lang="ru-RU" sz="2000" dirty="0" smtClean="0"/>
              <a:t>Направление это получило</a:t>
            </a:r>
          </a:p>
          <a:p>
            <a:pPr>
              <a:buNone/>
            </a:pPr>
            <a:r>
              <a:rPr lang="ru-RU" sz="2000" dirty="0" smtClean="0"/>
              <a:t>название – управляемый</a:t>
            </a:r>
          </a:p>
          <a:p>
            <a:pPr>
              <a:buNone/>
            </a:pPr>
            <a:r>
              <a:rPr lang="ru-RU" sz="2000" dirty="0" smtClean="0"/>
              <a:t>термоядерный синтез. </a:t>
            </a:r>
            <a:endParaRPr lang="ru-RU" sz="2000" dirty="0"/>
          </a:p>
        </p:txBody>
      </p:sp>
      <p:pic>
        <p:nvPicPr>
          <p:cNvPr id="4" name="Рисунок 3" descr="stroenie_soln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4363475" cy="410445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Использование солнечной энергии на земле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31409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300" dirty="0" smtClean="0"/>
              <a:t>На сегодняшний день более чем в 70 странах мира разработаны и</a:t>
            </a:r>
          </a:p>
          <a:p>
            <a:pPr>
              <a:buNone/>
            </a:pPr>
            <a:r>
              <a:rPr lang="ru-RU" sz="2300" dirty="0" smtClean="0"/>
              <a:t>действуют гелиоэнергетические программы. Так в Германии</a:t>
            </a:r>
          </a:p>
          <a:p>
            <a:pPr>
              <a:buNone/>
            </a:pPr>
            <a:r>
              <a:rPr lang="ru-RU" sz="2300" dirty="0" smtClean="0"/>
              <a:t>реализован проект «Тысяча крыш», где 2250 домов было</a:t>
            </a:r>
          </a:p>
          <a:p>
            <a:pPr>
              <a:buNone/>
            </a:pPr>
            <a:r>
              <a:rPr lang="ru-RU" sz="2300" dirty="0" smtClean="0"/>
              <a:t>оборудовано фотогальваническими установками. В США принята</a:t>
            </a:r>
          </a:p>
          <a:p>
            <a:pPr>
              <a:buNone/>
            </a:pPr>
            <a:r>
              <a:rPr lang="ru-RU" sz="2300" dirty="0" smtClean="0"/>
              <a:t>программа «Миллион солнечных крыш», рассчитанная до этого года.</a:t>
            </a:r>
          </a:p>
          <a:p>
            <a:pPr>
              <a:buNone/>
            </a:pPr>
            <a:r>
              <a:rPr lang="ru-RU" sz="2300" dirty="0" smtClean="0"/>
              <a:t>В настоящее время эксплуатируется более миллиона солнечных</a:t>
            </a:r>
          </a:p>
          <a:p>
            <a:pPr>
              <a:buNone/>
            </a:pPr>
            <a:r>
              <a:rPr lang="ru-RU" sz="2300" dirty="0" smtClean="0"/>
              <a:t>водонагревателей. Получают распространение «солнечные дома».</a:t>
            </a:r>
          </a:p>
          <a:p>
            <a:pPr>
              <a:buNone/>
            </a:pPr>
            <a:r>
              <a:rPr lang="ru-RU" sz="2300" dirty="0" smtClean="0"/>
              <a:t>Разработаны способы управления регулированием систем.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tech_1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484784"/>
            <a:ext cx="3024336" cy="2289134"/>
          </a:xfrm>
          <a:prstGeom prst="rect">
            <a:avLst/>
          </a:prstGeom>
        </p:spPr>
      </p:pic>
      <p:pic>
        <p:nvPicPr>
          <p:cNvPr id="5" name="Рисунок 4" descr="23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412776"/>
            <a:ext cx="2736304" cy="2304256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Преобразователи солнечной энергии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84784"/>
            <a:ext cx="8229600" cy="273630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400" dirty="0" smtClean="0"/>
              <a:t>Существует два основных направления в развитии солнечной</a:t>
            </a:r>
          </a:p>
          <a:p>
            <a:pPr>
              <a:buNone/>
            </a:pPr>
            <a:r>
              <a:rPr lang="ru-RU" sz="3400" dirty="0" smtClean="0"/>
              <a:t>энергетики: решение глобального вопроса снабжения энергией и</a:t>
            </a:r>
          </a:p>
          <a:p>
            <a:pPr>
              <a:buNone/>
            </a:pPr>
            <a:r>
              <a:rPr lang="ru-RU" sz="3400" dirty="0" smtClean="0"/>
              <a:t>создание солнечных преобразователей, рассчитанных на выполнение</a:t>
            </a:r>
          </a:p>
          <a:p>
            <a:pPr>
              <a:buNone/>
            </a:pPr>
            <a:r>
              <a:rPr lang="ru-RU" sz="3400" dirty="0" smtClean="0"/>
              <a:t>конкретных локальных задач. Эти преобразователи, в свою очередь,</a:t>
            </a:r>
          </a:p>
          <a:p>
            <a:pPr>
              <a:buNone/>
            </a:pPr>
            <a:r>
              <a:rPr lang="ru-RU" sz="3400" dirty="0" smtClean="0"/>
              <a:t>также делятся на две группы: высокотемпературные и</a:t>
            </a:r>
          </a:p>
          <a:p>
            <a:pPr>
              <a:buNone/>
            </a:pPr>
            <a:r>
              <a:rPr lang="ru-RU" sz="3400" dirty="0" smtClean="0"/>
              <a:t>низкотемпературные. В преобразователях первого типа солнечные</a:t>
            </a:r>
          </a:p>
          <a:p>
            <a:pPr>
              <a:buNone/>
            </a:pPr>
            <a:r>
              <a:rPr lang="ru-RU" sz="3400" dirty="0" smtClean="0"/>
              <a:t>лучи концентрируются на небольшом участке, температура которого</a:t>
            </a:r>
          </a:p>
          <a:p>
            <a:pPr>
              <a:buNone/>
            </a:pPr>
            <a:r>
              <a:rPr lang="ru-RU" sz="3400" dirty="0" smtClean="0"/>
              <a:t>поднимется до 3000°С. Такие установки уже существуют. Они используются,</a:t>
            </a:r>
          </a:p>
          <a:p>
            <a:pPr>
              <a:buNone/>
            </a:pPr>
            <a:r>
              <a:rPr lang="ru-RU" sz="3400" dirty="0" smtClean="0"/>
              <a:t>например, для плавки металлов.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048d30a811a4a69f192910c8c3a4cef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149080"/>
            <a:ext cx="4536504" cy="251019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novij_risun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8268" y="4077072"/>
            <a:ext cx="3880381" cy="259228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Преобразователи солнечной энергии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221088"/>
            <a:ext cx="9684568" cy="33843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Самая многочисленная часть солнечных преобразователей</a:t>
            </a:r>
          </a:p>
          <a:p>
            <a:pPr>
              <a:buNone/>
            </a:pPr>
            <a:r>
              <a:rPr lang="ru-RU" sz="2000" dirty="0" smtClean="0"/>
              <a:t>работает при гораздо меньших температурах - порядка 100-200°С.</a:t>
            </a:r>
          </a:p>
          <a:p>
            <a:pPr>
              <a:buNone/>
            </a:pPr>
            <a:r>
              <a:rPr lang="ru-RU" sz="2000" dirty="0" smtClean="0"/>
              <a:t>С их помощью подогревают воду, обессоливают ее, поднимают из</a:t>
            </a:r>
          </a:p>
          <a:p>
            <a:pPr>
              <a:buNone/>
            </a:pPr>
            <a:r>
              <a:rPr lang="ru-RU" sz="2000" dirty="0" smtClean="0"/>
              <a:t>колодцев. В солнечных кухнях готовят пищу. Сконцентрированным</a:t>
            </a:r>
          </a:p>
          <a:p>
            <a:pPr>
              <a:buNone/>
            </a:pPr>
            <a:r>
              <a:rPr lang="ru-RU" sz="2000" dirty="0" smtClean="0"/>
              <a:t>солнечным теплом сушат овощи, фрукты и даже замораживают</a:t>
            </a:r>
          </a:p>
          <a:p>
            <a:pPr>
              <a:buNone/>
            </a:pPr>
            <a:r>
              <a:rPr lang="ru-RU" sz="2000" dirty="0" smtClean="0"/>
              <a:t>продукты. Энергию солнца можно аккумулировать днем для</a:t>
            </a:r>
          </a:p>
          <a:p>
            <a:pPr>
              <a:buNone/>
            </a:pPr>
            <a:r>
              <a:rPr lang="ru-RU" sz="2000" dirty="0" smtClean="0"/>
              <a:t>обогрева домов и теплиц в ночное время.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 descr="sun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412776"/>
            <a:ext cx="4752528" cy="283765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Концентраторы солнечного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4690864" cy="564949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Сфокусировать солнечные</a:t>
            </a:r>
          </a:p>
          <a:p>
            <a:pPr>
              <a:buNone/>
            </a:pPr>
            <a:r>
              <a:rPr lang="ru-RU" dirty="0" smtClean="0"/>
              <a:t>лучи можно и с помощью</a:t>
            </a:r>
          </a:p>
          <a:p>
            <a:pPr>
              <a:buNone/>
            </a:pPr>
            <a:r>
              <a:rPr lang="ru-RU" dirty="0" smtClean="0"/>
              <a:t>вогнутого зеркала. Он</a:t>
            </a:r>
          </a:p>
          <a:p>
            <a:pPr>
              <a:buNone/>
            </a:pPr>
            <a:r>
              <a:rPr lang="ru-RU" dirty="0" smtClean="0"/>
              <a:t>является основной частью</a:t>
            </a:r>
          </a:p>
          <a:p>
            <a:pPr>
              <a:buNone/>
            </a:pPr>
            <a:r>
              <a:rPr lang="ru-RU" dirty="0" smtClean="0"/>
              <a:t>гелиоконцентратора, прибора,</a:t>
            </a:r>
          </a:p>
          <a:p>
            <a:pPr>
              <a:buNone/>
            </a:pPr>
            <a:r>
              <a:rPr lang="ru-RU" dirty="0" smtClean="0"/>
              <a:t>в котором параллельные</a:t>
            </a:r>
          </a:p>
          <a:p>
            <a:pPr>
              <a:buNone/>
            </a:pPr>
            <a:r>
              <a:rPr lang="ru-RU" dirty="0" smtClean="0"/>
              <a:t>солнечные лучи собираются с</a:t>
            </a:r>
          </a:p>
          <a:p>
            <a:pPr>
              <a:buNone/>
            </a:pPr>
            <a:r>
              <a:rPr lang="ru-RU" dirty="0" smtClean="0"/>
              <a:t>помощью вогнутого зеркала.</a:t>
            </a:r>
          </a:p>
          <a:p>
            <a:pPr>
              <a:buNone/>
            </a:pPr>
            <a:r>
              <a:rPr lang="ru-RU" dirty="0" smtClean="0"/>
              <a:t>Если в фокус зеркала поместить</a:t>
            </a:r>
          </a:p>
          <a:p>
            <a:pPr>
              <a:buNone/>
            </a:pPr>
            <a:r>
              <a:rPr lang="ru-RU" dirty="0" smtClean="0"/>
              <a:t>трубу с водой, то она нагреется.</a:t>
            </a:r>
          </a:p>
          <a:p>
            <a:pPr>
              <a:buNone/>
            </a:pPr>
            <a:r>
              <a:rPr lang="ru-RU" dirty="0" smtClean="0"/>
              <a:t>Таков принцип действия</a:t>
            </a:r>
          </a:p>
          <a:p>
            <a:pPr>
              <a:buNone/>
            </a:pPr>
            <a:r>
              <a:rPr lang="ru-RU" dirty="0" smtClean="0"/>
              <a:t>солнечных преобразователей</a:t>
            </a:r>
          </a:p>
          <a:p>
            <a:pPr>
              <a:buNone/>
            </a:pPr>
            <a:r>
              <a:rPr lang="ru-RU" dirty="0" smtClean="0"/>
              <a:t>прямого действия.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sola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2060848"/>
            <a:ext cx="4364121" cy="345638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Концентраторы солнечного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340768"/>
            <a:ext cx="4186808" cy="57606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Водонагреватель предназначен</a:t>
            </a:r>
          </a:p>
          <a:p>
            <a:pPr>
              <a:buNone/>
            </a:pPr>
            <a:r>
              <a:rPr lang="ru-RU" dirty="0" smtClean="0"/>
              <a:t>для снабжения горячей водой, в </a:t>
            </a:r>
          </a:p>
          <a:p>
            <a:pPr>
              <a:buNone/>
            </a:pPr>
            <a:r>
              <a:rPr lang="ru-RU" dirty="0" smtClean="0"/>
              <a:t>основном, индивидуальных</a:t>
            </a:r>
          </a:p>
          <a:p>
            <a:pPr>
              <a:buNone/>
            </a:pPr>
            <a:r>
              <a:rPr lang="ru-RU" dirty="0" smtClean="0"/>
              <a:t>хозяйств. Устройство состоит из</a:t>
            </a:r>
          </a:p>
          <a:p>
            <a:pPr>
              <a:buNone/>
            </a:pPr>
            <a:r>
              <a:rPr lang="ru-RU" dirty="0" smtClean="0"/>
              <a:t>короба со змеевиком, бака</a:t>
            </a:r>
          </a:p>
          <a:p>
            <a:pPr>
              <a:buNone/>
            </a:pPr>
            <a:r>
              <a:rPr lang="ru-RU" dirty="0" smtClean="0"/>
              <a:t>холодной воды, бака-аккумулятора</a:t>
            </a:r>
          </a:p>
          <a:p>
            <a:pPr>
              <a:buNone/>
            </a:pPr>
            <a:r>
              <a:rPr lang="ru-RU" dirty="0" smtClean="0"/>
              <a:t>и труб. Короб стационарно</a:t>
            </a:r>
          </a:p>
          <a:p>
            <a:pPr>
              <a:buNone/>
            </a:pPr>
            <a:r>
              <a:rPr lang="ru-RU" dirty="0" smtClean="0"/>
              <a:t>устанавливается под углом 30-50° с</a:t>
            </a:r>
          </a:p>
          <a:p>
            <a:pPr>
              <a:buNone/>
            </a:pPr>
            <a:r>
              <a:rPr lang="ru-RU" dirty="0" smtClean="0"/>
              <a:t>ориентацией на южную сторону.</a:t>
            </a:r>
          </a:p>
          <a:p>
            <a:pPr>
              <a:buNone/>
            </a:pPr>
            <a:r>
              <a:rPr lang="ru-RU" dirty="0" smtClean="0"/>
              <a:t>Холодная, более тяжелая, вода</a:t>
            </a:r>
          </a:p>
          <a:p>
            <a:pPr>
              <a:buNone/>
            </a:pPr>
            <a:r>
              <a:rPr lang="ru-RU" dirty="0" smtClean="0"/>
              <a:t>постоянно поступает в нижнюю</a:t>
            </a:r>
          </a:p>
          <a:p>
            <a:pPr>
              <a:buNone/>
            </a:pPr>
            <a:r>
              <a:rPr lang="ru-RU" dirty="0" smtClean="0"/>
              <a:t>часть короба, там она нагревается и,</a:t>
            </a:r>
          </a:p>
          <a:p>
            <a:pPr>
              <a:buNone/>
            </a:pPr>
            <a:r>
              <a:rPr lang="ru-RU" dirty="0" smtClean="0"/>
              <a:t>вытесненная холодной водой,</a:t>
            </a:r>
          </a:p>
          <a:p>
            <a:pPr>
              <a:buNone/>
            </a:pPr>
            <a:r>
              <a:rPr lang="ru-RU" dirty="0" smtClean="0"/>
              <a:t>поступает в бак-аккумулятор. Она</a:t>
            </a:r>
          </a:p>
          <a:p>
            <a:pPr>
              <a:buNone/>
            </a:pPr>
            <a:r>
              <a:rPr lang="ru-RU" dirty="0" smtClean="0"/>
              <a:t>может быть использована для</a:t>
            </a:r>
          </a:p>
          <a:p>
            <a:pPr>
              <a:buNone/>
            </a:pPr>
            <a:r>
              <a:rPr lang="ru-RU" dirty="0" smtClean="0"/>
              <a:t>отопления, для душа либо для</a:t>
            </a:r>
          </a:p>
          <a:p>
            <a:pPr>
              <a:buNone/>
            </a:pPr>
            <a:r>
              <a:rPr lang="ru-RU" dirty="0" smtClean="0"/>
              <a:t>других бытовых нужд. </a:t>
            </a:r>
            <a:endParaRPr lang="ru-RU" dirty="0"/>
          </a:p>
        </p:txBody>
      </p:sp>
      <p:pic>
        <p:nvPicPr>
          <p:cNvPr id="4" name="Рисунок 3" descr="absorb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916832"/>
            <a:ext cx="4304639" cy="352839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689</Words>
  <Application>Microsoft Office PowerPoint</Application>
  <PresentationFormat>Экран (4:3)</PresentationFormat>
  <Paragraphs>137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Использование солнечной энергии на земле</vt:lpstr>
      <vt:lpstr>Использование солнечной энергии на земле</vt:lpstr>
      <vt:lpstr>Использование солнечной энергии на земле</vt:lpstr>
      <vt:lpstr>Использование солнечной энергии на земле</vt:lpstr>
      <vt:lpstr>Использование солнечной энергии на земле</vt:lpstr>
      <vt:lpstr>Преобразователи солнечной энергии</vt:lpstr>
      <vt:lpstr>Преобразователи солнечной энергии</vt:lpstr>
      <vt:lpstr>Концентраторы солнечного света</vt:lpstr>
      <vt:lpstr>Концентраторы солнечного света</vt:lpstr>
      <vt:lpstr>Концентраторы солнечного света</vt:lpstr>
      <vt:lpstr>Солнечные батареи</vt:lpstr>
      <vt:lpstr>Солнечные батареи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ПанюКовкины</dc:creator>
  <cp:lastModifiedBy>Сергей</cp:lastModifiedBy>
  <cp:revision>30</cp:revision>
  <dcterms:created xsi:type="dcterms:W3CDTF">2010-11-11T13:52:16Z</dcterms:created>
  <dcterms:modified xsi:type="dcterms:W3CDTF">2018-06-24T18:43:14Z</dcterms:modified>
</cp:coreProperties>
</file>