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80" r:id="rId4"/>
    <p:sldId id="281" r:id="rId5"/>
    <p:sldId id="283" r:id="rId6"/>
    <p:sldId id="282" r:id="rId7"/>
    <p:sldId id="286" r:id="rId8"/>
    <p:sldId id="306" r:id="rId9"/>
    <p:sldId id="314" r:id="rId10"/>
    <p:sldId id="289" r:id="rId11"/>
    <p:sldId id="290" r:id="rId12"/>
    <p:sldId id="284" r:id="rId13"/>
    <p:sldId id="309" r:id="rId14"/>
    <p:sldId id="310" r:id="rId15"/>
    <p:sldId id="311" r:id="rId16"/>
    <p:sldId id="304" r:id="rId17"/>
    <p:sldId id="302" r:id="rId18"/>
    <p:sldId id="291" r:id="rId19"/>
    <p:sldId id="293" r:id="rId20"/>
    <p:sldId id="313" r:id="rId21"/>
    <p:sldId id="312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50" autoAdjust="0"/>
    <p:restoredTop sz="94660"/>
  </p:normalViewPr>
  <p:slideViewPr>
    <p:cSldViewPr>
      <p:cViewPr varScale="1">
        <p:scale>
          <a:sx n="68" d="100"/>
          <a:sy n="68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 marL="0" algn="ctr" defTabSz="914400" rtl="0" eaLnBrk="1" latinLnBrk="0" hangingPunct="1">
              <a:defRPr lang="ru-RU" sz="3600" b="1" kern="1200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pPr>
            <a:r>
              <a:rPr lang="ru-RU" sz="3600" b="1" kern="1200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Сферы употребления англицизмов</a:t>
            </a:r>
          </a:p>
        </c:rich>
      </c:tx>
      <c:layout>
        <c:manualLayout>
          <c:xMode val="edge"/>
          <c:yMode val="edge"/>
          <c:x val="0.15326038932633426"/>
          <c:y val="2.5925925925925936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Сферы употребления англицизмов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rgbClr val="92D050"/>
              </a:solidFill>
            </a:ln>
          </c:spPr>
          <c:dPt>
            <c:idx val="0"/>
            <c:spPr>
              <a:solidFill>
                <a:srgbClr val="FF0000"/>
              </a:solidFill>
              <a:ln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00B0F0"/>
              </a:solidFill>
              <a:ln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  <a:contourClr>
                  <a:srgbClr val="000000"/>
                </a:contourClr>
              </a:sp3d>
            </c:spPr>
          </c:dPt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Реклама</c:v>
                </c:pt>
                <c:pt idx="1">
                  <c:v>Экономика</c:v>
                </c:pt>
                <c:pt idx="2">
                  <c:v>Политика</c:v>
                </c:pt>
                <c:pt idx="3">
                  <c:v>Культура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</c:v>
                </c:pt>
                <c:pt idx="1">
                  <c:v>24</c:v>
                </c:pt>
                <c:pt idx="2">
                  <c:v>24</c:v>
                </c:pt>
                <c:pt idx="3">
                  <c:v>22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400"/>
            </a:pPr>
            <a:endParaRPr lang="ru-RU"/>
          </a:p>
        </c:txPr>
      </c:legendEntry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3200" dirty="0"/>
              <a:t>Отношение к проблеме изобилия английских слов в </a:t>
            </a:r>
            <a:r>
              <a:rPr lang="ru-RU" sz="3200" dirty="0" smtClean="0"/>
              <a:t>русском языке</a:t>
            </a:r>
            <a:endParaRPr lang="ru-RU" sz="3200" dirty="0"/>
          </a:p>
        </c:rich>
      </c:tx>
      <c:layout>
        <c:manualLayout>
          <c:xMode val="edge"/>
          <c:yMode val="edge"/>
          <c:x val="0.19976038932633433"/>
          <c:y val="0.1111111111111111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Отношение к проблеме изобилия английских слов в русском языке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25"/>
          <c:dPt>
            <c:idx val="0"/>
            <c:explosion val="28"/>
            <c:spPr>
              <a:solidFill>
                <a:srgbClr val="FFFF00"/>
              </a:solidFill>
              <a:ln>
                <a:solidFill>
                  <a:schemeClr val="accent4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1"/>
            <c:explosion val="7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Lbls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36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Положительно</c:v>
                </c:pt>
                <c:pt idx="1">
                  <c:v>Отрицательно</c:v>
                </c:pt>
              </c:strCache>
            </c:strRef>
          </c:cat>
          <c:val>
            <c:numRef>
              <c:f>Лист1!$B$2:$B$5</c:f>
              <c:numCache>
                <c:formatCode>0.00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3600" dirty="0"/>
              <a:t>Помогают ли  англицизмы в работе?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Помогают ли  англицизмы в работе?</c:v>
                </c:pt>
              </c:strCache>
            </c:strRef>
          </c:tx>
          <c:explosion val="29"/>
          <c:dPt>
            <c:idx val="0"/>
            <c:spPr>
              <a:solidFill>
                <a:schemeClr val="accent5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1"/>
            <c:explosion val="18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Lbls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Percent val="1"/>
            <c:showLeaderLines val="1"/>
          </c:dLbls>
          <c:cat>
            <c:strRef>
              <c:f>'Лист1'!$A$2:$A$5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'Лист1'!$B$2:$B$5</c:f>
              <c:numCache>
                <c:formatCode>0.00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800" dirty="0"/>
              <a:t>Стоит ли беспокоиться о том , что англицизмов стало слишком много?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Стоит ли беспокоиться о том , что англицизмов стало слишком много?</c:v>
                </c:pt>
              </c:strCache>
            </c:strRef>
          </c:tx>
          <c:explosion val="25"/>
          <c:dPt>
            <c:idx val="0"/>
            <c:spPr>
              <a:solidFill>
                <a:schemeClr val="accent6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1"/>
            <c:explosion val="10"/>
            <c:spPr>
              <a:solidFill>
                <a:schemeClr val="accent6">
                  <a:lumMod val="20000"/>
                  <a:lumOff val="8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Lbls>
            <c:dLbl>
              <c:idx val="0"/>
              <c:layout>
                <c:manualLayout>
                  <c:x val="-0.13201722440944885"/>
                  <c:y val="-6.9255322251385254E-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>
                        <a:latin typeface="+mn-lt"/>
                      </a:rPr>
                      <a:t>44</a:t>
                    </a:r>
                    <a:r>
                      <a:rPr lang="en-US" sz="2800" dirty="0" smtClean="0">
                        <a:latin typeface="+mn-lt"/>
                      </a:rPr>
                      <a:t>%</a:t>
                    </a:r>
                    <a:endParaRPr lang="en-US" sz="2800" dirty="0">
                      <a:latin typeface="+mn-lt"/>
                    </a:endParaRPr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ru-RU" sz="3200" dirty="0" smtClean="0">
                        <a:latin typeface="+mn-lt"/>
                      </a:rPr>
                      <a:t>56</a:t>
                    </a:r>
                    <a:r>
                      <a:rPr lang="en-US" sz="3200" dirty="0" smtClean="0">
                        <a:latin typeface="+mn-lt"/>
                      </a:rPr>
                      <a:t>%</a:t>
                    </a:r>
                    <a:endParaRPr lang="en-US" sz="3200" dirty="0">
                      <a:latin typeface="+mn-lt"/>
                    </a:endParaRPr>
                  </a:p>
                </c:rich>
              </c:tx>
              <c:showPercent val="1"/>
            </c:dLbl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Percent val="1"/>
            <c:showLeaderLines val="1"/>
          </c:dLbls>
          <c:cat>
            <c:strRef>
              <c:f>'Лист1'!$A$2:$A$5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'Лист1'!$B$2:$B$5</c:f>
              <c:numCache>
                <c:formatCode>0.00</c:formatCode>
                <c:ptCount val="4"/>
                <c:pt idx="0">
                  <c:v>50</c:v>
                </c:pt>
                <c:pt idx="1">
                  <c:v>40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sz="2800"/>
          </a:pPr>
          <a:endParaRPr lang="ru-RU"/>
        </a:p>
      </c:txPr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51845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         Исследовательская  работа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 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«Английские заимствования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                 в русском языке: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вынужденность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 или необходимость?» 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PMingLiU-ExtB" pitchFamily="18" charset="-12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661248"/>
            <a:ext cx="4857752" cy="92869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Работа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Красноперовой Анастасии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  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учащейся 10 «Б» класса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dirty="0" err="1" smtClean="0">
                <a:latin typeface="Arial" pitchFamily="34" charset="0"/>
                <a:cs typeface="Arial" pitchFamily="34" charset="0"/>
              </a:rPr>
              <a:t>Тьютор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Новицкая Е.П.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МУНИЦИПАЛЬНОЕ БЮДЖЕТНОЕ  ОБРАЗОВАТЕЛЬНОЕ УЧРЕЖДЕНИЕ БЕРЕЗОВСКАЯ СРЕДНЯЯ ОБЩЕОБРАЗОВАТЕЛЬНАЯ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ШКОЛА</a:t>
            </a:r>
          </a:p>
          <a:p>
            <a:pPr algn="ctr">
              <a:spcBef>
                <a:spcPct val="0"/>
              </a:spcBef>
            </a:pPr>
            <a:endParaRPr lang="ru-RU" altLang="ru-RU" dirty="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Причины заимствования англицизмов: </a:t>
            </a:r>
          </a:p>
        </p:txBody>
      </p:sp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250824" y="2133600"/>
            <a:ext cx="2341563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Потребность </a:t>
            </a:r>
            <a:r>
              <a:rPr lang="ru-RU" sz="2000" dirty="0"/>
              <a:t>в наименовании нового предмета</a:t>
            </a:r>
          </a:p>
          <a:p>
            <a:pPr algn="ctr"/>
            <a:endParaRPr lang="ru-RU" sz="2000" dirty="0"/>
          </a:p>
          <a:p>
            <a:pPr algn="ctr"/>
            <a:r>
              <a:rPr lang="ru-RU" sz="2000" b="1" dirty="0" smtClean="0"/>
              <a:t> </a:t>
            </a:r>
            <a:r>
              <a:rPr lang="ru-RU" sz="2000" dirty="0"/>
              <a:t>Бренд, плеер, коктейль</a:t>
            </a:r>
          </a:p>
          <a:p>
            <a:pPr algn="ctr"/>
            <a:endParaRPr lang="ru-RU" dirty="0">
              <a:latin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</a:endParaRPr>
          </a:p>
        </p:txBody>
      </p:sp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3131840" y="2204864"/>
            <a:ext cx="293370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Новое </a:t>
            </a:r>
            <a:r>
              <a:rPr lang="ru-RU" sz="2000" dirty="0"/>
              <a:t>обозначение того, что называлось словосочетанием</a:t>
            </a:r>
          </a:p>
          <a:p>
            <a:pPr algn="ctr"/>
            <a:endParaRPr lang="ru-RU" sz="2000" dirty="0"/>
          </a:p>
          <a:p>
            <a:pPr algn="ctr"/>
            <a:r>
              <a:rPr lang="ru-RU" sz="2000" b="1" dirty="0" smtClean="0"/>
              <a:t> </a:t>
            </a:r>
            <a:r>
              <a:rPr lang="ru-RU" sz="2000" dirty="0"/>
              <a:t>Снайпер (меткий стрелок), бестселлер (наиболее раскупаемая книга).</a:t>
            </a:r>
          </a:p>
          <a:p>
            <a:pPr algn="ctr"/>
            <a:endParaRPr lang="ru-RU" dirty="0">
              <a:latin typeface="Times New Roman" pitchFamily="18" charset="0"/>
            </a:endParaRPr>
          </a:p>
        </p:txBody>
      </p:sp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6353175" y="2000240"/>
            <a:ext cx="2790825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Необходимость </a:t>
            </a:r>
            <a:r>
              <a:rPr lang="ru-RU" sz="2000" dirty="0"/>
              <a:t>подчеркнуть изменение социальной роли предмета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Офис </a:t>
            </a:r>
            <a:r>
              <a:rPr lang="ru-RU" sz="2000" dirty="0"/>
              <a:t>(прежде - контора),  сбербанк (прежде - сберкасса).</a:t>
            </a:r>
          </a:p>
          <a:p>
            <a:pPr algn="ctr"/>
            <a:endParaRPr lang="ru-RU" dirty="0">
              <a:latin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051050" y="1196975"/>
            <a:ext cx="865188" cy="7191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84888" y="1125538"/>
            <a:ext cx="935037" cy="790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72000" y="1125538"/>
            <a:ext cx="0" cy="10080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4" name="Рисунок 23" descr="1305743781_kokteyl-fli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825" y="4149725"/>
            <a:ext cx="2044700" cy="2492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 descr="04ca1aa2fbcb65127d91b87c46737b5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4300" y="4724400"/>
            <a:ext cx="1295400" cy="1944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ban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5463" y="4941888"/>
            <a:ext cx="2035175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Причины заимствования англицизмов: </a:t>
            </a: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0" y="1988840"/>
            <a:ext cx="259238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>Влияние </a:t>
            </a:r>
            <a:r>
              <a:rPr lang="ru-RU" dirty="0"/>
              <a:t>иностранной культуры, мода на английские слова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 </a:t>
            </a:r>
            <a:r>
              <a:rPr lang="ru-RU" dirty="0" err="1"/>
              <a:t>Шоппинг</a:t>
            </a:r>
            <a:r>
              <a:rPr lang="ru-RU" dirty="0"/>
              <a:t> (поход за покупками), коммерсант (торговец).</a:t>
            </a:r>
          </a:p>
          <a:p>
            <a:pPr algn="ctr"/>
            <a:endParaRPr lang="ru-RU" dirty="0">
              <a:latin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</a:endParaRPr>
          </a:p>
        </p:txBody>
      </p:sp>
      <p:sp>
        <p:nvSpPr>
          <p:cNvPr id="15364" name="Прямоугольник 5"/>
          <p:cNvSpPr>
            <a:spLocks noChangeArrowheads="1"/>
          </p:cNvSpPr>
          <p:nvPr/>
        </p:nvSpPr>
        <p:spPr bwMode="auto">
          <a:xfrm>
            <a:off x="3059113" y="2565400"/>
            <a:ext cx="293528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>Уточнение</a:t>
            </a:r>
            <a:r>
              <a:rPr lang="ru-RU" dirty="0"/>
              <a:t>, детализация соответствующего  понятия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Увлечение </a:t>
            </a:r>
            <a:r>
              <a:rPr lang="ru-RU" dirty="0"/>
              <a:t>(хобби), обслуживание (сервис).</a:t>
            </a:r>
          </a:p>
          <a:p>
            <a:pPr algn="ctr"/>
            <a:endParaRPr lang="ru-RU" dirty="0">
              <a:latin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</a:endParaRPr>
          </a:p>
        </p:txBody>
      </p:sp>
      <p:sp>
        <p:nvSpPr>
          <p:cNvPr id="15365" name="Прямоугольник 6"/>
          <p:cNvSpPr>
            <a:spLocks noChangeArrowheads="1"/>
          </p:cNvSpPr>
          <p:nvPr/>
        </p:nvSpPr>
        <p:spPr bwMode="auto">
          <a:xfrm>
            <a:off x="6084888" y="2205038"/>
            <a:ext cx="278923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>Экспрессивность</a:t>
            </a:r>
            <a:r>
              <a:rPr lang="ru-RU" dirty="0"/>
              <a:t>, новизна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 </a:t>
            </a:r>
            <a:r>
              <a:rPr lang="ru-RU" dirty="0"/>
              <a:t>Названия новых компаний: </a:t>
            </a:r>
            <a:r>
              <a:rPr lang="en-US" dirty="0"/>
              <a:t>Beeline, Trust, </a:t>
            </a:r>
            <a:r>
              <a:rPr lang="en-US" dirty="0" err="1"/>
              <a:t>UTair</a:t>
            </a:r>
            <a:r>
              <a:rPr lang="en-US" dirty="0"/>
              <a:t>.</a:t>
            </a:r>
            <a:endParaRPr lang="ru-RU" dirty="0"/>
          </a:p>
          <a:p>
            <a:pPr algn="ctr"/>
            <a:endParaRPr lang="ru-RU" dirty="0">
              <a:latin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051050" y="1196975"/>
            <a:ext cx="865188" cy="7191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84888" y="1125538"/>
            <a:ext cx="790575" cy="647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27538" y="1125538"/>
            <a:ext cx="0" cy="863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Рисунок 14" descr="3ec7_f0f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938" y="4365625"/>
            <a:ext cx="2093912" cy="2092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shopping-slide-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81525"/>
            <a:ext cx="3079750" cy="1511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13068543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588" y="4724400"/>
            <a:ext cx="2128837" cy="165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0"/>
          <a:ext cx="9144000" cy="68523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433452"/>
                <a:gridCol w="3567308"/>
                <a:gridCol w="3143240"/>
              </a:tblGrid>
              <a:tr h="58006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Способ образования англицизма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Толкование способа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Пример 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1422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прямые заимствования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600" kern="1200" dirty="0" smtClean="0"/>
                        <a:t>слово встречается в том же виде и в том же значении, что и в языке - оригинале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Уик-энд</a:t>
                      </a:r>
                      <a:r>
                        <a:rPr lang="ru-RU" baseline="0" dirty="0" smtClean="0"/>
                        <a:t> – выходные;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блэк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негр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94390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гибриды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 иностранному корню добавляется русский</a:t>
                      </a:r>
                      <a:r>
                        <a:rPr lang="ru-RU" sz="1600" baseline="0" dirty="0" smtClean="0"/>
                        <a:t> суффикс, приставка или окончание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Чатиться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(chat)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беседа;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аскать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(ask)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просить;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бузить –</a:t>
                      </a:r>
                      <a:r>
                        <a:rPr lang="en-US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(busy)</a:t>
                      </a:r>
                      <a:r>
                        <a:rPr lang="ru-RU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беспокойный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25900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калька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слово употребляется с сохранение фонетического и графического облика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Клуб</a:t>
                      </a:r>
                      <a:r>
                        <a:rPr lang="en-US" baseline="0" dirty="0" smtClean="0"/>
                        <a:t> – </a:t>
                      </a:r>
                      <a:r>
                        <a:rPr lang="en-US" dirty="0" smtClean="0"/>
                        <a:t>club</a:t>
                      </a:r>
                      <a:r>
                        <a:rPr lang="ru-RU" dirty="0" smtClean="0"/>
                        <a:t>;</a:t>
                      </a:r>
                      <a:endParaRPr lang="en-US" dirty="0" smtClean="0"/>
                    </a:p>
                    <a:p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меню, пароль, диск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5790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полукалька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слова, которые подчиняются правилам русской грамматики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драйв – драйва;</a:t>
                      </a:r>
                      <a:endParaRPr lang="en-US" dirty="0" smtClean="0"/>
                    </a:p>
                    <a:p>
                      <a:r>
                        <a:rPr lang="ru-RU" dirty="0" smtClean="0"/>
                        <a:t> </a:t>
                      </a:r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гейм –</a:t>
                      </a:r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game</a:t>
                      </a:r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гейма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6767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экзотизмы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слова, которые употребляются при описании нерусской действительности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хот-дог (</a:t>
                      </a:r>
                      <a:r>
                        <a:rPr lang="en-US" dirty="0" smtClean="0"/>
                        <a:t>hot-dog</a:t>
                      </a:r>
                      <a:r>
                        <a:rPr lang="ru-RU" dirty="0" smtClean="0"/>
                        <a:t>)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чипсы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4583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иноязычные вкрапления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слова, имеющие лексические эквиваленты, но придающие речи экспрессию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окей</a:t>
                      </a:r>
                      <a:r>
                        <a:rPr lang="ru-RU" dirty="0" smtClean="0"/>
                        <a:t> (</a:t>
                      </a:r>
                      <a:r>
                        <a:rPr lang="en-US" dirty="0" smtClean="0"/>
                        <a:t>OK</a:t>
                      </a:r>
                      <a:r>
                        <a:rPr lang="ru-RU" dirty="0" smtClean="0"/>
                        <a:t>);</a:t>
                      </a:r>
                    </a:p>
                    <a:p>
                      <a:r>
                        <a:rPr lang="ru-RU" i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вау</a:t>
                      </a:r>
                      <a:r>
                        <a:rPr lang="ru-RU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i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хэппи</a:t>
                      </a:r>
                      <a:r>
                        <a:rPr lang="ru-RU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i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энд</a:t>
                      </a:r>
                      <a:r>
                        <a:rPr lang="ru-RU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5806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композиты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слова, состоящие из двух английских</a:t>
                      </a:r>
                      <a:r>
                        <a:rPr lang="ru-RU" sz="1600" baseline="0" dirty="0" smtClean="0"/>
                        <a:t> слов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Секонд-хенд – магазин; </a:t>
                      </a:r>
                      <a:r>
                        <a:rPr lang="ru-RU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видеосалон, </a:t>
                      </a:r>
                      <a:r>
                        <a:rPr lang="ru-RU" i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боди-арт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5900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жаргонизмы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слова, появившиеся при искажении звуков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  <a:defRPr/>
                      </a:pPr>
                      <a:r>
                        <a:rPr lang="ru-RU" dirty="0" smtClean="0"/>
                        <a:t>Крезанутый (</a:t>
                      </a:r>
                      <a:r>
                        <a:rPr lang="en-US" dirty="0" smtClean="0"/>
                        <a:t>crazy</a:t>
                      </a:r>
                      <a:r>
                        <a:rPr lang="ru-RU" dirty="0" smtClean="0"/>
                        <a:t>) – </a:t>
                      </a:r>
                      <a:r>
                        <a:rPr lang="ru-RU" i="1" dirty="0" err="1" smtClean="0"/>
                        <a:t>шизанутый</a:t>
                      </a:r>
                      <a:r>
                        <a:rPr lang="ru-RU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i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линк</a:t>
                      </a:r>
                      <a:r>
                        <a:rPr lang="ru-RU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128087185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174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48964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120681766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79169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14104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>
                <a:solidFill>
                  <a:srgbClr val="FF0000"/>
                </a:solidFill>
              </a:rPr>
              <a:t>Знаете ли вы англицизмы?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58789" y="1445568"/>
            <a:ext cx="7498080" cy="4800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ru-RU" sz="3600" dirty="0" err="1" smtClean="0"/>
              <a:t>Букмарк</a:t>
            </a:r>
            <a:endParaRPr lang="ru-RU" sz="3600" dirty="0" smtClean="0"/>
          </a:p>
          <a:p>
            <a:pPr>
              <a:lnSpc>
                <a:spcPct val="110000"/>
              </a:lnSpc>
            </a:pPr>
            <a:r>
              <a:rPr lang="ru-RU" sz="3600" dirty="0"/>
              <a:t>Дефолт  </a:t>
            </a:r>
          </a:p>
          <a:p>
            <a:pPr>
              <a:lnSpc>
                <a:spcPct val="110000"/>
              </a:lnSpc>
            </a:pPr>
            <a:r>
              <a:rPr lang="ru-RU" sz="3600" dirty="0"/>
              <a:t>Консенсус</a:t>
            </a:r>
          </a:p>
          <a:p>
            <a:pPr>
              <a:lnSpc>
                <a:spcPct val="110000"/>
              </a:lnSpc>
            </a:pPr>
            <a:r>
              <a:rPr lang="ru-RU" sz="3600" dirty="0" smtClean="0"/>
              <a:t>Трафик</a:t>
            </a:r>
          </a:p>
          <a:p>
            <a:pPr>
              <a:lnSpc>
                <a:spcPct val="110000"/>
              </a:lnSpc>
            </a:pPr>
            <a:r>
              <a:rPr lang="ru-RU" sz="3600" dirty="0"/>
              <a:t>Креатив</a:t>
            </a:r>
          </a:p>
          <a:p>
            <a:pPr>
              <a:lnSpc>
                <a:spcPct val="110000"/>
              </a:lnSpc>
            </a:pPr>
            <a:r>
              <a:rPr lang="ru-RU" sz="3600" dirty="0" err="1"/>
              <a:t>Флаер</a:t>
            </a:r>
            <a:r>
              <a:rPr lang="ru-RU" sz="3600" dirty="0"/>
              <a:t> </a:t>
            </a:r>
          </a:p>
          <a:p>
            <a:pPr>
              <a:lnSpc>
                <a:spcPct val="110000"/>
              </a:lnSpc>
            </a:pPr>
            <a:r>
              <a:rPr lang="ru-RU" sz="3600" dirty="0"/>
              <a:t>Лист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 </a:t>
            </a:r>
            <a:endParaRPr lang="ru-RU" sz="3600" dirty="0" smtClean="0"/>
          </a:p>
          <a:p>
            <a:pPr marL="82296" indent="0">
              <a:buNone/>
            </a:pPr>
            <a:r>
              <a:rPr lang="ru-RU" sz="3600" dirty="0" smtClean="0"/>
              <a:t> </a:t>
            </a:r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37202" y="1119118"/>
            <a:ext cx="21891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Закладка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00940" y="1844824"/>
            <a:ext cx="24679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Умолчание</a:t>
            </a:r>
            <a:endParaRPr lang="ru-RU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9953" y="2348880"/>
            <a:ext cx="20578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Согласие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08945" y="2924944"/>
            <a:ext cx="43277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Объем информации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92611" y="3524368"/>
            <a:ext cx="25262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Творчество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89953" y="4106017"/>
            <a:ext cx="21162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Листовка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21926" y="4599781"/>
            <a:ext cx="16546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Список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116632"/>
            <a:ext cx="7498080" cy="108012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4400" b="1" dirty="0">
                <a:solidFill>
                  <a:srgbClr val="FF0000"/>
                </a:solidFill>
              </a:rPr>
              <a:t>Мнения учёных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371600"/>
            <a:ext cx="8136904" cy="5081736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dirty="0" smtClean="0"/>
              <a:t>«Русский язык пока не воспринимается как национальное сокровище, а его надо спасать, как это уже делается в отношении памятников старины, культуры, искусства»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В. </a:t>
            </a:r>
            <a:r>
              <a:rPr lang="ru-RU" sz="2400" dirty="0" err="1" smtClean="0"/>
              <a:t>Шапот</a:t>
            </a:r>
            <a:endParaRPr lang="ru-RU" sz="2400" dirty="0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dirty="0" smtClean="0"/>
              <a:t>«Нет никаких оснований возражать против многих современных заимствований. Разве лучше громоздкое «электронно-вычислительная машина» или даже краткое «ЭВМ», чем «компьютер»? в нашу жизнь в последние годы входят новые явления, а с ними новые слова в русском языке зачастую отсутствующие»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Е. </a:t>
            </a:r>
            <a:r>
              <a:rPr lang="ru-RU" sz="2400" dirty="0" err="1" smtClean="0"/>
              <a:t>Челышев</a:t>
            </a:r>
            <a:r>
              <a:rPr lang="ru-RU" sz="2400" dirty="0" smtClean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015217" y="116632"/>
            <a:ext cx="7992889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Выводы: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cs typeface="Times New Roman" pitchFamily="18" charset="0"/>
              </a:rPr>
              <a:t> Появление </a:t>
            </a:r>
            <a:r>
              <a:rPr lang="ru-RU" sz="2400" i="1" dirty="0">
                <a:cs typeface="Times New Roman" pitchFamily="18" charset="0"/>
              </a:rPr>
              <a:t>англицизмов – закономерное явление, отражающее взаимоотношения России с другими странами, стремительные перемены в общественной жизни государства;</a:t>
            </a:r>
          </a:p>
          <a:p>
            <a:pPr>
              <a:buFont typeface="Arial" pitchFamily="34" charset="0"/>
              <a:buChar char="•"/>
            </a:pPr>
            <a:endParaRPr lang="ru-RU" sz="2400" i="1" dirty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cs typeface="Times New Roman" pitchFamily="18" charset="0"/>
              </a:rPr>
              <a:t> Нельзя </a:t>
            </a:r>
            <a:r>
              <a:rPr lang="ru-RU" sz="2400" i="1" dirty="0">
                <a:cs typeface="Times New Roman" pitchFamily="18" charset="0"/>
              </a:rPr>
              <a:t>забывать о самобытности и культуре русского народа, а следовательно, беречь родной язык, как прямое отражение нашего образа жизни и мыслей.</a:t>
            </a:r>
          </a:p>
          <a:p>
            <a:pPr>
              <a:buFont typeface="Arial" pitchFamily="34" charset="0"/>
              <a:buChar char="•"/>
            </a:pPr>
            <a:endParaRPr lang="ru-RU" sz="2400" i="1" dirty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cs typeface="Times New Roman" pitchFamily="18" charset="0"/>
              </a:rPr>
              <a:t> Главное </a:t>
            </a:r>
            <a:r>
              <a:rPr lang="ru-RU" sz="2400" i="1" dirty="0">
                <a:cs typeface="Times New Roman" pitchFamily="18" charset="0"/>
              </a:rPr>
              <a:t>уметь правильно и уместно использовать языковые средства, как родного языка, так и заимствованные единицы.</a:t>
            </a:r>
            <a:endParaRPr lang="ru-RU" sz="3600" i="1" dirty="0"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3600" i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g-ben-angliya-london-telefon-Favim.ru-516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80928"/>
            <a:ext cx="3544974" cy="4077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</a:rPr>
              <a:t>Заключение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40088" y="4221088"/>
            <a:ext cx="5903912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i="1" dirty="0">
                <a:cs typeface="Times New Roman" pitchFamily="18" charset="0"/>
              </a:rPr>
              <a:t>Русский язык, таким образом, испытывает некоторое влияние англицизмов. Однако, обиходная речь не испытывает чрезмерного наплыва иноязычных слов.</a:t>
            </a:r>
            <a:r>
              <a:rPr lang="ru-RU" sz="2000" dirty="0">
                <a:cs typeface="+mn-cs"/>
              </a:rPr>
              <a:t> </a:t>
            </a:r>
          </a:p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000" i="1" dirty="0">
              <a:cs typeface="Times New Roman" pitchFamily="18" charset="0"/>
            </a:endParaRPr>
          </a:p>
          <a:p>
            <a:pPr marL="274320" indent="-274320" algn="ctr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000" i="1" dirty="0">
                <a:cs typeface="Times New Roman" pitchFamily="18" charset="0"/>
              </a:rPr>
              <a:t>  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484313"/>
            <a:ext cx="77051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i="1" dirty="0">
                <a:cs typeface="Times New Roman" pitchFamily="18" charset="0"/>
              </a:rPr>
              <a:t>Приходя в русский язык, некоторые заимствования имеют недолгий срок существования, а некоторые остаются навсегда.</a:t>
            </a:r>
          </a:p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i="1" dirty="0">
                <a:cs typeface="Times New Roman" pitchFamily="18" charset="0"/>
              </a:rPr>
              <a:t>Взаимообмен лексикой – естественный, вызванный требованием времени, процесс.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76600" y="2708275"/>
            <a:ext cx="5616575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i="1" dirty="0">
                <a:cs typeface="Times New Roman" pitchFamily="18" charset="0"/>
              </a:rPr>
              <a:t>По результатам исследования литературы и по результатам изучения мнения, использование английской лексики стало модным, престижным.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1143000"/>
          </a:xfrm>
        </p:spPr>
        <p:txBody>
          <a:bodyPr/>
          <a:lstStyle/>
          <a:p>
            <a:pPr algn="ctr"/>
            <a:r>
              <a:rPr lang="ru-RU" altLang="ru-RU" sz="4400" b="1" dirty="0" smtClean="0">
                <a:solidFill>
                  <a:srgbClr val="FF0000"/>
                </a:solidFill>
              </a:rPr>
              <a:t>Актуальность</a:t>
            </a:r>
            <a:r>
              <a:rPr lang="ru-RU" alt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714488"/>
            <a:ext cx="7920880" cy="430531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 smtClean="0"/>
              <a:t>Большое количество иностранных слов в русском языке вызывает много обсуждений в современном обществе.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gandex.ru-13546_0c60927eebfab8a918b87fd9e43743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429000"/>
            <a:ext cx="6588224" cy="370406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51845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         Исследовательская  работа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 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«Английские заимствования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                 в русском языке: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вынужденность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 или необходимость?» 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PMingLiU-ExtB" pitchFamily="18" charset="-12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661248"/>
            <a:ext cx="4857752" cy="92869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Работа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Красноперовой Анастасии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  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учащейся 10 «Б» класса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dirty="0" err="1" smtClean="0">
                <a:latin typeface="Arial" pitchFamily="34" charset="0"/>
                <a:cs typeface="Arial" pitchFamily="34" charset="0"/>
              </a:rPr>
              <a:t>Тьютор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Новицкая Е.П.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 ОБРАЗОВАТЕЛЬНОЕ УЧРЕЖДЕНИЕ БЕРЕЗОВСКАЯ СРЕДНЯЯ ОБЩЕОБРАЗОВАТЕЛЬНАЯ </a:t>
            </a:r>
            <a:r>
              <a:rPr lang="ru-RU" alt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ШКОЛА</a:t>
            </a:r>
          </a:p>
          <a:p>
            <a:pPr algn="ctr">
              <a:spcBef>
                <a:spcPct val="0"/>
              </a:spcBef>
            </a:pPr>
            <a:endParaRPr lang="ru-RU" altLang="ru-RU" dirty="0">
              <a:solidFill>
                <a:prstClr val="black"/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426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14300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Использованные ресурсы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https://www.englishforums.com/ru</a:t>
            </a:r>
          </a:p>
          <a:p>
            <a:r>
              <a:rPr lang="ru-RU" dirty="0"/>
              <a:t>http://english-grammar.biz</a:t>
            </a:r>
          </a:p>
          <a:p>
            <a:r>
              <a:rPr lang="ru-RU" dirty="0"/>
              <a:t>http://festival.1september.ru</a:t>
            </a:r>
          </a:p>
          <a:p>
            <a:r>
              <a:rPr lang="ru-RU" dirty="0"/>
              <a:t>http://iloveenglish.ru</a:t>
            </a:r>
          </a:p>
          <a:p>
            <a:r>
              <a:rPr lang="ru-RU" dirty="0"/>
              <a:t>https://www.google.ru/search</a:t>
            </a:r>
          </a:p>
          <a:p>
            <a:r>
              <a:rPr lang="ru-RU" dirty="0"/>
              <a:t>http://www.km.ru/referats/</a:t>
            </a:r>
          </a:p>
          <a:p>
            <a:r>
              <a:rPr lang="ru-RU" dirty="0"/>
              <a:t>http://nsportal.ru</a:t>
            </a:r>
          </a:p>
          <a:p>
            <a:endParaRPr lang="ru-RU" dirty="0"/>
          </a:p>
          <a:p>
            <a:pPr marL="82296" indent="0">
              <a:buNone/>
            </a:pPr>
            <a:r>
              <a:rPr lang="ru-RU" dirty="0" smtClean="0"/>
              <a:t>Литература</a:t>
            </a:r>
            <a:endParaRPr lang="ru-RU" dirty="0"/>
          </a:p>
          <a:p>
            <a:pPr marL="82296" indent="0">
              <a:buNone/>
            </a:pPr>
            <a:r>
              <a:rPr lang="ru-RU" dirty="0"/>
              <a:t>1.	Ожегов С.И</a:t>
            </a:r>
            <a:r>
              <a:rPr lang="ru-RU" dirty="0" smtClean="0"/>
              <a:t>., </a:t>
            </a:r>
            <a:r>
              <a:rPr lang="ru-RU" dirty="0"/>
              <a:t>Шведова Н.Ю. Толковый словарь русского языка: 800 слов и фразеологических выражений/ Российская академия наук. Институт русского языка им. В.В. Виноградова. – 4-е изд., дополненное. – M.: Азбуковник, 1999.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59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Listen\Desktop\фотки проект\Learning-Englis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16632"/>
            <a:ext cx="8218488" cy="269324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u="sng" dirty="0" smtClean="0">
                <a:solidFill>
                  <a:srgbClr val="FF0000"/>
                </a:solidFill>
                <a:cs typeface="Times New Roman" pitchFamily="18" charset="0"/>
              </a:rPr>
              <a:t>Цель </a:t>
            </a: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–</a:t>
            </a: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изучение процессов, связанных с проникновением заимствований английской лексики в современный русский язык; </a:t>
            </a: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выявление степени влияния английского языка на русский язык.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/>
          </a:p>
        </p:txBody>
      </p:sp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1045890" y="2924944"/>
            <a:ext cx="7775081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Clr>
                <a:srgbClr val="0D0D0D"/>
              </a:buClr>
            </a:pPr>
            <a:r>
              <a:rPr lang="ru-RU" sz="2400" b="1" u="sng" dirty="0" smtClean="0">
                <a:solidFill>
                  <a:srgbClr val="FF0000"/>
                </a:solidFill>
                <a:cs typeface="Times New Roman" pitchFamily="18" charset="0"/>
              </a:rPr>
              <a:t>Задачи:</a:t>
            </a:r>
          </a:p>
          <a:p>
            <a:pPr marL="342900" indent="-342900" algn="ctr">
              <a:buClr>
                <a:srgbClr val="0D0D0D"/>
              </a:buClr>
            </a:pPr>
            <a:endParaRPr lang="ru-RU" sz="1600" dirty="0" smtClean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rgbClr val="0D0D0D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Определить причины английских заимствований в русском языке;</a:t>
            </a:r>
          </a:p>
          <a:p>
            <a:pPr marL="342900" indent="-342900">
              <a:buClr>
                <a:srgbClr val="0D0D0D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Проанализировать теоретические материалы, связанные с заимствованиями;</a:t>
            </a:r>
          </a:p>
          <a:p>
            <a:pPr marL="342900" indent="-342900">
              <a:buClr>
                <a:srgbClr val="0D0D0D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Рассмотреть способы образования англицизмов;</a:t>
            </a:r>
          </a:p>
          <a:p>
            <a:pPr marL="342900" indent="-342900">
              <a:buClr>
                <a:srgbClr val="0D0D0D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Классифицировать наиболее употребляемые англицизмы; </a:t>
            </a:r>
          </a:p>
          <a:p>
            <a:pPr marL="342900" indent="-342900">
              <a:buClr>
                <a:srgbClr val="0D0D0D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Выявить использование иноязычной лексики в обыденной речи молодых людей; </a:t>
            </a:r>
          </a:p>
          <a:p>
            <a:pPr marL="342900" indent="-342900">
              <a:buClr>
                <a:srgbClr val="0D0D0D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Выяснить отношение к исследуемому явлению у учащихся.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755576" y="531951"/>
            <a:ext cx="8174112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1" algn="ctr"/>
            <a:r>
              <a:rPr lang="ru-RU" sz="4400" b="1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Методы исследования:</a:t>
            </a:r>
          </a:p>
          <a:p>
            <a:pPr lvl="1" algn="just"/>
            <a:endParaRPr lang="ru-RU" sz="1400" dirty="0" smtClean="0">
              <a:cs typeface="Times New Roman" pitchFamily="18" charset="0"/>
            </a:endParaRPr>
          </a:p>
          <a:p>
            <a:pPr lvl="1" algn="just"/>
            <a:endParaRPr lang="ru-RU" sz="1400" dirty="0" smtClean="0">
              <a:cs typeface="Times New Roman" pitchFamily="18" charset="0"/>
            </a:endParaRPr>
          </a:p>
          <a:p>
            <a:pPr lvl="1" algn="just"/>
            <a:endParaRPr lang="ru-RU" sz="1400" dirty="0"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ru-RU" sz="2800" dirty="0" smtClean="0">
                <a:cs typeface="Times New Roman" pitchFamily="18" charset="0"/>
              </a:rPr>
              <a:t>  </a:t>
            </a:r>
            <a:r>
              <a:rPr lang="ru-RU" sz="3200" dirty="0" smtClean="0">
                <a:cs typeface="Times New Roman" pitchFamily="18" charset="0"/>
              </a:rPr>
              <a:t>метод </a:t>
            </a:r>
            <a:r>
              <a:rPr lang="ru-RU" sz="3200" dirty="0">
                <a:cs typeface="Times New Roman" pitchFamily="18" charset="0"/>
              </a:rPr>
              <a:t>теоретического </a:t>
            </a:r>
            <a:r>
              <a:rPr lang="ru-RU" sz="3200" dirty="0" smtClean="0">
                <a:cs typeface="Times New Roman" pitchFamily="18" charset="0"/>
              </a:rPr>
              <a:t>анализа</a:t>
            </a:r>
          </a:p>
          <a:p>
            <a:pPr lvl="1"/>
            <a:r>
              <a:rPr lang="ru-RU" sz="3200" dirty="0">
                <a:cs typeface="Times New Roman" pitchFamily="18" charset="0"/>
              </a:rPr>
              <a:t> </a:t>
            </a:r>
            <a:r>
              <a:rPr lang="ru-RU" sz="3200" dirty="0" smtClean="0">
                <a:cs typeface="Times New Roman" pitchFamily="18" charset="0"/>
              </a:rPr>
              <a:t>                                  </a:t>
            </a:r>
            <a:r>
              <a:rPr lang="ru-RU" sz="3200" dirty="0">
                <a:cs typeface="Times New Roman" pitchFamily="18" charset="0"/>
              </a:rPr>
              <a:t>литературы по проблеме;</a:t>
            </a:r>
          </a:p>
          <a:p>
            <a:pPr lvl="1" eaLnBrk="0" hangingPunct="0">
              <a:buFont typeface="Arial" pitchFamily="34" charset="0"/>
              <a:buChar char="•"/>
            </a:pPr>
            <a:r>
              <a:rPr lang="ru-RU" sz="3200" dirty="0" smtClean="0">
                <a:cs typeface="Times New Roman" pitchFamily="18" charset="0"/>
              </a:rPr>
              <a:t>  метод </a:t>
            </a:r>
            <a:r>
              <a:rPr lang="ru-RU" sz="3200" dirty="0">
                <a:cs typeface="Times New Roman" pitchFamily="18" charset="0"/>
              </a:rPr>
              <a:t>анкетирования;</a:t>
            </a:r>
          </a:p>
          <a:p>
            <a:pPr lvl="1" eaLnBrk="0" hangingPunct="0">
              <a:buFont typeface="Arial" pitchFamily="34" charset="0"/>
              <a:buChar char="•"/>
            </a:pPr>
            <a:r>
              <a:rPr lang="ru-RU" sz="3200" dirty="0" smtClean="0">
                <a:cs typeface="Times New Roman" pitchFamily="18" charset="0"/>
              </a:rPr>
              <a:t>  социологический </a:t>
            </a:r>
            <a:r>
              <a:rPr lang="ru-RU" sz="3200" dirty="0">
                <a:cs typeface="Times New Roman" pitchFamily="18" charset="0"/>
              </a:rPr>
              <a:t>опрос.</a:t>
            </a:r>
          </a:p>
        </p:txBody>
      </p:sp>
      <p:pic>
        <p:nvPicPr>
          <p:cNvPr id="3" name="Рисунок 2" descr="a_fd8a5b0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0870" y="3824073"/>
            <a:ext cx="2941638" cy="2808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80920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Усиление притока иностранных слов в русский язык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848799" cy="288032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Происходило в: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петровское время (с тех пор около 2000 слов навсегда остались в нашем обиходе);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начале Х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I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Х века (революционно-демократическое движение принесло еще больше заимствований политического и социального характера);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конце ХХ века (побиты рекорды появления англицизмов в русской речи).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dirty="0"/>
          </a:p>
        </p:txBody>
      </p:sp>
      <p:pic>
        <p:nvPicPr>
          <p:cNvPr id="4" name="Рисунок 3" descr="72798406_1301456799_pet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293096"/>
            <a:ext cx="3073400" cy="2305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rev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4149080"/>
            <a:ext cx="2376488" cy="233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britanijos-veliav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4581128"/>
            <a:ext cx="2520950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В каждом языке есть слова, заимствованные из других языков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25377"/>
            <a:ext cx="5112568" cy="52563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Русский народ издавна вступал в: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политические;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торговые;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культурные;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научные связи с другими народами. </a:t>
            </a: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u="sng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При этом русский язык обогащался словами из других языков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840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2204864"/>
            <a:ext cx="3168650" cy="2374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8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0275" y="4697735"/>
            <a:ext cx="3133725" cy="2087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inter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isten\Desktop\фотки проект\biznes-rukopozhatie-sdelka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332399" cy="27622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6" name="Picture 2" descr="C:\Users\Listen\Desktop\проект\zagruzhenno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2707" y="0"/>
            <a:ext cx="4561293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7" name="Picture 3" descr="C:\Users\Listen\Desktop\проект\Business_Meeting_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24944"/>
            <a:ext cx="432048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8" name="Picture 4" descr="C:\Users\Listen\Desktop\проект\12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9267" y="3140968"/>
            <a:ext cx="4944733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242836267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51846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1855</TotalTime>
  <Words>816</Words>
  <Application>Microsoft Office PowerPoint</Application>
  <PresentationFormat>Экран (4:3)</PresentationFormat>
  <Paragraphs>154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              Исследовательская  работа             «Английские заимствования                    в русском языке: вынужденность или необходимость?» </vt:lpstr>
      <vt:lpstr>Актуальность </vt:lpstr>
      <vt:lpstr>Слайд 3</vt:lpstr>
      <vt:lpstr>Слайд 4</vt:lpstr>
      <vt:lpstr>Усиление притока иностранных слов в русский язык</vt:lpstr>
      <vt:lpstr>В каждом языке есть слова, заимствованные из других языков</vt:lpstr>
      <vt:lpstr>Слайд 7</vt:lpstr>
      <vt:lpstr>Слайд 8</vt:lpstr>
      <vt:lpstr>Слайд 9</vt:lpstr>
      <vt:lpstr>Причины заимствования англицизмов: </vt:lpstr>
      <vt:lpstr>Причины заимствования англицизмов: </vt:lpstr>
      <vt:lpstr>Слайд 12</vt:lpstr>
      <vt:lpstr>Слайд 13</vt:lpstr>
      <vt:lpstr>Слайд 14</vt:lpstr>
      <vt:lpstr>Слайд 15</vt:lpstr>
      <vt:lpstr>Знаете ли вы англицизмы?</vt:lpstr>
      <vt:lpstr>Мнения учёных </vt:lpstr>
      <vt:lpstr>Слайд 18</vt:lpstr>
      <vt:lpstr>Заключение</vt:lpstr>
      <vt:lpstr>              Исследовательская  работа             «Английские заимствования                    в русском языке: вынужденность или необходимость?» </vt:lpstr>
      <vt:lpstr>Использованные ресурсы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на тему «Английские заимствования в русском языке»</dc:title>
  <dc:creator>Listen</dc:creator>
  <cp:lastModifiedBy>winter</cp:lastModifiedBy>
  <cp:revision>171</cp:revision>
  <dcterms:created xsi:type="dcterms:W3CDTF">2017-01-22T17:53:24Z</dcterms:created>
  <dcterms:modified xsi:type="dcterms:W3CDTF">2018-03-29T11:16:27Z</dcterms:modified>
</cp:coreProperties>
</file>