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1" r:id="rId3"/>
    <p:sldId id="263" r:id="rId4"/>
    <p:sldId id="271" r:id="rId5"/>
    <p:sldId id="273" r:id="rId6"/>
    <p:sldId id="274" r:id="rId7"/>
    <p:sldId id="264" r:id="rId8"/>
    <p:sldId id="267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8B8"/>
    <a:srgbClr val="FFC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2" autoAdjust="0"/>
    <p:restoredTop sz="94660"/>
  </p:normalViewPr>
  <p:slideViewPr>
    <p:cSldViewPr>
      <p:cViewPr varScale="1">
        <p:scale>
          <a:sx n="103" d="100"/>
          <a:sy n="103" d="100"/>
        </p:scale>
        <p:origin x="5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53"/>
            <c:spPr>
              <a:solidFill>
                <a:srgbClr val="00B0F0"/>
              </a:solidFill>
            </c:spPr>
          </c:dPt>
          <c:dPt>
            <c:idx val="1"/>
            <c:bubble3D val="0"/>
            <c:explosion val="5"/>
            <c:spPr>
              <a:solidFill>
                <a:srgbClr val="FFC000"/>
              </a:solidFill>
            </c:spPr>
          </c:dPt>
          <c:dPt>
            <c:idx val="2"/>
            <c:bubble3D val="0"/>
            <c:explosion val="22"/>
          </c:dPt>
          <c:dPt>
            <c:idx val="3"/>
            <c:bubble3D val="0"/>
            <c:explosion val="12"/>
          </c:dPt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0.11828</cdr:x>
      <cdr:y>0</cdr:y>
    </cdr:from>
    <cdr:to>
      <cdr:x>0.83871</cdr:x>
      <cdr:y>0.11714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088" y="-1421448"/>
          <a:ext cx="482453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800" kern="1200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rPr>
            <a:t>Что такое криптография?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2C03FB6-E3E1-4F1C-B2FB-E94DDD90F0C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0DC5A1A-7FFD-4AED-984E-560778E7725F}" type="datetimeFigureOut">
              <a:rPr lang="ru-RU" smtClean="0"/>
              <a:t>25.06.2018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_________Microsoft_Word2.docx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69086" y="0"/>
            <a:ext cx="67491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315200" cy="1154865"/>
          </a:xfrm>
        </p:spPr>
        <p:txBody>
          <a:bodyPr/>
          <a:lstStyle/>
          <a:p>
            <a:pPr algn="ctr"/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Муниципальное бюджетное общеобразовательное учреждение </a:t>
            </a:r>
            <a:b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sz="1400" dirty="0" err="1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Бутурлиновская</a:t>
            </a:r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средняя общеобразовательная школа      </a:t>
            </a:r>
            <a:b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ru-RU" sz="1400" dirty="0" err="1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Бутурлиновского</a:t>
            </a:r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муниципального района</a:t>
            </a:r>
            <a:b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Воронежской области     397505, Воронежская обл., </a:t>
            </a:r>
            <a:r>
              <a:rPr lang="ru-RU" sz="1400" dirty="0" err="1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г.Бутурлиновка</a:t>
            </a:r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ул. Дорожная, 71  </a:t>
            </a:r>
            <a:b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ru-RU" sz="14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тел.:(47361)2-83-30, 2-83-31, эл.  адрес: </a:t>
            </a:r>
            <a:r>
              <a:rPr lang="ru-RU" sz="1400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but-school@mail.ru</a:t>
            </a:r>
            <a:endParaRPr lang="ru-RU" sz="1400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8828" y="3861048"/>
            <a:ext cx="6781800" cy="2646784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Выполнила:</a:t>
            </a:r>
          </a:p>
          <a:p>
            <a:pPr algn="r"/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обучающаяся 8 </a:t>
            </a:r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«Б» </a:t>
            </a: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класса</a:t>
            </a:r>
          </a:p>
          <a:p>
            <a:pPr algn="r"/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МБОУ БСОШ </a:t>
            </a:r>
          </a:p>
          <a:p>
            <a:pPr algn="r"/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Абрамова Евгения</a:t>
            </a:r>
          </a:p>
          <a:p>
            <a:pPr algn="r"/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Проверила:</a:t>
            </a:r>
          </a:p>
          <a:p>
            <a:pPr algn="r"/>
            <a:r>
              <a:rPr lang="ru-RU" dirty="0" err="1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Критинина</a:t>
            </a: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О.М.</a:t>
            </a:r>
          </a:p>
          <a:p>
            <a:pPr algn="r"/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учитель математики</a:t>
            </a:r>
          </a:p>
          <a:p>
            <a:pPr algn="r"/>
            <a:endParaRPr lang="ru-RU" dirty="0">
              <a:solidFill>
                <a:srgbClr val="0088B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2480" y="1412776"/>
            <a:ext cx="77768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Исследовательская  работа</a:t>
            </a:r>
          </a:p>
          <a:p>
            <a:pPr algn="ctr"/>
            <a:r>
              <a:rPr lang="ru-RU" sz="6000" b="1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«</a:t>
            </a:r>
            <a:r>
              <a:rPr lang="ru-RU" sz="6000" b="1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Криптография</a:t>
            </a:r>
            <a:r>
              <a:rPr lang="ru-RU" sz="6000" b="1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»</a:t>
            </a:r>
            <a:endParaRPr lang="ru-RU" sz="6000" b="1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480" y="6093296"/>
            <a:ext cx="2723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Clr>
                <a:schemeClr val="accent1"/>
              </a:buClr>
            </a:pP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Бутурлиновка 2017.</a:t>
            </a:r>
          </a:p>
        </p:txBody>
      </p:sp>
    </p:spTree>
    <p:extLst>
      <p:ext uri="{BB962C8B-B14F-4D97-AF65-F5344CB8AC3E}">
        <p14:creationId xmlns:p14="http://schemas.microsoft.com/office/powerpoint/2010/main" val="34160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Заключение</a:t>
            </a:r>
            <a:endParaRPr lang="ru-RU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4800600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Узнав немного о криптографии я поняла, что она </a:t>
            </a:r>
            <a:r>
              <a:rPr lang="ru-RU" dirty="0">
                <a:latin typeface="Consolas" panose="020B0609020204030204" pitchFamily="49" charset="0"/>
                <a:cs typeface="Consolas" panose="020B0609020204030204" pitchFamily="49" charset="0"/>
              </a:rPr>
              <a:t>не является легким делом. Я придумала свою систему шифрования, но не факт, что она сможет оказать более-менее серьезное сопротивление закалённым специалистам</a:t>
            </a: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. Но это очень увлекательное занятие, которое мне очень понравилось. </a:t>
            </a:r>
            <a:endParaRPr lang="ru-RU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-9525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462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261" y="747976"/>
            <a:ext cx="7941568" cy="5449792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sz="3200" b="1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Гипотеза</a:t>
            </a:r>
            <a:r>
              <a:rPr lang="ru-RU" sz="3200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r>
              <a:rPr lang="ru-RU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sz="3200" dirty="0">
                <a:latin typeface="Consolas" panose="020B0609020204030204" pitchFamily="49" charset="0"/>
                <a:cs typeface="Consolas" panose="020B0609020204030204" pitchFamily="49" charset="0"/>
              </a:rPr>
              <a:t>С</a:t>
            </a:r>
            <a:r>
              <a:rPr lang="ru-RU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овременная </a:t>
            </a:r>
            <a:r>
              <a:rPr lang="ru-RU" sz="3200" dirty="0">
                <a:latin typeface="Consolas" panose="020B0609020204030204" pitchFamily="49" charset="0"/>
                <a:cs typeface="Consolas" panose="020B0609020204030204" pitchFamily="49" charset="0"/>
              </a:rPr>
              <a:t>молодежь имеет свой способ шифрования.</a:t>
            </a:r>
          </a:p>
          <a:p>
            <a:pPr marL="114300" indent="0">
              <a:buNone/>
            </a:pPr>
            <a:r>
              <a:rPr lang="ru-RU" sz="3200" b="1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Актуальность</a:t>
            </a:r>
            <a:r>
              <a:rPr lang="ru-RU" sz="3200" dirty="0">
                <a:latin typeface="Consolas" panose="020B0609020204030204" pitchFamily="49" charset="0"/>
                <a:cs typeface="Consolas" panose="020B0609020204030204" pitchFamily="49" charset="0"/>
              </a:rPr>
              <a:t> моего  проекта обусловлена необходимостью познакомить современную молодежь с разными видами шифров, и научить самостоятельно составлять шифр.</a:t>
            </a:r>
          </a:p>
          <a:p>
            <a:pPr marL="114300" indent="0">
              <a:buNone/>
            </a:pPr>
            <a:r>
              <a:rPr lang="ru-RU" sz="3200" b="1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Цель</a:t>
            </a:r>
            <a:r>
              <a:rPr lang="ru-RU" sz="32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sz="3200" b="1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моего исследования:</a:t>
            </a:r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sz="3200" dirty="0">
                <a:latin typeface="Consolas" panose="020B0609020204030204" pitchFamily="49" charset="0"/>
                <a:cs typeface="Consolas" panose="020B0609020204030204" pitchFamily="49" charset="0"/>
              </a:rPr>
              <a:t>С</a:t>
            </a:r>
            <a:r>
              <a:rPr lang="ru-RU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оставить </a:t>
            </a:r>
            <a:r>
              <a:rPr lang="ru-RU" sz="3200" dirty="0">
                <a:latin typeface="Consolas" panose="020B0609020204030204" pitchFamily="49" charset="0"/>
                <a:cs typeface="Consolas" panose="020B0609020204030204" pitchFamily="49" charset="0"/>
              </a:rPr>
              <a:t>свой шифр.</a:t>
            </a:r>
          </a:p>
          <a:p>
            <a:pPr marL="114300" indent="0">
              <a:buNone/>
            </a:pPr>
            <a:r>
              <a:rPr lang="ru-RU" sz="3200" b="1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Объект исследования</a:t>
            </a:r>
            <a:r>
              <a:rPr lang="ru-RU" sz="32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sz="3200" dirty="0">
                <a:latin typeface="Consolas" panose="020B0609020204030204" pitchFamily="49" charset="0"/>
                <a:cs typeface="Consolas" panose="020B0609020204030204" pitchFamily="49" charset="0"/>
              </a:rPr>
              <a:t>– наука криптография.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2829" y="34347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75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052736"/>
            <a:ext cx="295314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79" y="5132040"/>
            <a:ext cx="316835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Эней Тактик </a:t>
            </a:r>
            <a:endParaRPr lang="ru-RU" sz="2400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1" y="1340768"/>
            <a:ext cx="51125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Считается, что основы криптографии заложил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Эней Тактик. </a:t>
            </a:r>
            <a:r>
              <a:rPr lang="ru-R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Первая 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надёжная система защиты была разработана в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Древнем Китае. 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Широкое распространение криптография приобрела и в странах античности. </a:t>
            </a:r>
            <a:r>
              <a:rPr lang="ru-R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Методы 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криптографии нашли своё применение и в Средние века, но их уже взяли на вооружение купцы и дипломаты.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Золотым веком данной науки называют эпоху Возрождения. </a:t>
            </a:r>
            <a:r>
              <a:rPr lang="ru-R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Во 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время Первой мировой войны она была признана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полноценным боевым инструментом.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524" y="-19050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2242" y="118130"/>
            <a:ext cx="640431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sz="4600" spc="-100" dirty="0">
                <a:solidFill>
                  <a:srgbClr val="0088B8"/>
                </a:solidFill>
                <a:latin typeface="Consolas" panose="020B0609020204030204" pitchFamily="49" charset="0"/>
                <a:ea typeface="+mj-ea"/>
                <a:cs typeface="Consolas" panose="020B0609020204030204" pitchFamily="49" charset="0"/>
              </a:rPr>
              <a:t>История криптографии</a:t>
            </a:r>
          </a:p>
        </p:txBody>
      </p:sp>
    </p:spTree>
    <p:extLst>
      <p:ext uri="{BB962C8B-B14F-4D97-AF65-F5344CB8AC3E}">
        <p14:creationId xmlns:p14="http://schemas.microsoft.com/office/powerpoint/2010/main" val="174099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649" y="260648"/>
            <a:ext cx="76200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История + Криптография</a:t>
            </a:r>
            <a:endParaRPr lang="ru-RU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194" y="4417155"/>
            <a:ext cx="7737656" cy="225220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С 40-х годов ХХ века криптографические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задачи стали существенно </a:t>
            </a:r>
            <a:r>
              <a:rPr lang="ru-RU" sz="2000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сложнее. </a:t>
            </a:r>
            <a:r>
              <a:rPr lang="ru-R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Основы 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современной теории секретной связи были разработаны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Клодом Шенноном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 именно в период Великой Отечественной войны.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0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3649" y="1554833"/>
            <a:ext cx="4176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spcBef>
                <a:spcPct val="20000"/>
              </a:spcBef>
              <a:buClr>
                <a:schemeClr val="accent1"/>
              </a:buClr>
            </a:pP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Первоначально письменность сама по себе была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своеобразной криптографической системой, 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так как в древних обществах ею владели только избранные. Священные </a:t>
            </a:r>
            <a:r>
              <a:rPr lang="ru-RU" sz="2000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книги древнего Египта, древней Индии</a:t>
            </a:r>
            <a:r>
              <a:rPr lang="ru-RU" sz="2000" dirty="0">
                <a:latin typeface="Consolas" panose="020B0609020204030204" pitchFamily="49" charset="0"/>
                <a:cs typeface="Consolas" panose="020B0609020204030204" pitchFamily="49" charset="0"/>
              </a:rPr>
              <a:t> тому примеры.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062" y="1305382"/>
            <a:ext cx="2990124" cy="2608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060" y="3913847"/>
            <a:ext cx="33162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5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79693" cy="1143000"/>
          </a:xfrm>
        </p:spPr>
        <p:txBody>
          <a:bodyPr/>
          <a:lstStyle/>
          <a:p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Математика + Криптография</a:t>
            </a:r>
            <a:endParaRPr lang="ru-RU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-9525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499176" cy="266429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latin typeface="Consolas" panose="020B0609020204030204" pitchFamily="49" charset="0"/>
                <a:cs typeface="Consolas" panose="020B0609020204030204" pitchFamily="49" charset="0"/>
              </a:rPr>
              <a:t>Одной из важнейших областей применений математики является </a:t>
            </a: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криптография. </a:t>
            </a:r>
            <a:endParaRPr lang="ru-RU" dirty="0" smtClean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Методы </a:t>
            </a:r>
            <a:r>
              <a:rPr lang="ru-RU" dirty="0">
                <a:latin typeface="Consolas" panose="020B0609020204030204" pitchFamily="49" charset="0"/>
                <a:cs typeface="Consolas" panose="020B0609020204030204" pitchFamily="49" charset="0"/>
              </a:rPr>
              <a:t>и результаты различных разделов математики </a:t>
            </a: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используется </a:t>
            </a:r>
            <a:r>
              <a:rPr lang="ru-RU" dirty="0">
                <a:latin typeface="Consolas" panose="020B0609020204030204" pitchFamily="49" charset="0"/>
                <a:cs typeface="Consolas" panose="020B0609020204030204" pitchFamily="49" charset="0"/>
              </a:rPr>
              <a:t>как при разработке шифров, так и при их исследованиях. В частности, при поиске методов вскрытия шифров.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Криптография является богатым источником трудных математических задач, а математика – одной из основ криптографии. </a:t>
            </a:r>
            <a:r>
              <a:rPr lang="ru-RU" dirty="0">
                <a:latin typeface="Consolas" panose="020B0609020204030204" pitchFamily="49" charset="0"/>
                <a:cs typeface="Consolas" panose="020B0609020204030204" pitchFamily="49" charset="0"/>
              </a:rPr>
              <a:t>История показывает, что рано или поздно развитие математических методов и техники приводит к тому, что задачи, </a:t>
            </a: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казавшиеся неразрешимыми, находят решение. </a:t>
            </a:r>
            <a:endParaRPr lang="ru-RU" dirty="0">
              <a:solidFill>
                <a:srgbClr val="0088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30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323708" cy="1143000"/>
          </a:xfrm>
        </p:spPr>
        <p:txBody>
          <a:bodyPr/>
          <a:lstStyle/>
          <a:p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Информатика </a:t>
            </a: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Криптография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980728"/>
            <a:ext cx="8208911" cy="587727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b="1" dirty="0">
                <a:latin typeface="Consolas" panose="020B0609020204030204" pitchFamily="49" charset="0"/>
                <a:cs typeface="Consolas" panose="020B0609020204030204" pitchFamily="49" charset="0"/>
              </a:rPr>
              <a:t>В начале ХХ века поставила себе на службу массу </a:t>
            </a:r>
            <a:r>
              <a:rPr lang="ru-RU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различных устройств</a:t>
            </a:r>
            <a:r>
              <a:rPr lang="ru-RU" b="1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pPr marL="114300" indent="0">
              <a:buNone/>
            </a:pPr>
            <a:r>
              <a:rPr lang="ru-RU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Появились </a:t>
            </a:r>
            <a:r>
              <a:rPr lang="ru-RU" b="1" dirty="0">
                <a:latin typeface="Consolas" panose="020B0609020204030204" pitchFamily="49" charset="0"/>
                <a:cs typeface="Consolas" panose="020B0609020204030204" pitchFamily="49" charset="0"/>
              </a:rPr>
              <a:t>новые  виды информации, требующей закрытия, новые области применения криптографических методов, а самое главное существенно возросли возможности противника по раскрытию применявшихся ранее шифров. </a:t>
            </a: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-9525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44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84" y="188640"/>
            <a:ext cx="8628112" cy="114300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0088B8"/>
                </a:solidFill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Социологическое исследование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013176"/>
            <a:ext cx="7620000" cy="12241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В опросе участвовало </a:t>
            </a:r>
            <a:r>
              <a:rPr lang="ru-RU" b="1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23 ученика</a:t>
            </a:r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из которых только </a:t>
            </a:r>
            <a:r>
              <a:rPr lang="ru-RU" u="sng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8</a:t>
            </a: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 человек знают о криптографии.</a:t>
            </a:r>
          </a:p>
          <a:p>
            <a:pPr marL="114300" indent="0">
              <a:buNone/>
            </a:pPr>
            <a:r>
              <a:rPr lang="ru-RU" b="1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Вывод:</a:t>
            </a:r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ru-RU" dirty="0" smtClean="0">
                <a:latin typeface="Consolas" panose="020B0609020204030204" pitchFamily="49" charset="0"/>
                <a:cs typeface="Consolas" panose="020B0609020204030204" pitchFamily="49" charset="0"/>
              </a:rPr>
              <a:t>Ученики не пользуются криптографией.</a:t>
            </a:r>
            <a:endParaRPr lang="ru-RU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0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97187306"/>
              </p:ext>
            </p:extLst>
          </p:nvPr>
        </p:nvGraphicFramePr>
        <p:xfrm>
          <a:off x="1073188" y="1772816"/>
          <a:ext cx="6696744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8957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0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Шифр </a:t>
            </a:r>
            <a:r>
              <a:rPr lang="ru-RU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Ц</a:t>
            </a:r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езаря</a:t>
            </a:r>
            <a:endParaRPr lang="ru-RU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12634"/>
            <a:ext cx="6347048" cy="1528734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ru-RU" sz="2800" b="1" dirty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Шаг шифрования или сдвиг </a:t>
            </a:r>
            <a:r>
              <a:rPr lang="ru-RU" sz="2800" dirty="0">
                <a:latin typeface="Consolas" panose="020B0609020204030204" pitchFamily="49" charset="0"/>
                <a:cs typeface="Consolas" panose="020B0609020204030204" pitchFamily="49" charset="0"/>
              </a:rPr>
              <a:t>— это число, которое указывает на сколько позиций мы будем смещаться влево или вправо по алфавиту. </a:t>
            </a:r>
            <a:endParaRPr lang="ru-RU" sz="28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3" t="17978" r="1926" b="2805"/>
          <a:stretch/>
        </p:blipFill>
        <p:spPr bwMode="auto">
          <a:xfrm>
            <a:off x="375387" y="1519164"/>
            <a:ext cx="6428861" cy="369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9992" y="260648"/>
            <a:ext cx="3960440" cy="1077218"/>
          </a:xfrm>
          <a:prstGeom prst="rect">
            <a:avLst/>
          </a:prstGeom>
          <a:solidFill>
            <a:srgbClr val="0088B8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Шаг равен </a:t>
            </a:r>
            <a:r>
              <a:rPr lang="ru-RU" sz="32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7 (вправо)</a:t>
            </a:r>
            <a:endParaRPr lang="ru-RU" sz="32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52717" y="1496581"/>
            <a:ext cx="1368152" cy="3539430"/>
          </a:xfrm>
          <a:prstGeom prst="rect">
            <a:avLst/>
          </a:prstGeom>
          <a:solidFill>
            <a:srgbClr val="0088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Е - Л</a:t>
            </a:r>
          </a:p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В - И</a:t>
            </a:r>
          </a:p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Г - Й</a:t>
            </a:r>
          </a:p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Е - Л</a:t>
            </a:r>
          </a:p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Н - Ф</a:t>
            </a:r>
          </a:p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И - П</a:t>
            </a:r>
          </a:p>
          <a:p>
            <a:r>
              <a:rPr lang="ru-RU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Я - Ё</a:t>
            </a:r>
          </a:p>
        </p:txBody>
      </p:sp>
    </p:spTree>
    <p:extLst>
      <p:ext uri="{BB962C8B-B14F-4D97-AF65-F5344CB8AC3E}">
        <p14:creationId xmlns:p14="http://schemas.microsoft.com/office/powerpoint/2010/main" val="353763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8B8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Мой способ шифрования</a:t>
            </a:r>
            <a:endParaRPr lang="ru-RU" dirty="0">
              <a:solidFill>
                <a:srgbClr val="0088B8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4437112"/>
            <a:ext cx="5233392" cy="1977703"/>
          </a:xfrm>
          <a:solidFill>
            <a:srgbClr val="0088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11430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Г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1849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 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43</a:t>
            </a: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Р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 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7396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86</a:t>
            </a: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У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 1681 41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Ш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 921696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А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100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  <a:sym typeface="Symbol"/>
              </a:rPr>
              <a:t>10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213" y="-9525"/>
            <a:ext cx="7127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4941168"/>
            <a:ext cx="230425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smtClean="0">
                <a:solidFill>
                  <a:srgbClr val="0088B8"/>
                </a:solidFill>
              </a:rPr>
              <a:t>43_86_41_96_10</a:t>
            </a:r>
            <a:endParaRPr lang="ru-RU" sz="3600" dirty="0">
              <a:solidFill>
                <a:srgbClr val="0088B8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8758153"/>
              </p:ext>
            </p:extLst>
          </p:nvPr>
        </p:nvGraphicFramePr>
        <p:xfrm>
          <a:off x="315913" y="1301750"/>
          <a:ext cx="7761287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Документ" r:id="rId5" imgW="7581519" imgH="3543074" progId="Word.Document.12">
                  <p:embed/>
                </p:oleObj>
              </mc:Choice>
              <mc:Fallback>
                <p:oleObj name="Документ" r:id="rId5" imgW="7581519" imgH="35430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5913" y="1301750"/>
                        <a:ext cx="7761287" cy="3609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04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937</TotalTime>
  <Words>480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</vt:lpstr>
      <vt:lpstr>Comic Sans MS</vt:lpstr>
      <vt:lpstr>Consolas</vt:lpstr>
      <vt:lpstr>Symbol</vt:lpstr>
      <vt:lpstr>Wingdings</vt:lpstr>
      <vt:lpstr>Соседство</vt:lpstr>
      <vt:lpstr>Документ</vt:lpstr>
      <vt:lpstr>Муниципальное бюджетное общеобразовательное учреждение   Бутурлиновская средняя общеобразовательная школа       Бутурлиновского муниципального района  Воронежской области     397505, Воронежская обл., г.Бутурлиновка, ул. Дорожная, 71   тел.:(47361)2-83-30, 2-83-31, эл.  адрес: but-school@mail.ru</vt:lpstr>
      <vt:lpstr>Презентация PowerPoint</vt:lpstr>
      <vt:lpstr>Презентация PowerPoint</vt:lpstr>
      <vt:lpstr>История + Криптография</vt:lpstr>
      <vt:lpstr>Математика + Криптография</vt:lpstr>
      <vt:lpstr>Информатика + Криптография</vt:lpstr>
      <vt:lpstr>Социологическое исследование</vt:lpstr>
      <vt:lpstr>Шифр Цезаря</vt:lpstr>
      <vt:lpstr>Мой способ шифрования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Криптография</dc:title>
  <dc:creator>Admin</dc:creator>
  <cp:lastModifiedBy>user</cp:lastModifiedBy>
  <cp:revision>175</cp:revision>
  <dcterms:created xsi:type="dcterms:W3CDTF">2017-02-20T12:36:33Z</dcterms:created>
  <dcterms:modified xsi:type="dcterms:W3CDTF">2018-06-25T05:28:22Z</dcterms:modified>
</cp:coreProperties>
</file>