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6"/>
  </p:notesMasterIdLst>
  <p:sldIdLst>
    <p:sldId id="256" r:id="rId2"/>
    <p:sldId id="257" r:id="rId3"/>
    <p:sldId id="258" r:id="rId4"/>
    <p:sldId id="271" r:id="rId5"/>
    <p:sldId id="272" r:id="rId6"/>
    <p:sldId id="273" r:id="rId7"/>
    <p:sldId id="274" r:id="rId8"/>
    <p:sldId id="275" r:id="rId9"/>
    <p:sldId id="276" r:id="rId10"/>
    <p:sldId id="277" r:id="rId11"/>
    <p:sldId id="278" r:id="rId12"/>
    <p:sldId id="279" r:id="rId13"/>
    <p:sldId id="280"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346FB3-A825-461B-AF6C-CCCE978D57F2}" type="datetimeFigureOut">
              <a:rPr lang="ru-RU" smtClean="0"/>
              <a:pPr/>
              <a:t>25.06.2018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72652C-34C9-461C-B9DB-7761D8FB8B56}" type="slidenum">
              <a:rPr lang="ru-RU" smtClean="0"/>
              <a:pPr/>
              <a:t>‹#›</a:t>
            </a:fld>
            <a:endParaRPr lang="ru-RU"/>
          </a:p>
        </p:txBody>
      </p:sp>
    </p:spTree>
    <p:extLst>
      <p:ext uri="{BB962C8B-B14F-4D97-AF65-F5344CB8AC3E}">
        <p14:creationId xmlns:p14="http://schemas.microsoft.com/office/powerpoint/2010/main" val="2226006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472652C-34C9-461C-B9DB-7761D8FB8B56}" type="slidenum">
              <a:rPr lang="ru-RU" smtClean="0"/>
              <a:pPr/>
              <a:t>1</a:t>
            </a:fld>
            <a:endParaRPr lang="ru-RU"/>
          </a:p>
        </p:txBody>
      </p:sp>
    </p:spTree>
    <p:extLst>
      <p:ext uri="{BB962C8B-B14F-4D97-AF65-F5344CB8AC3E}">
        <p14:creationId xmlns:p14="http://schemas.microsoft.com/office/powerpoint/2010/main" val="3938642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472652C-34C9-461C-B9DB-7761D8FB8B56}" type="slidenum">
              <a:rPr lang="ru-RU" smtClean="0"/>
              <a:pPr/>
              <a:t>2</a:t>
            </a:fld>
            <a:endParaRPr lang="ru-RU"/>
          </a:p>
        </p:txBody>
      </p:sp>
    </p:spTree>
    <p:extLst>
      <p:ext uri="{BB962C8B-B14F-4D97-AF65-F5344CB8AC3E}">
        <p14:creationId xmlns:p14="http://schemas.microsoft.com/office/powerpoint/2010/main" val="1606958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472652C-34C9-461C-B9DB-7761D8FB8B56}" type="slidenum">
              <a:rPr lang="ru-RU" smtClean="0"/>
              <a:pPr/>
              <a:t>3</a:t>
            </a:fld>
            <a:endParaRPr lang="ru-RU"/>
          </a:p>
        </p:txBody>
      </p:sp>
    </p:spTree>
    <p:extLst>
      <p:ext uri="{BB962C8B-B14F-4D97-AF65-F5344CB8AC3E}">
        <p14:creationId xmlns:p14="http://schemas.microsoft.com/office/powerpoint/2010/main" val="1833678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472652C-34C9-461C-B9DB-7761D8FB8B56}" type="slidenum">
              <a:rPr lang="ru-RU" smtClean="0"/>
              <a:pPr/>
              <a:t>4</a:t>
            </a:fld>
            <a:endParaRPr lang="ru-RU"/>
          </a:p>
        </p:txBody>
      </p:sp>
    </p:spTree>
    <p:extLst>
      <p:ext uri="{BB962C8B-B14F-4D97-AF65-F5344CB8AC3E}">
        <p14:creationId xmlns:p14="http://schemas.microsoft.com/office/powerpoint/2010/main" val="1656991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472652C-34C9-461C-B9DB-7761D8FB8B56}" type="slidenum">
              <a:rPr lang="ru-RU" smtClean="0"/>
              <a:pPr/>
              <a:t>5</a:t>
            </a:fld>
            <a:endParaRPr lang="ru-RU"/>
          </a:p>
        </p:txBody>
      </p:sp>
    </p:spTree>
    <p:extLst>
      <p:ext uri="{BB962C8B-B14F-4D97-AF65-F5344CB8AC3E}">
        <p14:creationId xmlns:p14="http://schemas.microsoft.com/office/powerpoint/2010/main" val="1090595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472652C-34C9-461C-B9DB-7761D8FB8B56}" type="slidenum">
              <a:rPr lang="ru-RU" smtClean="0"/>
              <a:pPr/>
              <a:t>7</a:t>
            </a:fld>
            <a:endParaRPr lang="ru-RU"/>
          </a:p>
        </p:txBody>
      </p:sp>
    </p:spTree>
    <p:extLst>
      <p:ext uri="{BB962C8B-B14F-4D97-AF65-F5344CB8AC3E}">
        <p14:creationId xmlns:p14="http://schemas.microsoft.com/office/powerpoint/2010/main" val="1975700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472652C-34C9-461C-B9DB-7761D8FB8B56}" type="slidenum">
              <a:rPr lang="ru-RU" smtClean="0"/>
              <a:pPr/>
              <a:t>14</a:t>
            </a:fld>
            <a:endParaRPr lang="ru-RU"/>
          </a:p>
        </p:txBody>
      </p:sp>
    </p:spTree>
    <p:extLst>
      <p:ext uri="{BB962C8B-B14F-4D97-AF65-F5344CB8AC3E}">
        <p14:creationId xmlns:p14="http://schemas.microsoft.com/office/powerpoint/2010/main" val="994999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25.06.2018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25.06.2018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25.06.2018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25.06.2018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25.06.2018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25.06.2018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25.06.2018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25.06.2018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25.06.2018</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25.06.2018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25.06.2018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25.06.2018</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22376" y="836712"/>
            <a:ext cx="7772400" cy="1872208"/>
          </a:xfrm>
        </p:spPr>
        <p:txBody>
          <a:bodyPr>
            <a:normAutofit/>
          </a:bodyPr>
          <a:lstStyle/>
          <a:p>
            <a:pPr algn="ctr"/>
            <a:r>
              <a:rPr lang="ru-RU" sz="3600" dirty="0" smtClean="0"/>
              <a:t>Проект: </a:t>
            </a:r>
            <a:br>
              <a:rPr lang="ru-RU" sz="3600" dirty="0" smtClean="0"/>
            </a:br>
            <a:r>
              <a:rPr lang="ru-RU" sz="3600" dirty="0" smtClean="0"/>
              <a:t>«Замечательные кривые»</a:t>
            </a:r>
            <a:endParaRPr lang="ru-RU" sz="3600" dirty="0"/>
          </a:p>
        </p:txBody>
      </p:sp>
      <p:sp>
        <p:nvSpPr>
          <p:cNvPr id="3" name="Подзаголовок 2"/>
          <p:cNvSpPr>
            <a:spLocks noGrp="1"/>
          </p:cNvSpPr>
          <p:nvPr>
            <p:ph type="subTitle" idx="1"/>
          </p:nvPr>
        </p:nvSpPr>
        <p:spPr>
          <a:xfrm>
            <a:off x="395536" y="3789040"/>
            <a:ext cx="5472608" cy="2664296"/>
          </a:xfrm>
        </p:spPr>
        <p:txBody>
          <a:bodyPr>
            <a:normAutofit fontScale="55000" lnSpcReduction="20000"/>
          </a:bodyPr>
          <a:lstStyle/>
          <a:p>
            <a:pPr algn="l">
              <a:lnSpc>
                <a:spcPct val="170000"/>
              </a:lnSpc>
            </a:pPr>
            <a:r>
              <a:rPr lang="ru-RU" sz="2600" b="1" dirty="0" smtClean="0">
                <a:solidFill>
                  <a:srgbClr val="0070C0"/>
                </a:solidFill>
              </a:rPr>
              <a:t>Подготовила:</a:t>
            </a:r>
          </a:p>
          <a:p>
            <a:pPr algn="l">
              <a:lnSpc>
                <a:spcPct val="170000"/>
              </a:lnSpc>
            </a:pPr>
            <a:r>
              <a:rPr lang="ru-RU" sz="2600" dirty="0" smtClean="0">
                <a:solidFill>
                  <a:srgbClr val="0070C0"/>
                </a:solidFill>
              </a:rPr>
              <a:t>ученица 8 «А» класса МБОУ </a:t>
            </a:r>
            <a:r>
              <a:rPr lang="ru-RU" sz="2600" dirty="0" err="1" smtClean="0">
                <a:solidFill>
                  <a:srgbClr val="0070C0"/>
                </a:solidFill>
              </a:rPr>
              <a:t>Бутурлиновской</a:t>
            </a:r>
            <a:r>
              <a:rPr lang="ru-RU" sz="2600" dirty="0" smtClean="0">
                <a:solidFill>
                  <a:srgbClr val="0070C0"/>
                </a:solidFill>
              </a:rPr>
              <a:t> СОШ</a:t>
            </a:r>
          </a:p>
          <a:p>
            <a:pPr algn="l">
              <a:lnSpc>
                <a:spcPct val="170000"/>
              </a:lnSpc>
            </a:pPr>
            <a:r>
              <a:rPr lang="ru-RU" sz="2600" dirty="0" smtClean="0">
                <a:solidFill>
                  <a:srgbClr val="0070C0"/>
                </a:solidFill>
              </a:rPr>
              <a:t>Литвинова Ксения </a:t>
            </a:r>
          </a:p>
          <a:p>
            <a:pPr algn="l">
              <a:lnSpc>
                <a:spcPct val="170000"/>
              </a:lnSpc>
            </a:pPr>
            <a:endParaRPr lang="ru-RU" sz="2600" dirty="0" smtClean="0">
              <a:solidFill>
                <a:srgbClr val="0070C0"/>
              </a:solidFill>
            </a:endParaRPr>
          </a:p>
          <a:p>
            <a:pPr algn="l">
              <a:lnSpc>
                <a:spcPct val="170000"/>
              </a:lnSpc>
            </a:pPr>
            <a:r>
              <a:rPr lang="ru-RU" sz="2600" b="1" dirty="0" smtClean="0">
                <a:solidFill>
                  <a:srgbClr val="0070C0"/>
                </a:solidFill>
              </a:rPr>
              <a:t>Проверила:</a:t>
            </a:r>
          </a:p>
          <a:p>
            <a:pPr algn="l">
              <a:lnSpc>
                <a:spcPct val="170000"/>
              </a:lnSpc>
            </a:pPr>
            <a:r>
              <a:rPr lang="ru-RU" sz="2600" dirty="0" smtClean="0">
                <a:solidFill>
                  <a:srgbClr val="0070C0"/>
                </a:solidFill>
              </a:rPr>
              <a:t>учитель математики </a:t>
            </a:r>
          </a:p>
          <a:p>
            <a:pPr algn="l">
              <a:lnSpc>
                <a:spcPct val="170000"/>
              </a:lnSpc>
            </a:pPr>
            <a:r>
              <a:rPr lang="ru-RU" sz="2600" dirty="0" err="1" smtClean="0">
                <a:solidFill>
                  <a:srgbClr val="0070C0"/>
                </a:solidFill>
              </a:rPr>
              <a:t>Критинина</a:t>
            </a:r>
            <a:r>
              <a:rPr lang="ru-RU" sz="2600" dirty="0" smtClean="0">
                <a:solidFill>
                  <a:srgbClr val="0070C0"/>
                </a:solidFill>
              </a:rPr>
              <a:t> Ольга Михайловна</a:t>
            </a:r>
          </a:p>
          <a:p>
            <a:pPr algn="l"/>
            <a:endParaRPr lang="ru-RU" sz="1600" dirty="0">
              <a:solidFill>
                <a:srgbClr val="0070C0"/>
              </a:solidFill>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764704"/>
            <a:ext cx="4285104" cy="4104456"/>
          </a:xfrm>
        </p:spPr>
        <p:txBody>
          <a:bodyPr>
            <a:normAutofit/>
          </a:bodyPr>
          <a:lstStyle/>
          <a:p>
            <a:pPr>
              <a:lnSpc>
                <a:spcPct val="150000"/>
              </a:lnSpc>
            </a:pPr>
            <a:r>
              <a:rPr lang="en-US" sz="1400" i="1" dirty="0" smtClean="0">
                <a:solidFill>
                  <a:srgbClr val="0070C0"/>
                </a:solidFill>
                <a:effectLst/>
              </a:rPr>
              <a:t>VII</a:t>
            </a:r>
            <a:r>
              <a:rPr lang="ru-RU" sz="1400" i="1" dirty="0" smtClean="0">
                <a:solidFill>
                  <a:srgbClr val="0070C0"/>
                </a:solidFill>
                <a:effectLst/>
              </a:rPr>
              <a:t>. Архимедова спираль – </a:t>
            </a:r>
            <a:r>
              <a:rPr lang="ru-RU" sz="1300" b="0" i="1" dirty="0" smtClean="0">
                <a:solidFill>
                  <a:srgbClr val="0070C0"/>
                </a:solidFill>
                <a:effectLst/>
              </a:rPr>
              <a:t>плоская кривая, описываемая точкой M, равномерно движущейся по прямой OA, в то время как эта прямая равномерно вращается в плоскости вокруг одной из своих точек O. Геометрическим свойством, характеризующим спираль Архимеда, является постоянство расстояний между витками. </a:t>
            </a:r>
            <a:br>
              <a:rPr lang="ru-RU" sz="1300" b="0" i="1" dirty="0" smtClean="0">
                <a:solidFill>
                  <a:srgbClr val="0070C0"/>
                </a:solidFill>
                <a:effectLst/>
              </a:rPr>
            </a:br>
            <a:r>
              <a:rPr lang="ru-RU" sz="1300" b="0" i="1" dirty="0" smtClean="0">
                <a:solidFill>
                  <a:srgbClr val="0070C0"/>
                </a:solidFill>
                <a:effectLst/>
              </a:rPr>
              <a:t>Спираль Архимеда состоит из бесконечно многих витков. Она начинается в центре, и все более и более удаляется от него по мере того, как растет число оборотов. </a:t>
            </a:r>
            <a:r>
              <a:rPr lang="ru-RU" sz="1300" dirty="0" smtClean="0"/>
              <a:t/>
            </a:r>
            <a:br>
              <a:rPr lang="ru-RU" sz="1300" dirty="0" smtClean="0"/>
            </a:br>
            <a:endParaRPr lang="ru-RU" sz="1300" dirty="0"/>
          </a:p>
        </p:txBody>
      </p:sp>
      <p:pic>
        <p:nvPicPr>
          <p:cNvPr id="1026" name="Picture 2" descr="C:\Users\Николай\Desktop\Спираль_архимеда.gif"/>
          <p:cNvPicPr>
            <a:picLocks noChangeAspect="1" noChangeArrowheads="1" noCrop="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64088" y="836712"/>
            <a:ext cx="2448272" cy="2448272"/>
          </a:xfrm>
          <a:prstGeom prst="rect">
            <a:avLst/>
          </a:prstGeom>
          <a:ln>
            <a:noFill/>
          </a:ln>
          <a:effectLst>
            <a:outerShdw blurRad="292100" dist="139700" dir="2700000" algn="tl" rotWithShape="0">
              <a:srgbClr val="333333">
                <a:alpha val="65000"/>
              </a:srgbClr>
            </a:outerShdw>
          </a:effectLst>
        </p:spPr>
      </p:pic>
      <p:pic>
        <p:nvPicPr>
          <p:cNvPr id="1028" name="Picture 4" descr="C:\Users\Николай\Desktop\log.gif"/>
          <p:cNvPicPr>
            <a:picLocks noChangeAspect="1" noChangeArrowheads="1"/>
          </p:cNvPicPr>
          <p:nvPr/>
        </p:nvPicPr>
        <p:blipFill>
          <a:blip r:embed="rId3" cstate="print"/>
          <a:srcRect/>
          <a:stretch>
            <a:fillRect/>
          </a:stretch>
        </p:blipFill>
        <p:spPr bwMode="auto">
          <a:xfrm>
            <a:off x="5292080" y="3501008"/>
            <a:ext cx="2912388" cy="216024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692696"/>
            <a:ext cx="4608512" cy="5112568"/>
          </a:xfrm>
        </p:spPr>
        <p:txBody>
          <a:bodyPr>
            <a:normAutofit fontScale="90000"/>
          </a:bodyPr>
          <a:lstStyle/>
          <a:p>
            <a:pPr>
              <a:lnSpc>
                <a:spcPct val="150000"/>
              </a:lnSpc>
            </a:pPr>
            <a:r>
              <a:rPr lang="en-US" sz="1400" i="1" dirty="0" smtClean="0">
                <a:solidFill>
                  <a:srgbClr val="0070C0"/>
                </a:solidFill>
                <a:effectLst/>
              </a:rPr>
              <a:t>VIII</a:t>
            </a:r>
            <a:r>
              <a:rPr lang="ru-RU" sz="1400" i="1" dirty="0" smtClean="0">
                <a:solidFill>
                  <a:srgbClr val="0070C0"/>
                </a:solidFill>
                <a:effectLst/>
              </a:rPr>
              <a:t>. Кривая Коха - </a:t>
            </a:r>
            <a:r>
              <a:rPr lang="ru-RU" sz="1300" b="0" i="1" dirty="0" smtClean="0">
                <a:solidFill>
                  <a:srgbClr val="0070C0"/>
                </a:solidFill>
                <a:effectLst/>
              </a:rPr>
              <a:t>фрактальная кривая, описанная в 1904 году шведским математиком </a:t>
            </a:r>
            <a:r>
              <a:rPr lang="ru-RU" sz="1300" b="0" i="1" dirty="0" err="1" smtClean="0">
                <a:solidFill>
                  <a:srgbClr val="0070C0"/>
                </a:solidFill>
                <a:effectLst/>
              </a:rPr>
              <a:t>Хельге</a:t>
            </a:r>
            <a:r>
              <a:rPr lang="ru-RU" sz="1300" b="0" i="1" dirty="0" smtClean="0">
                <a:solidFill>
                  <a:srgbClr val="0070C0"/>
                </a:solidFill>
                <a:effectLst/>
              </a:rPr>
              <a:t> фон Кохом.</a:t>
            </a:r>
            <a:br>
              <a:rPr lang="ru-RU" sz="1300" b="0" i="1" dirty="0" smtClean="0">
                <a:solidFill>
                  <a:srgbClr val="0070C0"/>
                </a:solidFill>
                <a:effectLst/>
              </a:rPr>
            </a:br>
            <a:r>
              <a:rPr lang="ru-RU" sz="1300" b="0" i="1" dirty="0" smtClean="0">
                <a:solidFill>
                  <a:srgbClr val="0070C0"/>
                </a:solidFill>
                <a:effectLst/>
              </a:rPr>
              <a:t>Три копии кривой Коха, построенные (остриями наружу) на сторонах правильного треугольника, образуют замкнутую кривую бесконечной длины, называемую </a:t>
            </a:r>
            <a:r>
              <a:rPr lang="ru-RU" sz="1300" b="0" i="1" u="sng" dirty="0" smtClean="0">
                <a:solidFill>
                  <a:srgbClr val="0070C0"/>
                </a:solidFill>
                <a:effectLst/>
              </a:rPr>
              <a:t>снежинкой Коха.</a:t>
            </a:r>
            <a:r>
              <a:rPr lang="ru-RU" sz="1200" b="0" i="1" u="sng" dirty="0" smtClean="0">
                <a:solidFill>
                  <a:srgbClr val="0070C0"/>
                </a:solidFill>
                <a:effectLst/>
              </a:rPr>
              <a:t/>
            </a:r>
            <a:br>
              <a:rPr lang="ru-RU" sz="1200" b="0" i="1" u="sng" dirty="0" smtClean="0">
                <a:solidFill>
                  <a:srgbClr val="0070C0"/>
                </a:solidFill>
                <a:effectLst/>
              </a:rPr>
            </a:br>
            <a:r>
              <a:rPr lang="ru-RU" sz="1200" b="0" i="1" dirty="0" smtClean="0">
                <a:solidFill>
                  <a:srgbClr val="0070C0"/>
                </a:solidFill>
                <a:effectLst/>
              </a:rPr>
              <a:t/>
            </a:r>
            <a:br>
              <a:rPr lang="ru-RU" sz="1200" b="0" i="1" dirty="0" smtClean="0">
                <a:solidFill>
                  <a:srgbClr val="0070C0"/>
                </a:solidFill>
                <a:effectLst/>
              </a:rPr>
            </a:br>
            <a:r>
              <a:rPr lang="ru-RU" sz="1300" b="0" i="1" dirty="0" smtClean="0">
                <a:solidFill>
                  <a:srgbClr val="0070C0"/>
                </a:solidFill>
                <a:effectLst/>
              </a:rPr>
              <a:t>Процесс </a:t>
            </a:r>
            <a:r>
              <a:rPr lang="ru-RU" sz="1300" b="0" i="1" u="sng" dirty="0" smtClean="0">
                <a:solidFill>
                  <a:srgbClr val="0070C0"/>
                </a:solidFill>
                <a:effectLst/>
              </a:rPr>
              <a:t>построения</a:t>
            </a:r>
            <a:r>
              <a:rPr lang="ru-RU" sz="1300" b="0" i="1" dirty="0" smtClean="0">
                <a:solidFill>
                  <a:srgbClr val="0070C0"/>
                </a:solidFill>
                <a:effectLst/>
              </a:rPr>
              <a:t> кривой Коха выглядит следующим образом: берём единичный отрезок, разделяем на три равные части и заменяем средний интервал равносторонним треугольником без этого сегмента. В результате образуется ломаная, состоящая из четырех звеньев длины 1/3. На следующем шаге повторяем операцию для каждого из четырёх получившихся звеньев и т. д… Предельная кривая и есть кривая Коха, которая не имеет самопересечений.</a:t>
            </a:r>
            <a:r>
              <a:rPr lang="ru-RU" sz="1200" dirty="0" smtClean="0"/>
              <a:t/>
            </a:r>
            <a:br>
              <a:rPr lang="ru-RU" sz="1200" dirty="0" smtClean="0"/>
            </a:br>
            <a:endParaRPr lang="ru-RU" sz="1200" i="1" dirty="0">
              <a:solidFill>
                <a:srgbClr val="0070C0"/>
              </a:solidFill>
              <a:effectLst/>
            </a:endParaRPr>
          </a:p>
        </p:txBody>
      </p:sp>
      <p:pic>
        <p:nvPicPr>
          <p:cNvPr id="5" name="Рисунок 4" descr="Первые этапы построения кривой Коха"/>
          <p:cNvPicPr/>
          <p:nvPr/>
        </p:nvPicPr>
        <p:blipFill>
          <a:blip r:embed="rId2" cstate="print"/>
          <a:srcRect/>
          <a:stretch>
            <a:fillRect/>
          </a:stretch>
        </p:blipFill>
        <p:spPr bwMode="auto">
          <a:xfrm>
            <a:off x="5364088" y="2708920"/>
            <a:ext cx="3072358" cy="1630859"/>
          </a:xfrm>
          <a:prstGeom prst="rect">
            <a:avLst/>
          </a:prstGeom>
          <a:ln>
            <a:noFill/>
          </a:ln>
          <a:effectLst>
            <a:outerShdw blurRad="292100" dist="139700" dir="2700000" algn="tl" rotWithShape="0">
              <a:srgbClr val="333333">
                <a:alpha val="65000"/>
              </a:srgbClr>
            </a:outerShdw>
          </a:effectLst>
        </p:spPr>
      </p:pic>
      <p:pic>
        <p:nvPicPr>
          <p:cNvPr id="2051" name="Picture 3" descr="C:\Users\Николай\Desktop\Без названия (5).png"/>
          <p:cNvPicPr>
            <a:picLocks noChangeAspect="1" noChangeArrowheads="1"/>
          </p:cNvPicPr>
          <p:nvPr/>
        </p:nvPicPr>
        <p:blipFill>
          <a:blip r:embed="rId3" cstate="print"/>
          <a:srcRect/>
          <a:stretch>
            <a:fillRect/>
          </a:stretch>
        </p:blipFill>
        <p:spPr bwMode="auto">
          <a:xfrm>
            <a:off x="5235796" y="1340769"/>
            <a:ext cx="2963632" cy="864095"/>
          </a:xfrm>
          <a:prstGeom prst="rect">
            <a:avLst/>
          </a:prstGeom>
          <a:ln>
            <a:noFill/>
          </a:ln>
          <a:effectLst>
            <a:outerShdw blurRad="292100" dist="139700" dir="2700000" algn="tl" rotWithShape="0">
              <a:srgbClr val="333333">
                <a:alpha val="65000"/>
              </a:srgbClr>
            </a:outerShdw>
          </a:effectLst>
        </p:spPr>
      </p:pic>
      <p:sp>
        <p:nvSpPr>
          <p:cNvPr id="4" name="SMARTInkShape-1"/>
          <p:cNvSpPr/>
          <p:nvPr/>
        </p:nvSpPr>
        <p:spPr>
          <a:xfrm>
            <a:off x="6743700" y="6700838"/>
            <a:ext cx="100014" cy="28576"/>
          </a:xfrm>
          <a:custGeom>
            <a:avLst/>
            <a:gdLst/>
            <a:ahLst/>
            <a:cxnLst/>
            <a:rect l="0" t="0" r="0" b="0"/>
            <a:pathLst>
              <a:path w="100014" h="28576">
                <a:moveTo>
                  <a:pt x="100013" y="0"/>
                </a:moveTo>
                <a:lnTo>
                  <a:pt x="68352" y="12184"/>
                </a:lnTo>
                <a:lnTo>
                  <a:pt x="38950" y="19132"/>
                </a:lnTo>
                <a:lnTo>
                  <a:pt x="0" y="28575"/>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50000"/>
              </a:lnSpc>
            </a:pPr>
            <a:r>
              <a:rPr lang="ru-RU" sz="1400" i="1" dirty="0" smtClean="0">
                <a:solidFill>
                  <a:srgbClr val="0070C0"/>
                </a:solidFill>
                <a:effectLst/>
              </a:rPr>
              <a:t>Кривые имеют непосредственное отношение к окружающему нас миру. Они проявляются в частности в природе, науке, архитектуре. Трудно себе представить мир без этих кривых, хотя они так не заметны для нашего повседневного взора. </a:t>
            </a:r>
            <a:r>
              <a:rPr lang="ru-RU" sz="1400" dirty="0" smtClean="0"/>
              <a:t/>
            </a:r>
            <a:br>
              <a:rPr lang="ru-RU" sz="1400" dirty="0" smtClean="0"/>
            </a:br>
            <a:endParaRPr lang="ru-RU" sz="1400" dirty="0"/>
          </a:p>
        </p:txBody>
      </p:sp>
      <p:pic>
        <p:nvPicPr>
          <p:cNvPr id="4" name="Содержимое 3" descr="http://ansya.ru/health/issledovateleskaya-rabota-po-teme-zamechatelenie-krivie/56.jpg"/>
          <p:cNvPicPr>
            <a:picLocks noGrp="1"/>
          </p:cNvPicPr>
          <p:nvPr>
            <p:ph idx="1"/>
          </p:nvPr>
        </p:nvPicPr>
        <p:blipFill>
          <a:blip r:embed="rId2" cstate="print"/>
          <a:srcRect/>
          <a:stretch>
            <a:fillRect/>
          </a:stretch>
        </p:blipFill>
        <p:spPr bwMode="auto">
          <a:xfrm>
            <a:off x="6228184" y="2924944"/>
            <a:ext cx="2215133" cy="165618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 name="Рисунок 4" descr="http://ansya.ru/health/issledovateleskaya-rabota-po-teme-zamechatelenie-krivie/53.jpg"/>
          <p:cNvPicPr/>
          <p:nvPr/>
        </p:nvPicPr>
        <p:blipFill>
          <a:blip r:embed="rId3" cstate="print"/>
          <a:srcRect/>
          <a:stretch>
            <a:fillRect/>
          </a:stretch>
        </p:blipFill>
        <p:spPr bwMode="auto">
          <a:xfrm>
            <a:off x="3635896" y="980728"/>
            <a:ext cx="2046734" cy="136815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6" name="Рисунок 5" descr="http://ansya.ru/health/issledovateleskaya-rabota-po-teme-zamechatelenie-krivie/52.jpg"/>
          <p:cNvPicPr/>
          <p:nvPr/>
        </p:nvPicPr>
        <p:blipFill>
          <a:blip r:embed="rId4" cstate="print"/>
          <a:srcRect/>
          <a:stretch>
            <a:fillRect/>
          </a:stretch>
        </p:blipFill>
        <p:spPr bwMode="auto">
          <a:xfrm>
            <a:off x="6300192" y="908720"/>
            <a:ext cx="1955676" cy="151216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3074" name="Picture 2" descr="C:\Users\Николай\Desktop\ulitka-02.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99592" y="980728"/>
            <a:ext cx="2138852" cy="144016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3075" name="Picture 3" descr="C:\Users\Николай\Desktop\majesta-4-2.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99592" y="2996952"/>
            <a:ext cx="2112235" cy="158417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11" name="Рисунок 10" descr="http://ansya.ru/health/issledovateleskaya-rabota-po-teme-zamechatelenie-krivie/34.jpg"/>
          <p:cNvPicPr/>
          <p:nvPr/>
        </p:nvPicPr>
        <p:blipFill>
          <a:blip r:embed="rId7" cstate="print"/>
          <a:srcRect/>
          <a:stretch>
            <a:fillRect/>
          </a:stretch>
        </p:blipFill>
        <p:spPr bwMode="auto">
          <a:xfrm>
            <a:off x="3635896" y="3068960"/>
            <a:ext cx="2186558" cy="151216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620688"/>
            <a:ext cx="5149200" cy="5256584"/>
          </a:xfrm>
        </p:spPr>
        <p:txBody>
          <a:bodyPr>
            <a:normAutofit/>
          </a:bodyPr>
          <a:lstStyle/>
          <a:p>
            <a:pPr algn="ctr">
              <a:lnSpc>
                <a:spcPct val="150000"/>
              </a:lnSpc>
            </a:pPr>
            <a:r>
              <a:rPr lang="ru-RU" sz="2000" i="1" dirty="0" smtClean="0">
                <a:solidFill>
                  <a:srgbClr val="0070C0"/>
                </a:solidFill>
                <a:effectLst/>
              </a:rPr>
              <a:t>Это интересно:</a:t>
            </a:r>
            <a:r>
              <a:rPr lang="ru-RU" sz="1300" i="1" dirty="0" smtClean="0">
                <a:solidFill>
                  <a:srgbClr val="0070C0"/>
                </a:solidFill>
                <a:effectLst/>
              </a:rPr>
              <a:t/>
            </a:r>
            <a:br>
              <a:rPr lang="ru-RU" sz="1300" i="1" dirty="0" smtClean="0">
                <a:solidFill>
                  <a:srgbClr val="0070C0"/>
                </a:solidFill>
                <a:effectLst/>
              </a:rPr>
            </a:br>
            <a:r>
              <a:rPr lang="ru-RU" sz="1300" i="1" dirty="0" smtClean="0">
                <a:solidFill>
                  <a:srgbClr val="0070C0"/>
                </a:solidFill>
                <a:effectLst/>
              </a:rPr>
              <a:t>Мост Миллениум или Мост Тысячелетия — </a:t>
            </a:r>
            <a:r>
              <a:rPr lang="ru-RU" sz="1300" b="0" i="1" dirty="0" smtClean="0">
                <a:solidFill>
                  <a:srgbClr val="0070C0"/>
                </a:solidFill>
                <a:effectLst/>
              </a:rPr>
              <a:t>пешеходный мост в Лондоне, пересекающий Темзу.</a:t>
            </a:r>
            <a:br>
              <a:rPr lang="ru-RU" sz="1300" b="0" i="1" dirty="0" smtClean="0">
                <a:solidFill>
                  <a:srgbClr val="0070C0"/>
                </a:solidFill>
                <a:effectLst/>
              </a:rPr>
            </a:br>
            <a:r>
              <a:rPr lang="ru-RU" sz="1300" b="0" i="1" dirty="0" smtClean="0">
                <a:solidFill>
                  <a:srgbClr val="0070C0"/>
                </a:solidFill>
                <a:effectLst/>
              </a:rPr>
              <a:t>Длина 370 метров. </a:t>
            </a:r>
            <a:br>
              <a:rPr lang="ru-RU" sz="1300" b="0" i="1" dirty="0" smtClean="0">
                <a:solidFill>
                  <a:srgbClr val="0070C0"/>
                </a:solidFill>
                <a:effectLst/>
              </a:rPr>
            </a:br>
            <a:r>
              <a:rPr lang="ru-RU" sz="1300" b="0" i="1" dirty="0" smtClean="0">
                <a:solidFill>
                  <a:srgbClr val="0070C0"/>
                </a:solidFill>
                <a:effectLst/>
              </a:rPr>
              <a:t>В обычном положении арки моста не мешают прохождению под ними небольших судов, но как только к мосту приближается крупное судно — мост поворачивается по своей оси на 40 градусов, при этом верхняя арка опускается, а пешеходная — поднимается. В результате обе арки оказываются в равновесно-поднятом положении, а между водной гладью и мостом образуется 25-метровый зазор, дающий возможность пройти под ним почти любому, даже самому крупногабаритному судну. </a:t>
            </a:r>
            <a:r>
              <a:rPr lang="ru-RU" sz="1300" i="1" dirty="0" smtClean="0">
                <a:solidFill>
                  <a:srgbClr val="0070C0"/>
                </a:solidFill>
                <a:effectLst/>
              </a:rPr>
              <a:t/>
            </a:r>
            <a:br>
              <a:rPr lang="ru-RU" sz="1300" i="1" dirty="0" smtClean="0">
                <a:solidFill>
                  <a:srgbClr val="0070C0"/>
                </a:solidFill>
                <a:effectLst/>
              </a:rPr>
            </a:br>
            <a:r>
              <a:rPr lang="ru-RU" sz="1300" i="1" u="sng" dirty="0" smtClean="0">
                <a:solidFill>
                  <a:srgbClr val="0070C0"/>
                </a:solidFill>
                <a:effectLst/>
              </a:rPr>
              <a:t>Единственный в мире поворотный мост.</a:t>
            </a:r>
            <a:r>
              <a:rPr lang="ru-RU" sz="1800" i="1" dirty="0" smtClean="0">
                <a:solidFill>
                  <a:srgbClr val="0070C0"/>
                </a:solidFill>
                <a:effectLst/>
              </a:rPr>
              <a:t/>
            </a:r>
            <a:br>
              <a:rPr lang="ru-RU" sz="1800" i="1" dirty="0" smtClean="0">
                <a:solidFill>
                  <a:srgbClr val="0070C0"/>
                </a:solidFill>
                <a:effectLst/>
              </a:rPr>
            </a:br>
            <a:endParaRPr lang="ru-RU" sz="2000" i="1" dirty="0">
              <a:solidFill>
                <a:srgbClr val="0070C0"/>
              </a:solidFill>
              <a:effectLst/>
            </a:endParaRPr>
          </a:p>
        </p:txBody>
      </p:sp>
      <p:pic>
        <p:nvPicPr>
          <p:cNvPr id="4098" name="Picture 2" descr="C:\Users\Николай\Desktop\Без названия (1).jpg"/>
          <p:cNvPicPr>
            <a:picLocks noChangeAspect="1" noChangeArrowheads="1"/>
          </p:cNvPicPr>
          <p:nvPr/>
        </p:nvPicPr>
        <p:blipFill>
          <a:blip r:embed="rId2" cstate="print"/>
          <a:srcRect/>
          <a:stretch>
            <a:fillRect/>
          </a:stretch>
        </p:blipFill>
        <p:spPr bwMode="auto">
          <a:xfrm>
            <a:off x="5796136" y="3284984"/>
            <a:ext cx="2807215" cy="2160240"/>
          </a:xfrm>
          <a:prstGeom prst="rect">
            <a:avLst/>
          </a:prstGeom>
          <a:ln>
            <a:noFill/>
          </a:ln>
          <a:effectLst>
            <a:outerShdw blurRad="190500" algn="tl" rotWithShape="0">
              <a:srgbClr val="000000">
                <a:alpha val="70000"/>
              </a:srgbClr>
            </a:outerShdw>
          </a:effectLst>
        </p:spPr>
      </p:pic>
      <p:pic>
        <p:nvPicPr>
          <p:cNvPr id="4099" name="Picture 3" descr="C:\Users\Николай\Desktop\Gateshead-Millennium-Bridge-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96136" y="980728"/>
            <a:ext cx="2808312" cy="1872793"/>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1844824"/>
            <a:ext cx="5509240" cy="4824536"/>
          </a:xfrm>
        </p:spPr>
        <p:txBody>
          <a:bodyPr>
            <a:normAutofit fontScale="90000"/>
          </a:bodyPr>
          <a:lstStyle/>
          <a:p>
            <a:pPr>
              <a:lnSpc>
                <a:spcPct val="150000"/>
              </a:lnSpc>
            </a:pPr>
            <a:r>
              <a:rPr lang="ru-RU" sz="1600" b="0" i="1" dirty="0" smtClean="0">
                <a:solidFill>
                  <a:srgbClr val="0070C0"/>
                </a:solidFill>
                <a:effectLst/>
              </a:rPr>
              <a:t>Так что же такое кривая линия? С помощью проведенных опытов я сделала вывод: кривая есть след движущейся точки. Такой точкой в приведенных примерах является острие карандаша, острый край куска мела и т. д.</a:t>
            </a:r>
            <a:br>
              <a:rPr lang="ru-RU" sz="1600" b="0" i="1" dirty="0" smtClean="0">
                <a:solidFill>
                  <a:srgbClr val="0070C0"/>
                </a:solidFill>
                <a:effectLst/>
              </a:rPr>
            </a:br>
            <a:r>
              <a:rPr lang="ru-RU" sz="1600" b="0" i="1" dirty="0" smtClean="0">
                <a:solidFill>
                  <a:srgbClr val="0070C0"/>
                </a:solidFill>
                <a:effectLst/>
              </a:rPr>
              <a:t>В своей работе я показала различные способы получения кривых: </a:t>
            </a:r>
            <a:br>
              <a:rPr lang="ru-RU" sz="1600" b="0" i="1" dirty="0" smtClean="0">
                <a:solidFill>
                  <a:srgbClr val="0070C0"/>
                </a:solidFill>
                <a:effectLst/>
              </a:rPr>
            </a:br>
            <a:r>
              <a:rPr lang="ru-RU" sz="1600" b="0" i="1" dirty="0" smtClean="0">
                <a:solidFill>
                  <a:srgbClr val="0070C0"/>
                </a:solidFill>
                <a:effectLst/>
              </a:rPr>
              <a:t>построение графиков уравнений в полярных и декартовых координатах; вычерчивание траектории точки, используя свойства;</a:t>
            </a:r>
            <a:br>
              <a:rPr lang="ru-RU" sz="1600" b="0" i="1" dirty="0" smtClean="0">
                <a:solidFill>
                  <a:srgbClr val="0070C0"/>
                </a:solidFill>
                <a:effectLst/>
              </a:rPr>
            </a:br>
            <a:r>
              <a:rPr lang="ru-RU" sz="1600" b="0" i="1" dirty="0" smtClean="0">
                <a:solidFill>
                  <a:srgbClr val="0070C0"/>
                </a:solidFill>
                <a:effectLst/>
              </a:rPr>
              <a:t>И выяснила, что наиболее точное построение кривых можно выполнить с помощью графика. </a:t>
            </a:r>
            <a:br>
              <a:rPr lang="ru-RU" sz="1600" b="0" i="1" dirty="0" smtClean="0">
                <a:solidFill>
                  <a:srgbClr val="0070C0"/>
                </a:solidFill>
                <a:effectLst/>
              </a:rPr>
            </a:br>
            <a:r>
              <a:rPr lang="ru-RU" sz="1600" b="0" i="1" dirty="0" smtClean="0">
                <a:solidFill>
                  <a:srgbClr val="0070C0"/>
                </a:solidFill>
                <a:effectLst/>
              </a:rPr>
              <a:t> </a:t>
            </a:r>
            <a:r>
              <a:rPr lang="ru-RU" sz="1600" dirty="0" smtClean="0"/>
              <a:t/>
            </a:r>
            <a:br>
              <a:rPr lang="ru-RU" sz="1600" dirty="0" smtClean="0"/>
            </a:br>
            <a:r>
              <a:rPr lang="ru-RU" sz="1600" dirty="0" smtClean="0"/>
              <a:t> </a:t>
            </a:r>
            <a:br>
              <a:rPr lang="ru-RU" sz="1600" dirty="0" smtClean="0"/>
            </a:br>
            <a:endParaRPr lang="ru-RU" sz="1600" dirty="0"/>
          </a:p>
        </p:txBody>
      </p:sp>
      <p:sp>
        <p:nvSpPr>
          <p:cNvPr id="3" name="Содержимое 2"/>
          <p:cNvSpPr>
            <a:spLocks noGrp="1"/>
          </p:cNvSpPr>
          <p:nvPr>
            <p:ph idx="1"/>
          </p:nvPr>
        </p:nvSpPr>
        <p:spPr>
          <a:xfrm>
            <a:off x="467544" y="548680"/>
            <a:ext cx="8183880" cy="936104"/>
          </a:xfrm>
        </p:spPr>
        <p:txBody>
          <a:bodyPr>
            <a:normAutofit/>
          </a:bodyPr>
          <a:lstStyle/>
          <a:p>
            <a:pPr algn="ctr">
              <a:buNone/>
            </a:pPr>
            <a:r>
              <a:rPr lang="ru-RU" sz="3200" b="1" i="1" dirty="0" smtClean="0">
                <a:solidFill>
                  <a:srgbClr val="0070C0"/>
                </a:solidFill>
              </a:rPr>
              <a:t>Заключение: </a:t>
            </a:r>
            <a:r>
              <a:rPr lang="ru-RU" sz="3200" dirty="0" smtClean="0"/>
              <a:t> </a:t>
            </a:r>
          </a:p>
          <a:p>
            <a:endParaRPr lang="ru-RU" sz="1200" dirty="0"/>
          </a:p>
        </p:txBody>
      </p:sp>
    </p:spTree>
  </p:cSld>
  <p:clrMapOvr>
    <a:masterClrMapping/>
  </p:clrMapOvr>
  <p:transition>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1124744"/>
            <a:ext cx="6085304" cy="4680520"/>
          </a:xfrm>
        </p:spPr>
        <p:txBody>
          <a:bodyPr>
            <a:normAutofit/>
          </a:bodyPr>
          <a:lstStyle/>
          <a:p>
            <a:pPr>
              <a:lnSpc>
                <a:spcPct val="150000"/>
              </a:lnSpc>
            </a:pPr>
            <a:r>
              <a:rPr lang="ru-RU" sz="1200" b="0" i="1" dirty="0" smtClean="0">
                <a:solidFill>
                  <a:srgbClr val="0070C0"/>
                </a:solidFill>
                <a:effectLst/>
              </a:rPr>
              <a:t>В школьном курсе математики изучается совсем немного кривых, имеющих необычный график. Особый интерес представляют так называемые замечательные кривые, имеющие специфические особенности. Замечательные кривые часто встречаются в жизни, но не замечаются человеком, поэтому я решила рассмотреть эту тему. </a:t>
            </a:r>
            <a:br>
              <a:rPr lang="ru-RU" sz="1200" b="0" i="1" dirty="0" smtClean="0">
                <a:solidFill>
                  <a:srgbClr val="0070C0"/>
                </a:solidFill>
                <a:effectLst/>
              </a:rPr>
            </a:br>
            <a:r>
              <a:rPr lang="ru-RU" sz="1200" b="0" i="1" dirty="0" smtClean="0">
                <a:solidFill>
                  <a:srgbClr val="0070C0"/>
                </a:solidFill>
                <a:effectLst/>
              </a:rPr>
              <a:t>Так же и сегодня, все что нас окружает, состоит из множества черт, которые, в свою очередь, складываются из различных кривых. В силу частой встречаемости кривые находят широкое практическое применение: они встречаются в быту, живописи, архитектуре, природе...</a:t>
            </a:r>
            <a:br>
              <a:rPr lang="ru-RU" sz="1200" b="0" i="1" dirty="0" smtClean="0">
                <a:solidFill>
                  <a:srgbClr val="0070C0"/>
                </a:solidFill>
                <a:effectLst/>
              </a:rPr>
            </a:br>
            <a:r>
              <a:rPr lang="ru-RU" sz="1200" b="0" i="1" dirty="0" smtClean="0">
                <a:solidFill>
                  <a:srgbClr val="0070C0"/>
                </a:solidFill>
                <a:effectLst/>
              </a:rPr>
              <a:t>Знакомство с кривыми, изучение их свойств позволит расширить геометрические представления, углубить знания, повысить интерес к геометрии.</a:t>
            </a:r>
            <a:br>
              <a:rPr lang="ru-RU" sz="1200" b="0" i="1" dirty="0" smtClean="0">
                <a:solidFill>
                  <a:srgbClr val="0070C0"/>
                </a:solidFill>
                <a:effectLst/>
              </a:rPr>
            </a:br>
            <a:r>
              <a:rPr lang="ru-RU" sz="1200" b="0" i="1" dirty="0" smtClean="0">
                <a:solidFill>
                  <a:srgbClr val="0070C0"/>
                </a:solidFill>
                <a:effectLst/>
              </a:rPr>
              <a:t>Все вышесказанное подчеркивает </a:t>
            </a:r>
            <a:r>
              <a:rPr lang="ru-RU" sz="1200" i="1" dirty="0" smtClean="0">
                <a:solidFill>
                  <a:srgbClr val="0070C0"/>
                </a:solidFill>
                <a:effectLst/>
              </a:rPr>
              <a:t>актуальность</a:t>
            </a:r>
            <a:r>
              <a:rPr lang="ru-RU" sz="1200" b="0" i="1" dirty="0" smtClean="0">
                <a:solidFill>
                  <a:srgbClr val="0070C0"/>
                </a:solidFill>
                <a:effectLst/>
              </a:rPr>
              <a:t> выбранной темы этой работы. </a:t>
            </a:r>
            <a:r>
              <a:rPr lang="ru-RU" sz="1000" dirty="0" smtClean="0">
                <a:solidFill>
                  <a:srgbClr val="0070C0"/>
                </a:solidFill>
              </a:rPr>
              <a:t/>
            </a:r>
            <a:br>
              <a:rPr lang="ru-RU" sz="1000" dirty="0" smtClean="0">
                <a:solidFill>
                  <a:srgbClr val="0070C0"/>
                </a:solidFill>
              </a:rPr>
            </a:br>
            <a:endParaRPr lang="ru-RU" sz="1000" dirty="0">
              <a:solidFill>
                <a:srgbClr val="0070C0"/>
              </a:solidFill>
            </a:endParaRPr>
          </a:p>
        </p:txBody>
      </p:sp>
      <p:sp>
        <p:nvSpPr>
          <p:cNvPr id="3" name="Содержимое 2"/>
          <p:cNvSpPr>
            <a:spLocks noGrp="1"/>
          </p:cNvSpPr>
          <p:nvPr>
            <p:ph idx="1"/>
          </p:nvPr>
        </p:nvSpPr>
        <p:spPr>
          <a:xfrm>
            <a:off x="502920" y="530352"/>
            <a:ext cx="8183880" cy="450376"/>
          </a:xfrm>
        </p:spPr>
        <p:txBody>
          <a:bodyPr>
            <a:normAutofit fontScale="85000" lnSpcReduction="20000"/>
          </a:bodyPr>
          <a:lstStyle/>
          <a:p>
            <a:pPr algn="ctr">
              <a:buNone/>
            </a:pPr>
            <a:r>
              <a:rPr lang="ru-RU" b="1" i="1" dirty="0" smtClean="0">
                <a:solidFill>
                  <a:srgbClr val="0070C0"/>
                </a:solidFill>
              </a:rPr>
              <a:t>Введение</a:t>
            </a:r>
            <a:endParaRPr lang="ru-RU" b="1" i="1" dirty="0">
              <a:solidFill>
                <a:srgbClr val="0070C0"/>
              </a:solidFill>
            </a:endParaRPr>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2780928"/>
            <a:ext cx="8183880" cy="3096344"/>
          </a:xfrm>
        </p:spPr>
        <p:txBody>
          <a:bodyPr>
            <a:normAutofit fontScale="90000"/>
          </a:bodyPr>
          <a:lstStyle/>
          <a:p>
            <a:pPr>
              <a:lnSpc>
                <a:spcPct val="150000"/>
              </a:lnSpc>
            </a:pPr>
            <a:r>
              <a:rPr lang="ru-RU" sz="1600" i="1" dirty="0" smtClean="0">
                <a:solidFill>
                  <a:srgbClr val="0070C0"/>
                </a:solidFill>
                <a:effectLst/>
              </a:rPr>
              <a:t>Цель : </a:t>
            </a:r>
            <a:r>
              <a:rPr lang="ru-RU" sz="1600" b="0" i="1" dirty="0" smtClean="0">
                <a:solidFill>
                  <a:srgbClr val="0070C0"/>
                </a:solidFill>
                <a:effectLst/>
              </a:rPr>
              <a:t>создание альбома «Замечательные кривые» для применения на уроках математики и факультативных занятиях.</a:t>
            </a:r>
            <a:br>
              <a:rPr lang="ru-RU" sz="1600" b="0" i="1" dirty="0" smtClean="0">
                <a:solidFill>
                  <a:srgbClr val="0070C0"/>
                </a:solidFill>
                <a:effectLst/>
              </a:rPr>
            </a:br>
            <a:r>
              <a:rPr lang="ru-RU" sz="1600" i="1" dirty="0" smtClean="0">
                <a:solidFill>
                  <a:srgbClr val="0070C0"/>
                </a:solidFill>
                <a:effectLst/>
              </a:rPr>
              <a:t>Объект исследования</a:t>
            </a:r>
            <a:r>
              <a:rPr lang="ru-RU" sz="1600" b="0" i="1" dirty="0" smtClean="0">
                <a:solidFill>
                  <a:srgbClr val="0070C0"/>
                </a:solidFill>
                <a:effectLst/>
              </a:rPr>
              <a:t> – графики кривых, их свойства.</a:t>
            </a:r>
            <a:br>
              <a:rPr lang="ru-RU" sz="1600" b="0" i="1" dirty="0" smtClean="0">
                <a:solidFill>
                  <a:srgbClr val="0070C0"/>
                </a:solidFill>
                <a:effectLst/>
              </a:rPr>
            </a:br>
            <a:r>
              <a:rPr lang="ru-RU" sz="1600" b="0" i="1" dirty="0" smtClean="0">
                <a:solidFill>
                  <a:srgbClr val="0070C0"/>
                </a:solidFill>
                <a:effectLst/>
              </a:rPr>
              <a:t>Цель определила постановку следующих </a:t>
            </a:r>
            <a:r>
              <a:rPr lang="ru-RU" sz="1600" i="1" dirty="0" smtClean="0">
                <a:solidFill>
                  <a:srgbClr val="0070C0"/>
                </a:solidFill>
                <a:effectLst/>
              </a:rPr>
              <a:t>задач</a:t>
            </a:r>
            <a:r>
              <a:rPr lang="ru-RU" sz="1600" b="0" i="1" dirty="0" smtClean="0">
                <a:solidFill>
                  <a:srgbClr val="0070C0"/>
                </a:solidFill>
                <a:effectLst/>
              </a:rPr>
              <a:t>:</a:t>
            </a:r>
            <a:br>
              <a:rPr lang="ru-RU" sz="1600" b="0" i="1" dirty="0" smtClean="0">
                <a:solidFill>
                  <a:srgbClr val="0070C0"/>
                </a:solidFill>
                <a:effectLst/>
              </a:rPr>
            </a:br>
            <a:r>
              <a:rPr lang="ru-RU" sz="1600" i="1" dirty="0" smtClean="0">
                <a:solidFill>
                  <a:srgbClr val="0070C0"/>
                </a:solidFill>
                <a:effectLst/>
              </a:rPr>
              <a:t>1. </a:t>
            </a:r>
            <a:r>
              <a:rPr lang="ru-RU" sz="1600" b="0" i="1" dirty="0" smtClean="0">
                <a:solidFill>
                  <a:srgbClr val="0070C0"/>
                </a:solidFill>
                <a:effectLst/>
              </a:rPr>
              <a:t>Исследовать и проанализировать литературные источники и публикации.</a:t>
            </a:r>
            <a:br>
              <a:rPr lang="ru-RU" sz="1600" b="0" i="1" dirty="0" smtClean="0">
                <a:solidFill>
                  <a:srgbClr val="0070C0"/>
                </a:solidFill>
                <a:effectLst/>
              </a:rPr>
            </a:br>
            <a:r>
              <a:rPr lang="ru-RU" sz="1600" i="1" dirty="0" smtClean="0">
                <a:solidFill>
                  <a:srgbClr val="0070C0"/>
                </a:solidFill>
                <a:effectLst/>
              </a:rPr>
              <a:t>2. </a:t>
            </a:r>
            <a:r>
              <a:rPr lang="ru-RU" sz="1600" b="0" i="1" dirty="0" smtClean="0">
                <a:solidFill>
                  <a:srgbClr val="0070C0"/>
                </a:solidFill>
                <a:effectLst/>
              </a:rPr>
              <a:t>Изучить виды кривых, их свойства.</a:t>
            </a:r>
            <a:br>
              <a:rPr lang="ru-RU" sz="1600" b="0" i="1" dirty="0" smtClean="0">
                <a:solidFill>
                  <a:srgbClr val="0070C0"/>
                </a:solidFill>
                <a:effectLst/>
              </a:rPr>
            </a:br>
            <a:r>
              <a:rPr lang="ru-RU" sz="1600" i="1" dirty="0" smtClean="0">
                <a:solidFill>
                  <a:srgbClr val="0070C0"/>
                </a:solidFill>
                <a:effectLst/>
              </a:rPr>
              <a:t>3. </a:t>
            </a:r>
            <a:r>
              <a:rPr lang="ru-RU" sz="1600" b="0" i="1" dirty="0" smtClean="0">
                <a:solidFill>
                  <a:srgbClr val="0070C0"/>
                </a:solidFill>
                <a:effectLst/>
              </a:rPr>
              <a:t>Рассмотреть практическое применение кривых.</a:t>
            </a:r>
            <a:br>
              <a:rPr lang="ru-RU" sz="1600" b="0" i="1" dirty="0" smtClean="0">
                <a:solidFill>
                  <a:srgbClr val="0070C0"/>
                </a:solidFill>
                <a:effectLst/>
              </a:rPr>
            </a:br>
            <a:r>
              <a:rPr lang="ru-RU" sz="1600" i="1" dirty="0" smtClean="0">
                <a:solidFill>
                  <a:srgbClr val="0070C0"/>
                </a:solidFill>
                <a:effectLst/>
              </a:rPr>
              <a:t>4. </a:t>
            </a:r>
            <a:r>
              <a:rPr lang="ru-RU" sz="1600" b="0" i="1" dirty="0" smtClean="0">
                <a:solidFill>
                  <a:srgbClr val="0070C0"/>
                </a:solidFill>
                <a:effectLst/>
              </a:rPr>
              <a:t>Исследовать способы их построения.</a:t>
            </a:r>
            <a:br>
              <a:rPr lang="ru-RU" sz="1600" b="0" i="1" dirty="0" smtClean="0">
                <a:solidFill>
                  <a:srgbClr val="0070C0"/>
                </a:solidFill>
                <a:effectLst/>
              </a:rPr>
            </a:br>
            <a:r>
              <a:rPr lang="ru-RU" sz="1600" i="1" dirty="0" smtClean="0">
                <a:solidFill>
                  <a:srgbClr val="0070C0"/>
                </a:solidFill>
                <a:effectLst/>
              </a:rPr>
              <a:t>5. </a:t>
            </a:r>
            <a:r>
              <a:rPr lang="ru-RU" sz="1600" b="0" i="1" dirty="0" smtClean="0">
                <a:solidFill>
                  <a:srgbClr val="0070C0"/>
                </a:solidFill>
                <a:effectLst/>
              </a:rPr>
              <a:t>Показать результат моего проекта ученикам нашей школы и их родителям.</a:t>
            </a:r>
            <a:r>
              <a:rPr lang="ru-RU" sz="1400" b="0" i="1" dirty="0" smtClean="0">
                <a:solidFill>
                  <a:srgbClr val="0070C0"/>
                </a:solidFill>
                <a:effectLst/>
              </a:rPr>
              <a:t/>
            </a:r>
            <a:br>
              <a:rPr lang="ru-RU" sz="1400" b="0" i="1" dirty="0" smtClean="0">
                <a:solidFill>
                  <a:srgbClr val="0070C0"/>
                </a:solidFill>
                <a:effectLst/>
              </a:rPr>
            </a:br>
            <a:r>
              <a:rPr lang="ru-RU" sz="1200" b="0" i="1" dirty="0" smtClean="0">
                <a:solidFill>
                  <a:srgbClr val="0070C0"/>
                </a:solidFill>
                <a:effectLst/>
              </a:rPr>
              <a:t/>
            </a:r>
            <a:br>
              <a:rPr lang="ru-RU" sz="1200" b="0" i="1" dirty="0" smtClean="0">
                <a:solidFill>
                  <a:srgbClr val="0070C0"/>
                </a:solidFill>
                <a:effectLst/>
              </a:rPr>
            </a:br>
            <a:endParaRPr lang="ru-RU" sz="1200" b="0" i="1" dirty="0">
              <a:solidFill>
                <a:srgbClr val="0070C0"/>
              </a:solidFill>
              <a:effectLst/>
            </a:endParaRPr>
          </a:p>
        </p:txBody>
      </p:sp>
      <p:sp>
        <p:nvSpPr>
          <p:cNvPr id="3" name="Содержимое 2"/>
          <p:cNvSpPr>
            <a:spLocks noGrp="1"/>
          </p:cNvSpPr>
          <p:nvPr>
            <p:ph idx="1"/>
          </p:nvPr>
        </p:nvSpPr>
        <p:spPr>
          <a:xfrm>
            <a:off x="502920" y="1124744"/>
            <a:ext cx="8183880" cy="936104"/>
          </a:xfrm>
        </p:spPr>
        <p:txBody>
          <a:bodyPr>
            <a:normAutofit/>
          </a:bodyPr>
          <a:lstStyle/>
          <a:p>
            <a:pPr algn="ctr">
              <a:buNone/>
            </a:pPr>
            <a:r>
              <a:rPr lang="ru-RU" sz="4000" b="1" i="1" dirty="0" smtClean="0">
                <a:solidFill>
                  <a:srgbClr val="0070C0"/>
                </a:solidFill>
              </a:rPr>
              <a:t>Цель и задачи:</a:t>
            </a:r>
            <a:endParaRPr lang="ru-RU" sz="4000" b="1" i="1" dirty="0">
              <a:solidFill>
                <a:srgbClr val="0070C0"/>
              </a:solidFill>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5400600" cy="4680520"/>
          </a:xfrm>
        </p:spPr>
        <p:txBody>
          <a:bodyPr>
            <a:noAutofit/>
          </a:bodyPr>
          <a:lstStyle/>
          <a:p>
            <a:pPr lvl="0">
              <a:lnSpc>
                <a:spcPct val="150000"/>
              </a:lnSpc>
            </a:pPr>
            <a:r>
              <a:rPr lang="en-US" sz="1400" i="1" u="sng" dirty="0" smtClean="0">
                <a:solidFill>
                  <a:srgbClr val="0070C0"/>
                </a:solidFill>
                <a:effectLst/>
              </a:rPr>
              <a:t>I</a:t>
            </a:r>
            <a:r>
              <a:rPr lang="ru-RU" sz="1400" i="1" u="sng" dirty="0" smtClean="0">
                <a:solidFill>
                  <a:srgbClr val="0070C0"/>
                </a:solidFill>
                <a:effectLst/>
              </a:rPr>
              <a:t>. Парабола </a:t>
            </a:r>
            <a:r>
              <a:rPr lang="ru-RU" sz="1400" i="1" dirty="0" smtClean="0">
                <a:solidFill>
                  <a:srgbClr val="0070C0"/>
                </a:solidFill>
                <a:effectLst/>
              </a:rPr>
              <a:t> - </a:t>
            </a:r>
            <a:r>
              <a:rPr lang="ru-RU" sz="1400" b="0" i="1" dirty="0" smtClean="0">
                <a:effectLst/>
              </a:rPr>
              <a:t> </a:t>
            </a:r>
            <a:r>
              <a:rPr lang="ru-RU" sz="1400" b="0" i="1" dirty="0" smtClean="0">
                <a:solidFill>
                  <a:srgbClr val="0070C0"/>
                </a:solidFill>
                <a:effectLst/>
              </a:rPr>
              <a:t>геометрическое место точек, равноудалённых от данной прямой (называемой директрисой параболы) и данной точки (называемой фокусом параболы).</a:t>
            </a:r>
            <a:br>
              <a:rPr lang="ru-RU" sz="1400" b="0" i="1" dirty="0" smtClean="0">
                <a:solidFill>
                  <a:srgbClr val="0070C0"/>
                </a:solidFill>
                <a:effectLst/>
              </a:rPr>
            </a:br>
            <a:r>
              <a:rPr lang="ru-RU" sz="1400" i="1" dirty="0" smtClean="0">
                <a:solidFill>
                  <a:srgbClr val="0070C0"/>
                </a:solidFill>
                <a:effectLst/>
              </a:rPr>
              <a:t>Свойства: </a:t>
            </a:r>
            <a:r>
              <a:rPr lang="ru-RU" sz="1400" b="0" i="1" dirty="0" smtClean="0">
                <a:solidFill>
                  <a:srgbClr val="0070C0"/>
                </a:solidFill>
                <a:effectLst/>
              </a:rPr>
              <a:t/>
            </a:r>
            <a:br>
              <a:rPr lang="ru-RU" sz="1400" b="0" i="1" dirty="0" smtClean="0">
                <a:solidFill>
                  <a:srgbClr val="0070C0"/>
                </a:solidFill>
                <a:effectLst/>
              </a:rPr>
            </a:br>
            <a:r>
              <a:rPr lang="ru-RU" sz="1400" i="1" dirty="0" smtClean="0">
                <a:solidFill>
                  <a:srgbClr val="0070C0"/>
                </a:solidFill>
                <a:effectLst/>
              </a:rPr>
              <a:t>1. </a:t>
            </a:r>
            <a:r>
              <a:rPr lang="ru-RU" sz="1400" b="0" i="1" dirty="0" smtClean="0">
                <a:solidFill>
                  <a:srgbClr val="0070C0"/>
                </a:solidFill>
                <a:effectLst/>
              </a:rPr>
              <a:t>Уравнение параболы имеет вид</a:t>
            </a:r>
            <a:r>
              <a:rPr lang="ru-RU" sz="1400" b="0" i="1" u="sng" dirty="0" smtClean="0">
                <a:solidFill>
                  <a:srgbClr val="0070C0"/>
                </a:solidFill>
                <a:effectLst/>
              </a:rPr>
              <a:t>: y=ax</a:t>
            </a:r>
            <a:r>
              <a:rPr lang="ru-RU" sz="1400" b="0" i="1" u="sng" baseline="30000" dirty="0" smtClean="0">
                <a:solidFill>
                  <a:srgbClr val="0070C0"/>
                </a:solidFill>
                <a:effectLst/>
              </a:rPr>
              <a:t>2</a:t>
            </a:r>
            <a:r>
              <a:rPr lang="ru-RU" sz="1400" b="0" i="1" u="sng" dirty="0" smtClean="0">
                <a:solidFill>
                  <a:srgbClr val="0070C0"/>
                </a:solidFill>
                <a:effectLst/>
              </a:rPr>
              <a:t>+bx+c</a:t>
            </a:r>
            <a:r>
              <a:rPr lang="ru-RU" sz="1400" b="0" i="1" dirty="0" smtClean="0">
                <a:solidFill>
                  <a:srgbClr val="0070C0"/>
                </a:solidFill>
                <a:effectLst/>
              </a:rPr>
              <a:t>. Если коэффициент «а» положительный, то парабола направлена вверх, а если коэффициент «а» отрицательный, то парабола направлена вниз. </a:t>
            </a:r>
            <a:br>
              <a:rPr lang="ru-RU" sz="1400" b="0" i="1" dirty="0" smtClean="0">
                <a:solidFill>
                  <a:srgbClr val="0070C0"/>
                </a:solidFill>
                <a:effectLst/>
              </a:rPr>
            </a:br>
            <a:r>
              <a:rPr lang="ru-RU" sz="1400" i="1" dirty="0" smtClean="0">
                <a:solidFill>
                  <a:srgbClr val="0070C0"/>
                </a:solidFill>
                <a:effectLst/>
              </a:rPr>
              <a:t>2.  </a:t>
            </a:r>
            <a:r>
              <a:rPr lang="ru-RU" sz="1400" b="0" i="1" dirty="0" smtClean="0">
                <a:solidFill>
                  <a:srgbClr val="0070C0"/>
                </a:solidFill>
                <a:effectLst/>
              </a:rPr>
              <a:t>Парабола — кривая второго порядка.</a:t>
            </a:r>
            <a:br>
              <a:rPr lang="ru-RU" sz="1400" b="0" i="1" dirty="0" smtClean="0">
                <a:solidFill>
                  <a:srgbClr val="0070C0"/>
                </a:solidFill>
                <a:effectLst/>
              </a:rPr>
            </a:br>
            <a:r>
              <a:rPr lang="ru-RU" sz="1400" i="1" dirty="0" smtClean="0">
                <a:solidFill>
                  <a:srgbClr val="0070C0"/>
                </a:solidFill>
                <a:effectLst/>
              </a:rPr>
              <a:t>3. </a:t>
            </a:r>
            <a:r>
              <a:rPr lang="ru-RU" sz="1400" b="0" i="1" dirty="0" smtClean="0">
                <a:solidFill>
                  <a:srgbClr val="0070C0"/>
                </a:solidFill>
                <a:effectLst/>
              </a:rPr>
              <a:t>Все параболы подобны. Расстояние между фокусом и директрисой определяет масштаб.</a:t>
            </a:r>
            <a:br>
              <a:rPr lang="ru-RU" sz="1400" b="0" i="1" dirty="0" smtClean="0">
                <a:solidFill>
                  <a:srgbClr val="0070C0"/>
                </a:solidFill>
                <a:effectLst/>
              </a:rPr>
            </a:br>
            <a:endParaRPr lang="ru-RU" sz="1400" b="0" i="1" dirty="0">
              <a:solidFill>
                <a:srgbClr val="0070C0"/>
              </a:solidFill>
              <a:effectLst/>
            </a:endParaRPr>
          </a:p>
        </p:txBody>
      </p:sp>
      <p:pic>
        <p:nvPicPr>
          <p:cNvPr id="1026" name="Picture 2" descr="C:\Users\Николай\Desktop\парабола4 (1).jpg"/>
          <p:cNvPicPr>
            <a:picLocks noChangeAspect="1" noChangeArrowheads="1"/>
          </p:cNvPicPr>
          <p:nvPr/>
        </p:nvPicPr>
        <p:blipFill>
          <a:blip r:embed="rId3" cstate="print"/>
          <a:srcRect/>
          <a:stretch>
            <a:fillRect/>
          </a:stretch>
        </p:blipFill>
        <p:spPr bwMode="auto">
          <a:xfrm>
            <a:off x="5940152" y="836712"/>
            <a:ext cx="2518030" cy="2126664"/>
          </a:xfrm>
          <a:prstGeom prst="rect">
            <a:avLst/>
          </a:prstGeom>
          <a:ln>
            <a:noFill/>
          </a:ln>
          <a:effectLst>
            <a:outerShdw blurRad="292100" dist="139700" dir="2700000" algn="tl" rotWithShape="0">
              <a:srgbClr val="333333">
                <a:alpha val="65000"/>
              </a:srgbClr>
            </a:outerShdw>
          </a:effectLst>
        </p:spPr>
      </p:pic>
      <p:pic>
        <p:nvPicPr>
          <p:cNvPr id="1027" name="Picture 3" descr="C:\Users\Николай\Desktop\парабола5.jpg"/>
          <p:cNvPicPr>
            <a:picLocks noChangeAspect="1" noChangeArrowheads="1"/>
          </p:cNvPicPr>
          <p:nvPr/>
        </p:nvPicPr>
        <p:blipFill>
          <a:blip r:embed="rId4" cstate="print"/>
          <a:srcRect/>
          <a:stretch>
            <a:fillRect/>
          </a:stretch>
        </p:blipFill>
        <p:spPr bwMode="auto">
          <a:xfrm>
            <a:off x="6084168" y="3429000"/>
            <a:ext cx="2254385" cy="231156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332656"/>
            <a:ext cx="4501128" cy="5040560"/>
          </a:xfrm>
        </p:spPr>
        <p:txBody>
          <a:bodyPr>
            <a:noAutofit/>
          </a:bodyPr>
          <a:lstStyle/>
          <a:p>
            <a:pPr lvl="0">
              <a:lnSpc>
                <a:spcPct val="150000"/>
              </a:lnSpc>
            </a:pPr>
            <a:r>
              <a:rPr lang="en-US" sz="1400" i="1" u="sng" dirty="0" smtClean="0">
                <a:solidFill>
                  <a:srgbClr val="0070C0"/>
                </a:solidFill>
                <a:effectLst/>
              </a:rPr>
              <a:t>II</a:t>
            </a:r>
            <a:r>
              <a:rPr lang="ru-RU" sz="1400" i="1" u="sng" dirty="0" smtClean="0">
                <a:solidFill>
                  <a:srgbClr val="0070C0"/>
                </a:solidFill>
                <a:effectLst/>
              </a:rPr>
              <a:t>.Гипербола</a:t>
            </a:r>
            <a:r>
              <a:rPr lang="ru-RU" sz="1400" i="1" dirty="0" smtClean="0">
                <a:solidFill>
                  <a:srgbClr val="0070C0"/>
                </a:solidFill>
                <a:effectLst/>
              </a:rPr>
              <a:t>  - </a:t>
            </a:r>
            <a:r>
              <a:rPr lang="ru-RU" sz="1400" b="0" i="1" dirty="0" smtClean="0">
                <a:solidFill>
                  <a:srgbClr val="0070C0"/>
                </a:solidFill>
                <a:effectLst/>
              </a:rPr>
              <a:t>это геометрическое место точек, модуль разности расстояний от которых до двух заданных точек  </a:t>
            </a:r>
            <a:r>
              <a:rPr lang="en-US" sz="1400" b="0" i="1" dirty="0" smtClean="0">
                <a:solidFill>
                  <a:srgbClr val="0070C0"/>
                </a:solidFill>
                <a:effectLst/>
              </a:rPr>
              <a:t>F</a:t>
            </a:r>
            <a:r>
              <a:rPr lang="ru-RU" sz="1400" b="0" i="1" baseline="-25000" dirty="0" smtClean="0">
                <a:solidFill>
                  <a:srgbClr val="0070C0"/>
                </a:solidFill>
                <a:effectLst/>
              </a:rPr>
              <a:t>1</a:t>
            </a:r>
            <a:r>
              <a:rPr lang="ru-RU" sz="1400" b="0" i="1" dirty="0" smtClean="0">
                <a:solidFill>
                  <a:srgbClr val="0070C0"/>
                </a:solidFill>
                <a:effectLst/>
              </a:rPr>
              <a:t> и </a:t>
            </a:r>
            <a:r>
              <a:rPr lang="en-US" sz="1400" b="0" i="1" dirty="0" smtClean="0">
                <a:solidFill>
                  <a:srgbClr val="0070C0"/>
                </a:solidFill>
                <a:effectLst/>
              </a:rPr>
              <a:t>F</a:t>
            </a:r>
            <a:r>
              <a:rPr lang="ru-RU" sz="1400" b="0" i="1" baseline="-25000" dirty="0" smtClean="0">
                <a:solidFill>
                  <a:srgbClr val="0070C0"/>
                </a:solidFill>
                <a:effectLst/>
              </a:rPr>
              <a:t>2 </a:t>
            </a:r>
            <a:r>
              <a:rPr lang="ru-RU" sz="1400" b="0" i="1" dirty="0" smtClean="0">
                <a:solidFill>
                  <a:srgbClr val="0070C0"/>
                </a:solidFill>
                <a:effectLst/>
              </a:rPr>
              <a:t>, называемых  фокусами гиперболы, есть величина постоянная.</a:t>
            </a:r>
            <a:br>
              <a:rPr lang="ru-RU" sz="1400" b="0" i="1" dirty="0" smtClean="0">
                <a:solidFill>
                  <a:srgbClr val="0070C0"/>
                </a:solidFill>
                <a:effectLst/>
              </a:rPr>
            </a:br>
            <a:r>
              <a:rPr lang="ru-RU" sz="1400" i="1" dirty="0" smtClean="0">
                <a:solidFill>
                  <a:srgbClr val="0070C0"/>
                </a:solidFill>
                <a:effectLst/>
              </a:rPr>
              <a:t>Свойства:</a:t>
            </a:r>
            <a:r>
              <a:rPr lang="ru-RU" sz="1400" b="0" i="1" dirty="0" smtClean="0">
                <a:solidFill>
                  <a:srgbClr val="0070C0"/>
                </a:solidFill>
                <a:effectLst/>
              </a:rPr>
              <a:t/>
            </a:r>
            <a:br>
              <a:rPr lang="ru-RU" sz="1400" b="0" i="1" dirty="0" smtClean="0">
                <a:solidFill>
                  <a:srgbClr val="0070C0"/>
                </a:solidFill>
                <a:effectLst/>
              </a:rPr>
            </a:br>
            <a:r>
              <a:rPr lang="ru-RU" sz="1400" i="1" dirty="0" smtClean="0">
                <a:solidFill>
                  <a:srgbClr val="0070C0"/>
                </a:solidFill>
                <a:effectLst/>
              </a:rPr>
              <a:t>1. </a:t>
            </a:r>
            <a:r>
              <a:rPr lang="ru-RU" sz="1400" b="0" i="1" dirty="0" smtClean="0">
                <a:solidFill>
                  <a:srgbClr val="0070C0"/>
                </a:solidFill>
                <a:effectLst/>
              </a:rPr>
              <a:t>Гипербола имеет центр симметрии.</a:t>
            </a:r>
            <a:br>
              <a:rPr lang="ru-RU" sz="1400" b="0" i="1" dirty="0" smtClean="0">
                <a:solidFill>
                  <a:srgbClr val="0070C0"/>
                </a:solidFill>
                <a:effectLst/>
              </a:rPr>
            </a:br>
            <a:r>
              <a:rPr lang="ru-RU" sz="1400" i="1" dirty="0" smtClean="0">
                <a:solidFill>
                  <a:srgbClr val="0070C0"/>
                </a:solidFill>
                <a:effectLst/>
              </a:rPr>
              <a:t>2. </a:t>
            </a:r>
            <a:r>
              <a:rPr lang="ru-RU" sz="1400" b="0" i="1" dirty="0" smtClean="0">
                <a:solidFill>
                  <a:srgbClr val="0070C0"/>
                </a:solidFill>
                <a:effectLst/>
              </a:rPr>
              <a:t>Гипербола обладает </a:t>
            </a:r>
            <a:r>
              <a:rPr lang="ru-RU" sz="1400" b="0" dirty="0" smtClean="0">
                <a:solidFill>
                  <a:srgbClr val="0070C0"/>
                </a:solidFill>
                <a:effectLst/>
              </a:rPr>
              <a:t>обратно пропорциональной    зависимостью.  Она задается формулой           , где </a:t>
            </a:r>
            <a:r>
              <a:rPr lang="ru-RU" sz="1400" b="0" i="1" dirty="0" err="1" smtClean="0">
                <a:solidFill>
                  <a:srgbClr val="0070C0"/>
                </a:solidFill>
                <a:effectLst/>
              </a:rPr>
              <a:t>k</a:t>
            </a:r>
            <a:r>
              <a:rPr lang="ru-RU" sz="1400" b="0" dirty="0" smtClean="0">
                <a:solidFill>
                  <a:srgbClr val="0070C0"/>
                </a:solidFill>
                <a:effectLst/>
              </a:rPr>
              <a:t> – число, не равное нулю. </a:t>
            </a:r>
            <a:r>
              <a:rPr lang="ru-RU" sz="1400" b="0" i="1" dirty="0" smtClean="0">
                <a:solidFill>
                  <a:srgbClr val="0070C0"/>
                </a:solidFill>
                <a:effectLst/>
              </a:rPr>
              <a:t/>
            </a:r>
            <a:br>
              <a:rPr lang="ru-RU" sz="1400" b="0" i="1" dirty="0" smtClean="0">
                <a:solidFill>
                  <a:srgbClr val="0070C0"/>
                </a:solidFill>
                <a:effectLst/>
              </a:rPr>
            </a:br>
            <a:r>
              <a:rPr lang="ru-RU" sz="1400" b="0" i="1" dirty="0" smtClean="0">
                <a:solidFill>
                  <a:srgbClr val="0070C0"/>
                </a:solidFill>
                <a:effectLst/>
              </a:rPr>
              <a:t/>
            </a:r>
            <a:br>
              <a:rPr lang="ru-RU" sz="1400" b="0" i="1" dirty="0" smtClean="0">
                <a:solidFill>
                  <a:srgbClr val="0070C0"/>
                </a:solidFill>
                <a:effectLst/>
              </a:rPr>
            </a:br>
            <a:endParaRPr lang="ru-RU" sz="1400" b="0" i="1" dirty="0">
              <a:solidFill>
                <a:srgbClr val="0070C0"/>
              </a:solidFill>
              <a:effectLst/>
            </a:endParaRPr>
          </a:p>
        </p:txBody>
      </p:sp>
      <p:pic>
        <p:nvPicPr>
          <p:cNvPr id="1027" name="Picture 3" descr="C:\Users\Николай\Desktop\032f2822293c8144789583e7c5b48e82_i-2.gif"/>
          <p:cNvPicPr>
            <a:picLocks noChangeAspect="1" noChangeArrowheads="1"/>
          </p:cNvPicPr>
          <p:nvPr/>
        </p:nvPicPr>
        <p:blipFill>
          <a:blip r:embed="rId3" cstate="print"/>
          <a:srcRect/>
          <a:stretch>
            <a:fillRect/>
          </a:stretch>
        </p:blipFill>
        <p:spPr bwMode="auto">
          <a:xfrm>
            <a:off x="5724128" y="1124744"/>
            <a:ext cx="2460945" cy="2592288"/>
          </a:xfrm>
          <a:prstGeom prst="rect">
            <a:avLst/>
          </a:prstGeom>
          <a:ln>
            <a:noFill/>
          </a:ln>
          <a:effectLst>
            <a:outerShdw blurRad="292100" dist="139700" dir="2700000" algn="tl" rotWithShape="0">
              <a:srgbClr val="333333">
                <a:alpha val="65000"/>
              </a:srgbClr>
            </a:outerShdw>
          </a:effectLst>
        </p:spPr>
      </p:pic>
      <p:pic>
        <p:nvPicPr>
          <p:cNvPr id="5" name="Рисунок 4" descr="hello_html_m5ef78bc3.gif"/>
          <p:cNvPicPr/>
          <p:nvPr/>
        </p:nvPicPr>
        <p:blipFill>
          <a:blip r:embed="rId4" cstate="print"/>
          <a:srcRect/>
          <a:stretch>
            <a:fillRect/>
          </a:stretch>
        </p:blipFill>
        <p:spPr bwMode="auto">
          <a:xfrm>
            <a:off x="2483768" y="4005064"/>
            <a:ext cx="491108" cy="360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908720"/>
            <a:ext cx="3781048" cy="2232248"/>
          </a:xfrm>
        </p:spPr>
        <p:txBody>
          <a:bodyPr>
            <a:normAutofit/>
          </a:bodyPr>
          <a:lstStyle/>
          <a:p>
            <a:pPr lvl="0">
              <a:lnSpc>
                <a:spcPct val="150000"/>
              </a:lnSpc>
            </a:pPr>
            <a:r>
              <a:rPr lang="en-US" sz="1400" i="1" dirty="0" smtClean="0">
                <a:solidFill>
                  <a:srgbClr val="0070C0"/>
                </a:solidFill>
                <a:effectLst/>
              </a:rPr>
              <a:t>III</a:t>
            </a:r>
            <a:r>
              <a:rPr lang="ru-RU" sz="1400" i="1" dirty="0" smtClean="0">
                <a:solidFill>
                  <a:srgbClr val="0070C0"/>
                </a:solidFill>
                <a:effectLst/>
              </a:rPr>
              <a:t>. </a:t>
            </a:r>
            <a:r>
              <a:rPr lang="ru-RU" sz="1400" i="1" u="sng" dirty="0" smtClean="0">
                <a:solidFill>
                  <a:srgbClr val="0070C0"/>
                </a:solidFill>
                <a:effectLst/>
              </a:rPr>
              <a:t>Улитка Паскаля </a:t>
            </a:r>
            <a:r>
              <a:rPr lang="ru-RU" sz="1400" i="1" dirty="0" smtClean="0">
                <a:solidFill>
                  <a:srgbClr val="0070C0"/>
                </a:solidFill>
                <a:effectLst/>
              </a:rPr>
              <a:t>- </a:t>
            </a:r>
            <a:r>
              <a:rPr lang="ru-RU" sz="1200" b="0" i="1" dirty="0" smtClean="0">
                <a:solidFill>
                  <a:srgbClr val="0070C0"/>
                </a:solidFill>
                <a:effectLst/>
              </a:rPr>
              <a:t>плоская кривая определённого типа. Названа по имени </a:t>
            </a:r>
            <a:r>
              <a:rPr lang="ru-RU" sz="1200" b="0" i="1" dirty="0" err="1" smtClean="0">
                <a:solidFill>
                  <a:srgbClr val="0070C0"/>
                </a:solidFill>
                <a:effectLst/>
              </a:rPr>
              <a:t>Этьена</a:t>
            </a:r>
            <a:r>
              <a:rPr lang="ru-RU" sz="1200" b="0" i="1" dirty="0" smtClean="0">
                <a:solidFill>
                  <a:srgbClr val="0070C0"/>
                </a:solidFill>
                <a:effectLst/>
              </a:rPr>
              <a:t> Паскаля (отца Блеза Паскаля), впервые рассмотревшего её. Уравнение в прямоугольных координатах: </a:t>
            </a:r>
            <a:br>
              <a:rPr lang="ru-RU" sz="1200" b="0" i="1" dirty="0" smtClean="0">
                <a:solidFill>
                  <a:srgbClr val="0070C0"/>
                </a:solidFill>
                <a:effectLst/>
              </a:rPr>
            </a:br>
            <a:r>
              <a:rPr lang="ru-RU" sz="1200" b="0" i="1" u="sng" dirty="0" smtClean="0">
                <a:solidFill>
                  <a:srgbClr val="0070C0"/>
                </a:solidFill>
                <a:effectLst/>
              </a:rPr>
              <a:t>(</a:t>
            </a:r>
            <a:r>
              <a:rPr lang="ru-RU" sz="1200" b="0" i="1" u="sng" dirty="0" err="1" smtClean="0">
                <a:solidFill>
                  <a:srgbClr val="0070C0"/>
                </a:solidFill>
                <a:effectLst/>
              </a:rPr>
              <a:t>x²+y²-ax</a:t>
            </a:r>
            <a:r>
              <a:rPr lang="ru-RU" sz="1200" b="0" i="1" u="sng" dirty="0" smtClean="0">
                <a:solidFill>
                  <a:srgbClr val="0070C0"/>
                </a:solidFill>
                <a:effectLst/>
              </a:rPr>
              <a:t>)²</a:t>
            </a:r>
            <a:r>
              <a:rPr lang="ru-RU" sz="1200" b="0" i="1" u="sng" dirty="0" err="1" smtClean="0">
                <a:solidFill>
                  <a:srgbClr val="0070C0"/>
                </a:solidFill>
                <a:effectLst/>
              </a:rPr>
              <a:t>=l</a:t>
            </a:r>
            <a:r>
              <a:rPr lang="ru-RU" sz="1200" b="0" i="1" u="sng" dirty="0" smtClean="0">
                <a:solidFill>
                  <a:srgbClr val="0070C0"/>
                </a:solidFill>
                <a:effectLst/>
              </a:rPr>
              <a:t>²(</a:t>
            </a:r>
            <a:r>
              <a:rPr lang="ru-RU" sz="1200" b="0" i="1" u="sng" dirty="0" err="1" smtClean="0">
                <a:solidFill>
                  <a:srgbClr val="0070C0"/>
                </a:solidFill>
                <a:effectLst/>
              </a:rPr>
              <a:t>x²+y</a:t>
            </a:r>
            <a:r>
              <a:rPr lang="ru-RU" sz="1200" b="0" i="1" u="sng" dirty="0" smtClean="0">
                <a:solidFill>
                  <a:srgbClr val="0070C0"/>
                </a:solidFill>
                <a:effectLst/>
              </a:rPr>
              <a:t>²).</a:t>
            </a:r>
            <a:r>
              <a:rPr lang="ru-RU" sz="1300" dirty="0" smtClean="0"/>
              <a:t/>
            </a:r>
            <a:br>
              <a:rPr lang="ru-RU" sz="1300" dirty="0" smtClean="0"/>
            </a:br>
            <a:endParaRPr lang="ru-RU" sz="1300" dirty="0"/>
          </a:p>
        </p:txBody>
      </p:sp>
      <p:pic>
        <p:nvPicPr>
          <p:cNvPr id="1027" name="Picture 3" descr="C:\Users\Николай\Desktop\Без названия (3).png"/>
          <p:cNvPicPr>
            <a:picLocks noChangeAspect="1" noChangeArrowheads="1"/>
          </p:cNvPicPr>
          <p:nvPr/>
        </p:nvPicPr>
        <p:blipFill>
          <a:blip r:embed="rId2" cstate="print"/>
          <a:srcRect/>
          <a:stretch>
            <a:fillRect/>
          </a:stretch>
        </p:blipFill>
        <p:spPr bwMode="auto">
          <a:xfrm>
            <a:off x="4860032" y="2420888"/>
            <a:ext cx="2501331" cy="216024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4861168" cy="4608512"/>
          </a:xfrm>
        </p:spPr>
        <p:txBody>
          <a:bodyPr>
            <a:normAutofit/>
          </a:bodyPr>
          <a:lstStyle/>
          <a:p>
            <a:pPr>
              <a:lnSpc>
                <a:spcPct val="150000"/>
              </a:lnSpc>
            </a:pPr>
            <a:r>
              <a:rPr lang="en-US" sz="1600" i="1" dirty="0" smtClean="0">
                <a:solidFill>
                  <a:srgbClr val="0070C0"/>
                </a:solidFill>
                <a:effectLst/>
              </a:rPr>
              <a:t>IV</a:t>
            </a:r>
            <a:r>
              <a:rPr lang="ru-RU" sz="1600" i="1" dirty="0" smtClean="0">
                <a:solidFill>
                  <a:srgbClr val="0070C0"/>
                </a:solidFill>
                <a:effectLst/>
              </a:rPr>
              <a:t>. Роза </a:t>
            </a:r>
            <a:r>
              <a:rPr lang="ru-RU" sz="1600" i="1" dirty="0" err="1" smtClean="0">
                <a:solidFill>
                  <a:srgbClr val="0070C0"/>
                </a:solidFill>
                <a:effectLst/>
              </a:rPr>
              <a:t>Гранди</a:t>
            </a:r>
            <a:r>
              <a:rPr lang="ru-RU" sz="1600" i="1" dirty="0" smtClean="0">
                <a:solidFill>
                  <a:srgbClr val="0070C0"/>
                </a:solidFill>
                <a:effectLst/>
              </a:rPr>
              <a:t> - </a:t>
            </a:r>
            <a:r>
              <a:rPr lang="ru-RU" sz="1300" b="0" i="1" dirty="0" smtClean="0">
                <a:solidFill>
                  <a:srgbClr val="0070C0"/>
                </a:solidFill>
                <a:effectLst/>
              </a:rPr>
              <a:t>плоская кривая, напоминающее символическое изображение цветка. Названа в честь итальянца </a:t>
            </a:r>
            <a:r>
              <a:rPr lang="ru-RU" sz="1300" b="0" i="1" dirty="0" err="1" smtClean="0">
                <a:solidFill>
                  <a:srgbClr val="0070C0"/>
                </a:solidFill>
                <a:effectLst/>
              </a:rPr>
              <a:t>Гвидо</a:t>
            </a:r>
            <a:r>
              <a:rPr lang="ru-RU" sz="1300" b="0" i="1" dirty="0" smtClean="0">
                <a:solidFill>
                  <a:srgbClr val="0070C0"/>
                </a:solidFill>
                <a:effectLst/>
              </a:rPr>
              <a:t> </a:t>
            </a:r>
            <a:r>
              <a:rPr lang="ru-RU" sz="1300" b="0" i="1" dirty="0" err="1" smtClean="0">
                <a:solidFill>
                  <a:srgbClr val="0070C0"/>
                </a:solidFill>
                <a:effectLst/>
              </a:rPr>
              <a:t>Гранди</a:t>
            </a:r>
            <a:r>
              <a:rPr lang="ru-RU" sz="1300" b="0" i="1" dirty="0" smtClean="0">
                <a:solidFill>
                  <a:srgbClr val="0070C0"/>
                </a:solidFill>
                <a:effectLst/>
              </a:rPr>
              <a:t>.</a:t>
            </a:r>
            <a:br>
              <a:rPr lang="ru-RU" sz="1300" b="0" i="1" dirty="0" smtClean="0">
                <a:solidFill>
                  <a:srgbClr val="0070C0"/>
                </a:solidFill>
                <a:effectLst/>
              </a:rPr>
            </a:br>
            <a:r>
              <a:rPr lang="ru-RU" sz="1300" b="0" i="1" dirty="0" smtClean="0">
                <a:solidFill>
                  <a:srgbClr val="0070C0"/>
                </a:solidFill>
                <a:effectLst/>
              </a:rPr>
              <a:t>Семейство роз </a:t>
            </a:r>
            <a:r>
              <a:rPr lang="ru-RU" sz="1300" b="0" i="1" dirty="0" err="1" smtClean="0">
                <a:solidFill>
                  <a:srgbClr val="0070C0"/>
                </a:solidFill>
                <a:effectLst/>
              </a:rPr>
              <a:t>Гранди</a:t>
            </a:r>
            <a:r>
              <a:rPr lang="ru-RU" sz="1300" b="0" i="1" dirty="0" smtClean="0">
                <a:solidFill>
                  <a:srgbClr val="0070C0"/>
                </a:solidFill>
                <a:effectLst/>
              </a:rPr>
              <a:t> описывается уравнением в полярных координатах </a:t>
            </a:r>
            <a:br>
              <a:rPr lang="ru-RU" sz="1300" b="0" i="1" dirty="0" smtClean="0">
                <a:solidFill>
                  <a:srgbClr val="0070C0"/>
                </a:solidFill>
                <a:effectLst/>
              </a:rPr>
            </a:br>
            <a:r>
              <a:rPr lang="ru-RU" sz="1300" b="0" i="1" dirty="0" err="1" smtClean="0">
                <a:solidFill>
                  <a:srgbClr val="0070C0"/>
                </a:solidFill>
                <a:effectLst/>
              </a:rPr>
              <a:t>г=a</a:t>
            </a:r>
            <a:r>
              <a:rPr lang="ru-RU" sz="1300" b="0" i="1" dirty="0" smtClean="0">
                <a:solidFill>
                  <a:srgbClr val="0070C0"/>
                </a:solidFill>
                <a:effectLst/>
              </a:rPr>
              <a:t> </a:t>
            </a:r>
            <a:r>
              <a:rPr lang="ru-RU" sz="1300" b="0" i="1" dirty="0" err="1" smtClean="0">
                <a:solidFill>
                  <a:srgbClr val="0070C0"/>
                </a:solidFill>
                <a:effectLst/>
              </a:rPr>
              <a:t>sinк</a:t>
            </a:r>
            <a:r>
              <a:rPr lang="ru-RU" sz="1300" b="0" i="1" dirty="0" smtClean="0">
                <a:solidFill>
                  <a:srgbClr val="0070C0"/>
                </a:solidFill>
                <a:effectLst/>
              </a:rPr>
              <a:t> , где а и к - некоторые постоянные</a:t>
            </a:r>
            <a:r>
              <a:rPr lang="ru-RU" sz="1200" b="0" i="1" dirty="0" smtClean="0">
                <a:solidFill>
                  <a:srgbClr val="0070C0"/>
                </a:solidFill>
                <a:effectLst/>
              </a:rPr>
              <a:t>.</a:t>
            </a:r>
            <a:br>
              <a:rPr lang="ru-RU" sz="1200" b="0" i="1" dirty="0" smtClean="0">
                <a:solidFill>
                  <a:srgbClr val="0070C0"/>
                </a:solidFill>
                <a:effectLst/>
              </a:rPr>
            </a:br>
            <a:r>
              <a:rPr lang="ru-RU" sz="1300" i="1" dirty="0" smtClean="0">
                <a:solidFill>
                  <a:srgbClr val="0070C0"/>
                </a:solidFill>
                <a:effectLst/>
              </a:rPr>
              <a:t>Свойства:</a:t>
            </a:r>
            <a:r>
              <a:rPr lang="ru-RU" sz="1200" b="0" i="1" dirty="0" smtClean="0">
                <a:solidFill>
                  <a:srgbClr val="0070C0"/>
                </a:solidFill>
                <a:effectLst/>
              </a:rPr>
              <a:t/>
            </a:r>
            <a:br>
              <a:rPr lang="ru-RU" sz="1200" b="0" i="1" dirty="0" smtClean="0">
                <a:solidFill>
                  <a:srgbClr val="0070C0"/>
                </a:solidFill>
                <a:effectLst/>
              </a:rPr>
            </a:br>
            <a:r>
              <a:rPr lang="ru-RU" sz="1300" i="1" dirty="0" smtClean="0">
                <a:solidFill>
                  <a:srgbClr val="0070C0"/>
                </a:solidFill>
                <a:effectLst/>
              </a:rPr>
              <a:t>1. </a:t>
            </a:r>
            <a:r>
              <a:rPr lang="ru-RU" sz="1300" b="0" i="1" dirty="0" smtClean="0">
                <a:solidFill>
                  <a:srgbClr val="0070C0"/>
                </a:solidFill>
                <a:effectLst/>
              </a:rPr>
              <a:t>При к нечётном роза состоит из к лепестков, при к чётном — из 2к лепестков; при к рациональном лепестки частично покрывают друг друга. </a:t>
            </a:r>
            <a:br>
              <a:rPr lang="ru-RU" sz="1300" b="0" i="1" dirty="0" smtClean="0">
                <a:solidFill>
                  <a:srgbClr val="0070C0"/>
                </a:solidFill>
                <a:effectLst/>
              </a:rPr>
            </a:br>
            <a:r>
              <a:rPr lang="ru-RU" sz="1300" i="1" dirty="0" smtClean="0">
                <a:solidFill>
                  <a:srgbClr val="0070C0"/>
                </a:solidFill>
                <a:effectLst/>
              </a:rPr>
              <a:t>2. </a:t>
            </a:r>
            <a:r>
              <a:rPr lang="ru-RU" sz="1300" b="0" i="1" dirty="0" smtClean="0">
                <a:solidFill>
                  <a:srgbClr val="0070C0"/>
                </a:solidFill>
                <a:effectLst/>
              </a:rPr>
              <a:t>В уравнении </a:t>
            </a:r>
            <a:r>
              <a:rPr lang="ru-RU" sz="1300" b="0" i="1" dirty="0" err="1" smtClean="0">
                <a:solidFill>
                  <a:srgbClr val="0070C0"/>
                </a:solidFill>
                <a:effectLst/>
              </a:rPr>
              <a:t>r=asin</a:t>
            </a:r>
            <a:r>
              <a:rPr lang="ru-RU" sz="1300" b="0" i="1" dirty="0" smtClean="0">
                <a:solidFill>
                  <a:srgbClr val="0070C0"/>
                </a:solidFill>
                <a:effectLst/>
              </a:rPr>
              <a:t>(</a:t>
            </a:r>
            <a:r>
              <a:rPr lang="ru-RU" sz="1300" b="0" i="1" dirty="0" err="1" smtClean="0">
                <a:solidFill>
                  <a:srgbClr val="0070C0"/>
                </a:solidFill>
                <a:effectLst/>
              </a:rPr>
              <a:t>bk</a:t>
            </a:r>
            <a:r>
              <a:rPr lang="ru-RU" sz="1300" b="0" i="1" dirty="0" smtClean="0">
                <a:solidFill>
                  <a:srgbClr val="0070C0"/>
                </a:solidFill>
                <a:effectLst/>
              </a:rPr>
              <a:t>) значение </a:t>
            </a:r>
            <a:r>
              <a:rPr lang="ru-RU" sz="1300" b="0" i="1" dirty="0" err="1" smtClean="0">
                <a:solidFill>
                  <a:srgbClr val="0070C0"/>
                </a:solidFill>
                <a:effectLst/>
              </a:rPr>
              <a:t>a</a:t>
            </a:r>
            <a:r>
              <a:rPr lang="ru-RU" sz="1300" b="0" i="1" dirty="0" smtClean="0">
                <a:solidFill>
                  <a:srgbClr val="0070C0"/>
                </a:solidFill>
                <a:effectLst/>
              </a:rPr>
              <a:t> отвечает за длину лепестков, а значения </a:t>
            </a:r>
            <a:r>
              <a:rPr lang="ru-RU" sz="1300" b="0" i="1" dirty="0" err="1" smtClean="0">
                <a:solidFill>
                  <a:srgbClr val="0070C0"/>
                </a:solidFill>
                <a:effectLst/>
              </a:rPr>
              <a:t>b</a:t>
            </a:r>
            <a:r>
              <a:rPr lang="ru-RU" sz="1300" b="0" i="1" dirty="0" smtClean="0">
                <a:solidFill>
                  <a:srgbClr val="0070C0"/>
                </a:solidFill>
                <a:effectLst/>
              </a:rPr>
              <a:t> – за количество и форму. </a:t>
            </a:r>
            <a:r>
              <a:rPr lang="ru-RU" sz="1300" b="0" i="1" dirty="0" smtClean="0">
                <a:solidFill>
                  <a:srgbClr val="0070C0"/>
                </a:solidFill>
              </a:rPr>
              <a:t/>
            </a:r>
            <a:br>
              <a:rPr lang="ru-RU" sz="1300" b="0" i="1" dirty="0" smtClean="0">
                <a:solidFill>
                  <a:srgbClr val="0070C0"/>
                </a:solidFill>
              </a:rPr>
            </a:br>
            <a:endParaRPr lang="ru-RU" sz="1300" b="0" i="1" dirty="0">
              <a:solidFill>
                <a:srgbClr val="0070C0"/>
              </a:solidFill>
            </a:endParaRPr>
          </a:p>
        </p:txBody>
      </p:sp>
      <p:pic>
        <p:nvPicPr>
          <p:cNvPr id="5" name="imObjectImage_5" descr="http://matematikaiskusstvo.ru/images/4_gn5pha6v.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96136" y="980728"/>
            <a:ext cx="2224294" cy="213759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836712"/>
            <a:ext cx="4645144" cy="3600400"/>
          </a:xfrm>
        </p:spPr>
        <p:txBody>
          <a:bodyPr>
            <a:normAutofit/>
          </a:bodyPr>
          <a:lstStyle/>
          <a:p>
            <a:pPr lvl="0">
              <a:lnSpc>
                <a:spcPct val="150000"/>
              </a:lnSpc>
            </a:pPr>
            <a:r>
              <a:rPr lang="en-US" sz="1600" i="1" dirty="0" smtClean="0">
                <a:solidFill>
                  <a:srgbClr val="0070C0"/>
                </a:solidFill>
                <a:effectLst/>
              </a:rPr>
              <a:t>V</a:t>
            </a:r>
            <a:r>
              <a:rPr lang="ru-RU" sz="1600" i="1" dirty="0" smtClean="0">
                <a:solidFill>
                  <a:srgbClr val="0070C0"/>
                </a:solidFill>
                <a:effectLst/>
              </a:rPr>
              <a:t>.Эллипс - </a:t>
            </a:r>
            <a:r>
              <a:rPr lang="ru-RU" sz="1300" b="0" i="1" dirty="0" smtClean="0">
                <a:solidFill>
                  <a:srgbClr val="0070C0"/>
                </a:solidFill>
                <a:effectLst/>
              </a:rPr>
              <a:t>замкнутая кривая на плоскости, которая может быть получена как пересечение плоскости и кругового цилиндра. В переводе с древнегреческого – недостаток.</a:t>
            </a:r>
            <a:r>
              <a:rPr lang="ru-RU" sz="1400" b="0" i="1" dirty="0" smtClean="0">
                <a:solidFill>
                  <a:srgbClr val="0070C0"/>
                </a:solidFill>
                <a:effectLst/>
              </a:rPr>
              <a:t/>
            </a:r>
            <a:br>
              <a:rPr lang="ru-RU" sz="1400" b="0" i="1" dirty="0" smtClean="0">
                <a:solidFill>
                  <a:srgbClr val="0070C0"/>
                </a:solidFill>
                <a:effectLst/>
              </a:rPr>
            </a:br>
            <a:r>
              <a:rPr lang="ru-RU" sz="1300" i="1" dirty="0" smtClean="0">
                <a:solidFill>
                  <a:srgbClr val="0070C0"/>
                </a:solidFill>
                <a:effectLst/>
              </a:rPr>
              <a:t>Свойства:</a:t>
            </a:r>
            <a:r>
              <a:rPr lang="ru-RU" sz="1300" b="0" i="1" dirty="0" smtClean="0">
                <a:solidFill>
                  <a:srgbClr val="0070C0"/>
                </a:solidFill>
                <a:effectLst/>
              </a:rPr>
              <a:t/>
            </a:r>
            <a:br>
              <a:rPr lang="ru-RU" sz="1300" b="0" i="1" dirty="0" smtClean="0">
                <a:solidFill>
                  <a:srgbClr val="0070C0"/>
                </a:solidFill>
                <a:effectLst/>
              </a:rPr>
            </a:br>
            <a:r>
              <a:rPr lang="ru-RU" sz="1300" i="1" dirty="0" smtClean="0">
                <a:solidFill>
                  <a:srgbClr val="0070C0"/>
                </a:solidFill>
                <a:effectLst/>
              </a:rPr>
              <a:t>1. </a:t>
            </a:r>
            <a:r>
              <a:rPr lang="ru-RU" sz="1300" b="0" i="1" dirty="0" smtClean="0">
                <a:solidFill>
                  <a:srgbClr val="0070C0"/>
                </a:solidFill>
                <a:effectLst/>
              </a:rPr>
              <a:t>Эллипс имеет две взаимно перпендикулярные оси симметрии.</a:t>
            </a:r>
            <a:br>
              <a:rPr lang="ru-RU" sz="1300" b="0" i="1" dirty="0" smtClean="0">
                <a:solidFill>
                  <a:srgbClr val="0070C0"/>
                </a:solidFill>
                <a:effectLst/>
              </a:rPr>
            </a:br>
            <a:r>
              <a:rPr lang="ru-RU" sz="1300" i="1" dirty="0" smtClean="0">
                <a:solidFill>
                  <a:srgbClr val="0070C0"/>
                </a:solidFill>
                <a:effectLst/>
              </a:rPr>
              <a:t>2. </a:t>
            </a:r>
            <a:r>
              <a:rPr lang="ru-RU" sz="1300" b="0" i="1" dirty="0" smtClean="0">
                <a:solidFill>
                  <a:srgbClr val="0070C0"/>
                </a:solidFill>
                <a:effectLst/>
              </a:rPr>
              <a:t>Эллипс имеет центр симметрии.</a:t>
            </a:r>
            <a:br>
              <a:rPr lang="ru-RU" sz="1300" b="0" i="1" dirty="0" smtClean="0">
                <a:solidFill>
                  <a:srgbClr val="0070C0"/>
                </a:solidFill>
                <a:effectLst/>
              </a:rPr>
            </a:br>
            <a:r>
              <a:rPr lang="ru-RU" sz="1300" i="1" dirty="0" smtClean="0">
                <a:solidFill>
                  <a:srgbClr val="0070C0"/>
                </a:solidFill>
                <a:effectLst/>
              </a:rPr>
              <a:t>3. </a:t>
            </a:r>
            <a:r>
              <a:rPr lang="ru-RU" sz="1300" b="0" i="1" dirty="0" smtClean="0">
                <a:solidFill>
                  <a:srgbClr val="0070C0"/>
                </a:solidFill>
                <a:effectLst/>
              </a:rPr>
              <a:t>Эллипс может быть получен сжатием окружности.</a:t>
            </a:r>
            <a:r>
              <a:rPr lang="ru-RU" sz="1400" b="0" i="1" dirty="0" smtClean="0">
                <a:solidFill>
                  <a:srgbClr val="0070C0"/>
                </a:solidFill>
                <a:effectLst/>
              </a:rPr>
              <a:t/>
            </a:r>
            <a:br>
              <a:rPr lang="ru-RU" sz="1400" b="0" i="1" dirty="0" smtClean="0">
                <a:solidFill>
                  <a:srgbClr val="0070C0"/>
                </a:solidFill>
                <a:effectLst/>
              </a:rPr>
            </a:br>
            <a:endParaRPr lang="ru-RU" sz="1400" b="0" i="1" dirty="0">
              <a:solidFill>
                <a:srgbClr val="0070C0"/>
              </a:solidFill>
              <a:effectLst/>
            </a:endParaRPr>
          </a:p>
        </p:txBody>
      </p:sp>
      <p:pic>
        <p:nvPicPr>
          <p:cNvPr id="5" name="Picture 3" descr="C:\Users\Николай\Desktop\i_102.png"/>
          <p:cNvPicPr>
            <a:picLocks noChangeAspect="1" noChangeArrowheads="1"/>
          </p:cNvPicPr>
          <p:nvPr/>
        </p:nvPicPr>
        <p:blipFill>
          <a:blip r:embed="rId2" cstate="print"/>
          <a:srcRect/>
          <a:stretch>
            <a:fillRect/>
          </a:stretch>
        </p:blipFill>
        <p:spPr bwMode="auto">
          <a:xfrm>
            <a:off x="4788024" y="3284984"/>
            <a:ext cx="3701137" cy="14401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620688"/>
            <a:ext cx="3709040" cy="2592288"/>
          </a:xfrm>
        </p:spPr>
        <p:txBody>
          <a:bodyPr>
            <a:normAutofit fontScale="90000"/>
          </a:bodyPr>
          <a:lstStyle/>
          <a:p>
            <a:pPr>
              <a:lnSpc>
                <a:spcPct val="150000"/>
              </a:lnSpc>
            </a:pPr>
            <a:r>
              <a:rPr lang="en-US" sz="1600" i="1" dirty="0" smtClean="0">
                <a:solidFill>
                  <a:srgbClr val="0070C0"/>
                </a:solidFill>
                <a:effectLst/>
              </a:rPr>
              <a:t>VI</a:t>
            </a:r>
            <a:r>
              <a:rPr lang="ru-RU" sz="1600" i="1" dirty="0" smtClean="0">
                <a:solidFill>
                  <a:srgbClr val="0070C0"/>
                </a:solidFill>
                <a:effectLst/>
              </a:rPr>
              <a:t>. Циклоида – </a:t>
            </a:r>
            <a:r>
              <a:rPr lang="ru-RU" sz="1600" b="0" i="1" dirty="0" smtClean="0">
                <a:solidFill>
                  <a:srgbClr val="0070C0"/>
                </a:solidFill>
                <a:effectLst/>
              </a:rPr>
              <a:t>это кривая , которую описывает точка окружности, которая катится без скольжения по неподвижной прямой.</a:t>
            </a:r>
            <a:br>
              <a:rPr lang="ru-RU" sz="1600" b="0" i="1" dirty="0" smtClean="0">
                <a:solidFill>
                  <a:srgbClr val="0070C0"/>
                </a:solidFill>
                <a:effectLst/>
              </a:rPr>
            </a:br>
            <a:r>
              <a:rPr lang="ru-RU" sz="1600" b="0" i="1" dirty="0" smtClean="0">
                <a:solidFill>
                  <a:srgbClr val="0070C0"/>
                </a:solidFill>
                <a:effectLst/>
              </a:rPr>
              <a:t/>
            </a:r>
            <a:br>
              <a:rPr lang="ru-RU" sz="1600" b="0" i="1" dirty="0" smtClean="0">
                <a:solidFill>
                  <a:srgbClr val="0070C0"/>
                </a:solidFill>
                <a:effectLst/>
              </a:rPr>
            </a:br>
            <a:r>
              <a:rPr lang="ru-RU" sz="1600" b="0" i="1" dirty="0" smtClean="0">
                <a:solidFill>
                  <a:srgbClr val="0070C0"/>
                </a:solidFill>
                <a:effectLst/>
              </a:rPr>
              <a:t>Уравнение циклоиды в декартовых координатах: </a:t>
            </a:r>
            <a:r>
              <a:rPr lang="ru-RU" sz="1400" b="0" i="1" dirty="0" smtClean="0">
                <a:solidFill>
                  <a:srgbClr val="0070C0"/>
                </a:solidFill>
                <a:effectLst/>
              </a:rPr>
              <a:t/>
            </a:r>
            <a:br>
              <a:rPr lang="ru-RU" sz="1400" b="0" i="1" dirty="0" smtClean="0">
                <a:solidFill>
                  <a:srgbClr val="0070C0"/>
                </a:solidFill>
                <a:effectLst/>
              </a:rPr>
            </a:br>
            <a:endParaRPr lang="ru-RU" sz="1400" b="0" i="1" dirty="0">
              <a:solidFill>
                <a:srgbClr val="0070C0"/>
              </a:solidFill>
              <a:effectLst/>
            </a:endParaRPr>
          </a:p>
        </p:txBody>
      </p:sp>
      <p:sp>
        <p:nvSpPr>
          <p:cNvPr id="8" name="Прямоугольник 7"/>
          <p:cNvSpPr/>
          <p:nvPr/>
        </p:nvSpPr>
        <p:spPr>
          <a:xfrm rot="10539387">
            <a:off x="2286000" y="2967335"/>
            <a:ext cx="4572000" cy="646331"/>
          </a:xfrm>
          <a:prstGeom prst="rect">
            <a:avLst/>
          </a:prstGeom>
        </p:spPr>
        <p:txBody>
          <a:bodyPr>
            <a:spAutoFit/>
          </a:bodyPr>
          <a:lstStyle/>
          <a:p>
            <a:r>
              <a:rPr lang="ru-RU" dirty="0" smtClean="0"/>
              <a:t/>
            </a:r>
            <a:br>
              <a:rPr lang="ru-RU" dirty="0" smtClean="0"/>
            </a:br>
            <a:endParaRPr lang="ru-RU" dirty="0"/>
          </a:p>
        </p:txBody>
      </p:sp>
      <p:pic>
        <p:nvPicPr>
          <p:cNvPr id="9" name="Рисунок 8" descr="http://ansya.ru/health/issledovateleskaya-rabota-po-teme-zamechatelenie-krivie/20.png"/>
          <p:cNvPicPr/>
          <p:nvPr/>
        </p:nvPicPr>
        <p:blipFill>
          <a:blip r:embed="rId2" cstate="print"/>
          <a:srcRect/>
          <a:stretch>
            <a:fillRect/>
          </a:stretch>
        </p:blipFill>
        <p:spPr bwMode="auto">
          <a:xfrm>
            <a:off x="1979712" y="2564904"/>
            <a:ext cx="2533650" cy="342900"/>
          </a:xfrm>
          <a:prstGeom prst="rect">
            <a:avLst/>
          </a:prstGeom>
          <a:noFill/>
          <a:ln w="9525">
            <a:noFill/>
            <a:miter lim="800000"/>
            <a:headEnd/>
            <a:tailEnd/>
          </a:ln>
        </p:spPr>
      </p:pic>
      <p:sp>
        <p:nvSpPr>
          <p:cNvPr id="1026" name="AutoShape 2" descr="Картинки по запросу циклоид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Картинки по запросу циклоид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30" name="Picture 6" descr="C:\Users\Николай\Desktop\Без названия (4).png"/>
          <p:cNvPicPr>
            <a:picLocks noChangeAspect="1" noChangeArrowheads="1"/>
          </p:cNvPicPr>
          <p:nvPr/>
        </p:nvPicPr>
        <p:blipFill>
          <a:blip r:embed="rId3" cstate="print"/>
          <a:srcRect/>
          <a:stretch>
            <a:fillRect/>
          </a:stretch>
        </p:blipFill>
        <p:spPr bwMode="auto">
          <a:xfrm>
            <a:off x="4067944" y="3303685"/>
            <a:ext cx="3533775" cy="1295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285</TotalTime>
  <Words>335</Words>
  <Application>Microsoft Office PowerPoint</Application>
  <PresentationFormat>Экран (4:3)</PresentationFormat>
  <Paragraphs>32</Paragraphs>
  <Slides>14</Slides>
  <Notes>7</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Calibri</vt:lpstr>
      <vt:lpstr>Verdana</vt:lpstr>
      <vt:lpstr>Wingdings 2</vt:lpstr>
      <vt:lpstr>Аспект</vt:lpstr>
      <vt:lpstr>Проект:  «Замечательные кривые»</vt:lpstr>
      <vt:lpstr>В школьном курсе математики изучается совсем немного кривых, имеющих необычный график. Особый интерес представляют так называемые замечательные кривые, имеющие специфические особенности. Замечательные кривые часто встречаются в жизни, но не замечаются человеком, поэтому я решила рассмотреть эту тему.  Так же и сегодня, все что нас окружает, состоит из множества черт, которые, в свою очередь, складываются из различных кривых. В силу частой встречаемости кривые находят широкое практическое применение: они встречаются в быту, живописи, архитектуре, природе... Знакомство с кривыми, изучение их свойств позволит расширить геометрические представления, углубить знания, повысить интерес к геометрии. Все вышесказанное подчеркивает актуальность выбранной темы этой работы.  </vt:lpstr>
      <vt:lpstr>Цель : создание альбома «Замечательные кривые» для применения на уроках математики и факультативных занятиях. Объект исследования – графики кривых, их свойства. Цель определила постановку следующих задач: 1. Исследовать и проанализировать литературные источники и публикации. 2. Изучить виды кривых, их свойства. 3. Рассмотреть практическое применение кривых. 4. Исследовать способы их построения. 5. Показать результат моего проекта ученикам нашей школы и их родителям.  </vt:lpstr>
      <vt:lpstr>I. Парабола  -  геометрическое место точек, равноудалённых от данной прямой (называемой директрисой параболы) и данной точки (называемой фокусом параболы). Свойства:  1. Уравнение параболы имеет вид: y=ax2+bx+c. Если коэффициент «а» положительный, то парабола направлена вверх, а если коэффициент «а» отрицательный, то парабола направлена вниз.  2.  Парабола — кривая второго порядка. 3. Все параболы подобны. Расстояние между фокусом и директрисой определяет масштаб. </vt:lpstr>
      <vt:lpstr>II.Гипербола  - это геометрическое место точек, модуль разности расстояний от которых до двух заданных точек  F1 и F2 , называемых  фокусами гиперболы, есть величина постоянная. Свойства: 1. Гипербола имеет центр симметрии. 2. Гипербола обладает обратно пропорциональной    зависимостью.  Она задается формулой           , где k – число, не равное нулю.   </vt:lpstr>
      <vt:lpstr>III. Улитка Паскаля - плоская кривая определённого типа. Названа по имени Этьена Паскаля (отца Блеза Паскаля), впервые рассмотревшего её. Уравнение в прямоугольных координатах:  (x²+y²-ax)²=l²(x²+y²). </vt:lpstr>
      <vt:lpstr>IV. Роза Гранди - плоская кривая, напоминающее символическое изображение цветка. Названа в честь итальянца Гвидо Гранди. Семейство роз Гранди описывается уравнением в полярных координатах  г=a sinк , где а и к - некоторые постоянные. Свойства: 1. При к нечётном роза состоит из к лепестков, при к чётном — из 2к лепестков; при к рациональном лепестки частично покрывают друг друга.  2. В уравнении r=asin(bk) значение a отвечает за длину лепестков, а значения b – за количество и форму.  </vt:lpstr>
      <vt:lpstr>V.Эллипс - замкнутая кривая на плоскости, которая может быть получена как пересечение плоскости и кругового цилиндра. В переводе с древнегреческого – недостаток. Свойства: 1. Эллипс имеет две взаимно перпендикулярные оси симметрии. 2. Эллипс имеет центр симметрии. 3. Эллипс может быть получен сжатием окружности. </vt:lpstr>
      <vt:lpstr>VI. Циклоида – это кривая , которую описывает точка окружности, которая катится без скольжения по неподвижной прямой.  Уравнение циклоиды в декартовых координатах:  </vt:lpstr>
      <vt:lpstr>VII. Архимедова спираль – плоская кривая, описываемая точкой M, равномерно движущейся по прямой OA, в то время как эта прямая равномерно вращается в плоскости вокруг одной из своих точек O. Геометрическим свойством, характеризующим спираль Архимеда, является постоянство расстояний между витками.  Спираль Архимеда состоит из бесконечно многих витков. Она начинается в центре, и все более и более удаляется от него по мере того, как растет число оборотов.  </vt:lpstr>
      <vt:lpstr>VIII. Кривая Коха - фрактальная кривая, описанная в 1904 году шведским математиком Хельге фон Кохом. Три копии кривой Коха, построенные (остриями наружу) на сторонах правильного треугольника, образуют замкнутую кривую бесконечной длины, называемую снежинкой Коха.  Процесс построения кривой Коха выглядит следующим образом: берём единичный отрезок, разделяем на три равные части и заменяем средний интервал равносторонним треугольником без этого сегмента. В результате образуется ломаная, состоящая из четырех звеньев длины 1/3. На следующем шаге повторяем операцию для каждого из четырёх получившихся звеньев и т. д… Предельная кривая и есть кривая Коха, которая не имеет самопересечений. </vt:lpstr>
      <vt:lpstr>Кривые имеют непосредственное отношение к окружающему нас миру. Они проявляются в частности в природе, науке, архитектуре. Трудно себе представить мир без этих кривых, хотя они так не заметны для нашего повседневного взора.  </vt:lpstr>
      <vt:lpstr>Это интересно: Мост Миллениум или Мост Тысячелетия — пешеходный мост в Лондоне, пересекающий Темзу. Длина 370 метров.  В обычном положении арки моста не мешают прохождению под ними небольших судов, но как только к мосту приближается крупное судно — мост поворачивается по своей оси на 40 градусов, при этом верхняя арка опускается, а пешеходная — поднимается. В результате обе арки оказываются в равновесно-поднятом положении, а между водной гладью и мостом образуется 25-метровый зазор, дающий возможность пройти под ним почти любому, даже самому крупногабаритному судну.  Единственный в мире поворотный мост. </vt:lpstr>
      <vt:lpstr>Так что же такое кривая линия? С помощью проведенных опытов я сделала вывод: кривая есть след движущейся точки. Такой точкой в приведенных примерах является острие карандаша, острый край куска мела и т. д. В своей работе я показала различные способы получения кривых:  построение графиков уравнений в полярных и декартовых координатах; вычерчивание траектории точки, используя свойства; И выяснила, что наиболее точное построение кривых можно выполнить с помощью графика.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Николай</dc:creator>
  <cp:lastModifiedBy>user</cp:lastModifiedBy>
  <cp:revision>48</cp:revision>
  <dcterms:created xsi:type="dcterms:W3CDTF">2017-02-23T07:36:28Z</dcterms:created>
  <dcterms:modified xsi:type="dcterms:W3CDTF">2018-06-25T05:49:35Z</dcterms:modified>
</cp:coreProperties>
</file>