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03" r:id="rId3"/>
    <p:sldId id="304" r:id="rId4"/>
    <p:sldId id="262" r:id="rId5"/>
    <p:sldId id="263" r:id="rId6"/>
    <p:sldId id="265" r:id="rId7"/>
    <p:sldId id="308" r:id="rId8"/>
    <p:sldId id="266" r:id="rId9"/>
    <p:sldId id="269" r:id="rId10"/>
    <p:sldId id="270" r:id="rId11"/>
    <p:sldId id="317" r:id="rId12"/>
    <p:sldId id="280" r:id="rId13"/>
    <p:sldId id="281" r:id="rId14"/>
    <p:sldId id="272" r:id="rId15"/>
    <p:sldId id="283" r:id="rId16"/>
    <p:sldId id="273" r:id="rId17"/>
    <p:sldId id="261" r:id="rId18"/>
    <p:sldId id="285" r:id="rId19"/>
    <p:sldId id="276" r:id="rId20"/>
    <p:sldId id="275" r:id="rId21"/>
    <p:sldId id="284" r:id="rId22"/>
    <p:sldId id="277" r:id="rId23"/>
    <p:sldId id="278" r:id="rId24"/>
    <p:sldId id="286" r:id="rId25"/>
    <p:sldId id="287" r:id="rId26"/>
    <p:sldId id="289" r:id="rId27"/>
    <p:sldId id="288" r:id="rId28"/>
    <p:sldId id="299" r:id="rId29"/>
    <p:sldId id="302" r:id="rId30"/>
    <p:sldId id="300" r:id="rId31"/>
    <p:sldId id="309" r:id="rId32"/>
    <p:sldId id="301" r:id="rId33"/>
    <p:sldId id="307" r:id="rId34"/>
    <p:sldId id="282" r:id="rId35"/>
    <p:sldId id="306" r:id="rId36"/>
    <p:sldId id="305" r:id="rId37"/>
    <p:sldId id="319" r:id="rId38"/>
    <p:sldId id="326" r:id="rId39"/>
    <p:sldId id="321" r:id="rId40"/>
    <p:sldId id="322" r:id="rId41"/>
    <p:sldId id="323" r:id="rId42"/>
    <p:sldId id="324" r:id="rId43"/>
    <p:sldId id="294" r:id="rId44"/>
    <p:sldId id="295" r:id="rId45"/>
    <p:sldId id="297" r:id="rId46"/>
    <p:sldId id="296" r:id="rId47"/>
    <p:sldId id="313" r:id="rId48"/>
    <p:sldId id="325" r:id="rId49"/>
    <p:sldId id="258" r:id="rId50"/>
    <p:sldId id="292" r:id="rId51"/>
    <p:sldId id="290" r:id="rId52"/>
    <p:sldId id="293" r:id="rId53"/>
    <p:sldId id="320" r:id="rId5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jpe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 descr="Безымянный4.png"/>
          <p:cNvPicPr>
            <a:picLocks noChangeAspect="1"/>
          </p:cNvPicPr>
          <p:nvPr userDrawn="1"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5233331"/>
            <a:ext cx="1152991" cy="1624669"/>
          </a:xfrm>
          <a:prstGeom prst="rect">
            <a:avLst/>
          </a:prstGeom>
        </p:spPr>
      </p:pic>
      <p:pic>
        <p:nvPicPr>
          <p:cNvPr id="12" name="Рисунок 11" descr="8cd627d3af7a.jpg"/>
          <p:cNvPicPr>
            <a:picLocks noChangeAspect="1"/>
          </p:cNvPicPr>
          <p:nvPr userDrawn="1"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831832" y="5413053"/>
            <a:ext cx="1312168" cy="1444947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F7C5BC-4F00-4970-A503-73C85D13FC8C}" type="datetimeFigureOut">
              <a:rPr lang="ru-RU" smtClean="0"/>
              <a:pPr/>
              <a:t>24.12.2014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8419F1-26FA-4A22-97B6-3F6DB42A53A3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8" name="Рисунок 7" descr="5ebc5b5c72d7.png"/>
          <p:cNvPicPr>
            <a:picLocks noChangeAspect="1"/>
          </p:cNvPicPr>
          <p:nvPr userDrawn="1"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4211517" cy="864863"/>
          </a:xfrm>
          <a:prstGeom prst="rect">
            <a:avLst/>
          </a:prstGeom>
        </p:spPr>
      </p:pic>
      <p:pic>
        <p:nvPicPr>
          <p:cNvPr id="9" name="Рисунок 8" descr="5ebc5b5c72d7.png"/>
          <p:cNvPicPr>
            <a:picLocks noChangeAspect="1"/>
          </p:cNvPicPr>
          <p:nvPr userDrawn="1"/>
        </p:nvPicPr>
        <p:blipFill>
          <a:blip r:embed="rId6" cstate="print"/>
          <a:stretch>
            <a:fillRect/>
          </a:stretch>
        </p:blipFill>
        <p:spPr>
          <a:xfrm>
            <a:off x="4139952" y="0"/>
            <a:ext cx="4211517" cy="864863"/>
          </a:xfrm>
          <a:prstGeom prst="rect">
            <a:avLst/>
          </a:prstGeom>
        </p:spPr>
      </p:pic>
      <p:pic>
        <p:nvPicPr>
          <p:cNvPr id="10" name="Рисунок 9" descr="5ebc5b5c72d7.png"/>
          <p:cNvPicPr>
            <a:picLocks noChangeAspect="1"/>
          </p:cNvPicPr>
          <p:nvPr userDrawn="1"/>
        </p:nvPicPr>
        <p:blipFill>
          <a:blip r:embed="rId6" cstate="print"/>
          <a:srcRect r="80349"/>
          <a:stretch>
            <a:fillRect/>
          </a:stretch>
        </p:blipFill>
        <p:spPr>
          <a:xfrm>
            <a:off x="8316416" y="0"/>
            <a:ext cx="827584" cy="86486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5" r:id="rId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labirint.ru/screenshot/goods/139685/4/" TargetMode="Externa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jpe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jpe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6.jpeg"/><Relationship Id="rId4" Type="http://schemas.openxmlformats.org/officeDocument/2006/relationships/image" Target="../media/image45.jpe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9.jpeg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1000109"/>
            <a:ext cx="8501122" cy="1357321"/>
          </a:xfrm>
        </p:spPr>
        <p:txBody>
          <a:bodyPr/>
          <a:lstStyle/>
          <a:p>
            <a:r>
              <a:rPr lang="ru-RU" b="1" i="1" dirty="0" smtClean="0">
                <a:solidFill>
                  <a:srgbClr val="0070C0"/>
                </a:solidFill>
                <a:latin typeface="Bookman Old Style" pitchFamily="18" charset="0"/>
              </a:rPr>
              <a:t>«Учимся писать красиво!»</a:t>
            </a:r>
            <a:endParaRPr lang="ru-RU" b="1" i="1" dirty="0">
              <a:solidFill>
                <a:srgbClr val="0070C0"/>
              </a:solidFill>
              <a:latin typeface="Bookman Old Style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20" y="2000240"/>
            <a:ext cx="8501122" cy="928694"/>
          </a:xfrm>
        </p:spPr>
        <p:txBody>
          <a:bodyPr>
            <a:normAutofit fontScale="92500" lnSpcReduction="10000"/>
          </a:bodyPr>
          <a:lstStyle/>
          <a:p>
            <a:r>
              <a:rPr lang="ru-RU" b="1" i="1" dirty="0" smtClean="0">
                <a:solidFill>
                  <a:schemeClr val="accent1">
                    <a:lumMod val="75000"/>
                  </a:schemeClr>
                </a:solidFill>
                <a:latin typeface="Cambria" pitchFamily="18" charset="0"/>
              </a:rPr>
              <a:t>Формирование графо-моторных навыков.     Почерк.</a:t>
            </a:r>
          </a:p>
        </p:txBody>
      </p:sp>
      <p:pic>
        <p:nvPicPr>
          <p:cNvPr id="49153" name="Picture 1" descr="C:\Users\Logoped\Downloads\b115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14346" y="2928934"/>
            <a:ext cx="6357950" cy="4157122"/>
          </a:xfrm>
          <a:prstGeom prst="rect">
            <a:avLst/>
          </a:prstGeom>
          <a:ln>
            <a:noFill/>
          </a:ln>
          <a:effectLst>
            <a:softEdge rad="317500"/>
          </a:effectLst>
        </p:spPr>
      </p:pic>
      <p:sp>
        <p:nvSpPr>
          <p:cNvPr id="5" name="Прямоугольник 4"/>
          <p:cNvSpPr/>
          <p:nvPr/>
        </p:nvSpPr>
        <p:spPr>
          <a:xfrm rot="10800000" flipH="1" flipV="1">
            <a:off x="6215074" y="4538072"/>
            <a:ext cx="271464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chemeClr val="accent4">
                    <a:lumMod val="75000"/>
                  </a:schemeClr>
                </a:solidFill>
                <a:latin typeface="Cambria" pitchFamily="18" charset="0"/>
              </a:rPr>
              <a:t>Подготовила учитель-логопед     Сидорова О.А</a:t>
            </a:r>
            <a:r>
              <a:rPr lang="ru-RU" sz="2000" dirty="0" smtClean="0"/>
              <a:t>.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949935"/>
            <a:ext cx="9217024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 </a:t>
            </a:r>
            <a:endParaRPr lang="ru-RU" sz="2800" dirty="0" smtClean="0"/>
          </a:p>
          <a:p>
            <a:r>
              <a:rPr lang="ru-RU" sz="2800" dirty="0" smtClean="0"/>
              <a:t>Кроме </a:t>
            </a:r>
            <a:r>
              <a:rPr lang="ru-RU" sz="2800" dirty="0"/>
              <a:t>того, у многих детей не сформированы механизмы </a:t>
            </a:r>
            <a:r>
              <a:rPr lang="ru-RU" sz="2800" dirty="0" smtClean="0"/>
              <a:t>  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sz="2800" b="1" dirty="0" smtClean="0">
                <a:solidFill>
                  <a:srgbClr val="C00000"/>
                </a:solidFill>
              </a:rPr>
              <a:t>пространственного </a:t>
            </a:r>
            <a:r>
              <a:rPr lang="ru-RU" sz="2800" b="1" dirty="0">
                <a:solidFill>
                  <a:srgbClr val="C00000"/>
                </a:solidFill>
              </a:rPr>
              <a:t>восприятия </a:t>
            </a:r>
            <a:endParaRPr lang="ru-RU" sz="2800" b="1" dirty="0" smtClean="0">
              <a:solidFill>
                <a:srgbClr val="C00000"/>
              </a:solidFill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ru-RU" sz="2800" b="1" dirty="0" smtClean="0">
                <a:solidFill>
                  <a:srgbClr val="C00000"/>
                </a:solidFill>
              </a:rPr>
              <a:t>зрительной памяти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sz="2800" b="1" dirty="0" smtClean="0">
                <a:solidFill>
                  <a:srgbClr val="C00000"/>
                </a:solidFill>
              </a:rPr>
              <a:t>зрительно-моторной </a:t>
            </a:r>
            <a:r>
              <a:rPr lang="ru-RU" sz="2800" b="1" dirty="0">
                <a:solidFill>
                  <a:srgbClr val="C00000"/>
                </a:solidFill>
              </a:rPr>
              <a:t>координации </a:t>
            </a:r>
            <a:endParaRPr lang="ru-RU" sz="2800" b="1" dirty="0" smtClean="0">
              <a:solidFill>
                <a:srgbClr val="C00000"/>
              </a:solidFill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ru-RU" sz="2800" b="1" dirty="0" smtClean="0">
                <a:solidFill>
                  <a:srgbClr val="C00000"/>
                </a:solidFill>
              </a:rPr>
              <a:t>звукобуквенного </a:t>
            </a:r>
            <a:r>
              <a:rPr lang="ru-RU" sz="2800" b="1" dirty="0">
                <a:solidFill>
                  <a:srgbClr val="C00000"/>
                </a:solidFill>
              </a:rPr>
              <a:t>анализа</a:t>
            </a:r>
            <a:r>
              <a:rPr lang="ru-RU" sz="2800" b="1" dirty="0" smtClean="0">
                <a:solidFill>
                  <a:srgbClr val="C00000"/>
                </a:solidFill>
              </a:rPr>
              <a:t>,</a:t>
            </a:r>
          </a:p>
          <a:p>
            <a:endParaRPr lang="ru-RU" sz="2800" dirty="0">
              <a:solidFill>
                <a:srgbClr val="C00000"/>
              </a:solidFill>
            </a:endParaRPr>
          </a:p>
          <a:p>
            <a:r>
              <a:rPr lang="ru-RU" sz="2800" dirty="0" smtClean="0"/>
              <a:t> </a:t>
            </a:r>
            <a:r>
              <a:rPr lang="ru-RU" sz="2800" dirty="0"/>
              <a:t>что создает дополнительные </a:t>
            </a:r>
            <a:endParaRPr lang="ru-RU" sz="2800" dirty="0" smtClean="0"/>
          </a:p>
          <a:p>
            <a:r>
              <a:rPr lang="ru-RU" sz="2800" dirty="0" smtClean="0"/>
              <a:t>трудности </a:t>
            </a:r>
            <a:r>
              <a:rPr lang="ru-RU" sz="2800" dirty="0"/>
              <a:t>при овладении </a:t>
            </a:r>
            <a:endParaRPr lang="ru-RU" sz="2800" dirty="0" smtClean="0"/>
          </a:p>
          <a:p>
            <a:r>
              <a:rPr lang="ru-RU" sz="2800" dirty="0" smtClean="0"/>
              <a:t>письменной </a:t>
            </a:r>
            <a:r>
              <a:rPr lang="ru-RU" sz="2800" dirty="0"/>
              <a:t>речью. </a:t>
            </a:r>
            <a:br>
              <a:rPr lang="ru-RU" sz="2800" dirty="0"/>
            </a:br>
            <a:endParaRPr lang="ru-RU" sz="2800" dirty="0"/>
          </a:p>
        </p:txBody>
      </p:sp>
      <p:pic>
        <p:nvPicPr>
          <p:cNvPr id="5" name="Picture 2" descr="F:\Коллекция картинок (Microsoft)\Дети Школьники. Семья\180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76056" y="3365981"/>
            <a:ext cx="4067944" cy="3432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3305792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980728"/>
            <a:ext cx="8460432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rgbClr val="C00000"/>
                </a:solidFill>
              </a:rPr>
              <a:t>Для овладения навыком письма </a:t>
            </a:r>
            <a:r>
              <a:rPr lang="ru-RU" sz="3200" b="1" dirty="0" smtClean="0">
                <a:solidFill>
                  <a:srgbClr val="C00000"/>
                </a:solidFill>
              </a:rPr>
              <a:t>необходимо  соблюдать  </a:t>
            </a:r>
            <a:r>
              <a:rPr lang="ru-RU" sz="3200" b="1" dirty="0">
                <a:solidFill>
                  <a:srgbClr val="C00000"/>
                </a:solidFill>
              </a:rPr>
              <a:t>следующие правила:</a:t>
            </a:r>
          </a:p>
          <a:p>
            <a:pPr marL="285750" lvl="0" indent="-285750">
              <a:buFont typeface="Wingdings" panose="05000000000000000000" pitchFamily="2" charset="2"/>
              <a:buChar char="v"/>
            </a:pPr>
            <a:r>
              <a:rPr lang="ru-RU" sz="3200" dirty="0"/>
              <a:t>Локоть и кисть ведущей руки лежат на столе</a:t>
            </a:r>
          </a:p>
          <a:p>
            <a:pPr marL="285750" lvl="0" indent="-285750">
              <a:buFont typeface="Wingdings" panose="05000000000000000000" pitchFamily="2" charset="2"/>
              <a:buChar char="v"/>
            </a:pPr>
            <a:r>
              <a:rPr lang="ru-RU" sz="3200" dirty="0"/>
              <a:t>Кисть повернута книзу с опорой на мизинец</a:t>
            </a:r>
          </a:p>
          <a:p>
            <a:pPr marL="285750" lvl="0" indent="-285750">
              <a:buFont typeface="Wingdings" panose="05000000000000000000" pitchFamily="2" charset="2"/>
              <a:buChar char="v"/>
            </a:pPr>
            <a:r>
              <a:rPr lang="ru-RU" sz="3200" dirty="0"/>
              <a:t>Пальцы располагаются близко к отточенному концу карандаша</a:t>
            </a:r>
          </a:p>
          <a:p>
            <a:pPr marL="285750" lvl="0" indent="-285750">
              <a:buFont typeface="Wingdings" panose="05000000000000000000" pitchFamily="2" charset="2"/>
              <a:buChar char="v"/>
            </a:pPr>
            <a:r>
              <a:rPr lang="ru-RU" sz="3200" dirty="0"/>
              <a:t>Тетрадь лежит с наклоном, угол листа направлен в середину груди</a:t>
            </a:r>
          </a:p>
          <a:p>
            <a:pPr marL="285750" lvl="0" indent="-285750">
              <a:buFont typeface="Wingdings" panose="05000000000000000000" pitchFamily="2" charset="2"/>
              <a:buChar char="v"/>
            </a:pPr>
            <a:r>
              <a:rPr lang="ru-RU" sz="3200" dirty="0"/>
              <a:t>Линии ведутся вниз с нажимом, вверх без нажима, обратно движение не проводится</a:t>
            </a:r>
          </a:p>
          <a:p>
            <a:pPr marL="285750" lvl="0" indent="-285750">
              <a:buFont typeface="Wingdings" panose="05000000000000000000" pitchFamily="2" charset="2"/>
              <a:buChar char="v"/>
            </a:pPr>
            <a:r>
              <a:rPr lang="ru-RU" sz="3200" dirty="0"/>
              <a:t>Движение руки строго ограничены.</a:t>
            </a:r>
          </a:p>
        </p:txBody>
      </p:sp>
    </p:spTree>
    <p:extLst>
      <p:ext uri="{BB962C8B-B14F-4D97-AF65-F5344CB8AC3E}">
        <p14:creationId xmlns:p14="http://schemas.microsoft.com/office/powerpoint/2010/main" xmlns="" val="56091991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867587"/>
            <a:ext cx="7992888" cy="45858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                  </a:t>
            </a:r>
            <a:r>
              <a:rPr lang="ru-RU" sz="3600" b="1" dirty="0" smtClean="0">
                <a:solidFill>
                  <a:srgbClr val="C00000"/>
                </a:solidFill>
              </a:rPr>
              <a:t>Приемы </a:t>
            </a:r>
            <a:r>
              <a:rPr lang="ru-RU" sz="3600" b="1" dirty="0">
                <a:solidFill>
                  <a:srgbClr val="C00000"/>
                </a:solidFill>
              </a:rPr>
              <a:t>письма:</a:t>
            </a:r>
          </a:p>
          <a:p>
            <a:r>
              <a:rPr lang="ru-RU" sz="3200" b="1" dirty="0"/>
              <a:t>1) умение сравнивать образец с результатом письма;</a:t>
            </a:r>
            <a:endParaRPr lang="ru-RU" sz="3200" dirty="0"/>
          </a:p>
          <a:p>
            <a:r>
              <a:rPr lang="ru-RU" sz="3200" b="1" dirty="0"/>
              <a:t>2) приемы перевода звука в письменную букву и печатной буквы </a:t>
            </a:r>
            <a:r>
              <a:rPr lang="ru-RU" sz="3200" b="1" dirty="0" smtClean="0"/>
              <a:t>в  письменную</a:t>
            </a:r>
            <a:r>
              <a:rPr lang="ru-RU" sz="3200" b="1" dirty="0"/>
              <a:t>;</a:t>
            </a:r>
            <a:endParaRPr lang="ru-RU" sz="3200" dirty="0"/>
          </a:p>
          <a:p>
            <a:r>
              <a:rPr lang="ru-RU" sz="3200" b="1" dirty="0"/>
              <a:t>3) приемы написания букв (начало, куда вести перо, </a:t>
            </a:r>
            <a:r>
              <a:rPr lang="ru-RU" sz="3200" b="1" dirty="0" smtClean="0"/>
              <a:t>поворот, соединения</a:t>
            </a:r>
            <a:r>
              <a:rPr lang="ru-RU" sz="3200" b="1" dirty="0"/>
              <a:t>);</a:t>
            </a:r>
            <a:endParaRPr lang="ru-RU" sz="3200" dirty="0"/>
          </a:p>
          <a:p>
            <a:r>
              <a:rPr lang="ru-RU" sz="3200" b="1" dirty="0"/>
              <a:t>4) приемы соединений букв (без отрыва, с отрывом, сверху, снизу и </a:t>
            </a:r>
            <a:r>
              <a:rPr lang="ru-RU" sz="3200" b="1" dirty="0" smtClean="0"/>
              <a:t>так далее);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xmlns="" val="2227394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052736"/>
            <a:ext cx="91440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/>
              <a:t>5) приемы сопоставления букв по высоте – соблюдение одинаковой высоты   букв на строке;</a:t>
            </a:r>
            <a:endParaRPr lang="ru-RU" sz="3200" dirty="0"/>
          </a:p>
          <a:p>
            <a:r>
              <a:rPr lang="ru-RU" sz="3200" b="1" dirty="0"/>
              <a:t>6) письмо букв между линиями строки и на линии;</a:t>
            </a:r>
            <a:endParaRPr lang="ru-RU" sz="3200" dirty="0"/>
          </a:p>
          <a:p>
            <a:r>
              <a:rPr lang="ru-RU" sz="3200" b="1" dirty="0"/>
              <a:t>7) начало письма. Запоминание строки;</a:t>
            </a:r>
            <a:endParaRPr lang="ru-RU" sz="3200" dirty="0"/>
          </a:p>
          <a:p>
            <a:r>
              <a:rPr lang="ru-RU" sz="3200" b="1" dirty="0"/>
              <a:t>8) приемы правильного </a:t>
            </a:r>
            <a:r>
              <a:rPr lang="ru-RU" sz="3200" b="1" dirty="0" smtClean="0"/>
              <a:t>наклона </a:t>
            </a:r>
            <a:r>
              <a:rPr lang="ru-RU" sz="3200" b="1" dirty="0"/>
              <a:t>письма.</a:t>
            </a:r>
            <a:endParaRPr lang="ru-RU" sz="32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483768" y="620688"/>
            <a:ext cx="357803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>
                <a:solidFill>
                  <a:srgbClr val="C00000"/>
                </a:solidFill>
              </a:rPr>
              <a:t>Приемы письма:</a:t>
            </a:r>
          </a:p>
        </p:txBody>
      </p:sp>
      <p:pic>
        <p:nvPicPr>
          <p:cNvPr id="4" name="Picture 1" descr="C:\Users\Logoped\Downloads\pism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3900892"/>
            <a:ext cx="4139952" cy="2957108"/>
          </a:xfrm>
          <a:prstGeom prst="rect">
            <a:avLst/>
          </a:prstGeom>
          <a:noFill/>
          <a:effectLst>
            <a:softEdge rad="317500"/>
          </a:effectLst>
        </p:spPr>
      </p:pic>
    </p:spTree>
    <p:extLst>
      <p:ext uri="{BB962C8B-B14F-4D97-AF65-F5344CB8AC3E}">
        <p14:creationId xmlns:p14="http://schemas.microsoft.com/office/powerpoint/2010/main" xmlns="" val="1201981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57250" y="733246"/>
            <a:ext cx="4572000" cy="655564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dirty="0"/>
              <a:t>Существует несколько основных методов обучения письму: </a:t>
            </a:r>
            <a:r>
              <a:rPr lang="ru-RU" sz="2800" b="1" dirty="0">
                <a:solidFill>
                  <a:srgbClr val="C00000"/>
                </a:solidFill>
              </a:rPr>
              <a:t>копировальный, линейный, генетический, ритмический, </a:t>
            </a:r>
            <a:r>
              <a:rPr lang="ru-RU" sz="2800" b="1" dirty="0" smtClean="0">
                <a:solidFill>
                  <a:srgbClr val="C00000"/>
                </a:solidFill>
              </a:rPr>
              <a:t>аналитико-синтетический</a:t>
            </a:r>
            <a:r>
              <a:rPr lang="ru-RU" sz="2800" dirty="0" smtClean="0"/>
              <a:t>.</a:t>
            </a:r>
            <a:r>
              <a:rPr lang="ru-RU" sz="2800" dirty="0"/>
              <a:t> </a:t>
            </a:r>
            <a:endParaRPr lang="en-US" sz="2800" dirty="0" smtClean="0"/>
          </a:p>
          <a:p>
            <a:r>
              <a:rPr lang="ru-RU" sz="2800" dirty="0" smtClean="0"/>
              <a:t>Каждый </a:t>
            </a:r>
            <a:r>
              <a:rPr lang="ru-RU" sz="2800" dirty="0"/>
              <a:t>из перечисленных методов обучения имеет свои достоинства и недостатки. Только применение их в комбинированном виде может дать оптимальные </a:t>
            </a:r>
            <a:r>
              <a:rPr lang="en-US" sz="2800" dirty="0" smtClean="0"/>
              <a:t>    </a:t>
            </a:r>
            <a:r>
              <a:rPr lang="ru-RU" sz="2800" dirty="0" smtClean="0"/>
              <a:t>результаты</a:t>
            </a:r>
            <a:r>
              <a:rPr lang="ru-RU" sz="2800" dirty="0"/>
              <a:t>.</a:t>
            </a:r>
            <a:br>
              <a:rPr lang="ru-RU" sz="2800" dirty="0"/>
            </a:br>
            <a:endParaRPr lang="ru-RU" sz="2800" dirty="0"/>
          </a:p>
        </p:txBody>
      </p:sp>
      <p:pic>
        <p:nvPicPr>
          <p:cNvPr id="3" name="Рисунок 2" descr="http://mybaby.od.ua/image/data/FOTTO/article_859_4341fb6135578828ba25b4d730d7ff9b1302020965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60032" y="2564904"/>
            <a:ext cx="4283968" cy="3024336"/>
          </a:xfrm>
          <a:prstGeom prst="rect">
            <a:avLst/>
          </a:prstGeom>
          <a:noFill/>
          <a:ln>
            <a:noFill/>
          </a:ln>
          <a:effectLst>
            <a:softEdge rad="317500"/>
          </a:effectLst>
        </p:spPr>
      </p:pic>
    </p:spTree>
    <p:extLst>
      <p:ext uri="{BB962C8B-B14F-4D97-AF65-F5344CB8AC3E}">
        <p14:creationId xmlns:p14="http://schemas.microsoft.com/office/powerpoint/2010/main" xmlns="" val="3176167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980728"/>
            <a:ext cx="867645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rgbClr val="C00000"/>
                </a:solidFill>
              </a:rPr>
              <a:t>Копировальный</a:t>
            </a:r>
            <a:r>
              <a:rPr lang="ru-RU" sz="3200" dirty="0"/>
              <a:t> (или </a:t>
            </a:r>
            <a:r>
              <a:rPr lang="ru-RU" sz="3200" dirty="0" err="1"/>
              <a:t>стиграфический</a:t>
            </a:r>
            <a:r>
              <a:rPr lang="ru-RU" sz="3200" dirty="0"/>
              <a:t>) способ заключается в </a:t>
            </a:r>
            <a:r>
              <a:rPr lang="ru-RU" sz="3200" dirty="0" err="1" smtClean="0"/>
              <a:t>обвединении</a:t>
            </a:r>
            <a:endParaRPr lang="ru-RU" sz="3200" dirty="0"/>
          </a:p>
          <a:p>
            <a:r>
              <a:rPr lang="ru-RU" sz="3200" dirty="0"/>
              <a:t>букв, напечатанных в специальных тетрадях (точками или бледными чернилами)</a:t>
            </a:r>
          </a:p>
          <a:p>
            <a:r>
              <a:rPr lang="ru-RU" sz="3200" dirty="0"/>
              <a:t>или написанных от руки учителем карандашом.</a:t>
            </a:r>
          </a:p>
        </p:txBody>
      </p:sp>
      <p:pic>
        <p:nvPicPr>
          <p:cNvPr id="1026" name="Picture 2" descr="Работа с изографами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50000"/>
          <a:stretch/>
        </p:blipFill>
        <p:spPr bwMode="auto">
          <a:xfrm>
            <a:off x="323528" y="3585195"/>
            <a:ext cx="3810000" cy="1847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Иллюстрация № 3 к книге &quot;Буквы и слоги (раскраска, прописи, стихи)&quot;, фотография, изображение, картинка">
            <a:hlinkClick r:id="rId3" tooltip="Иллюстрация № 3 к книге &quot;Буквы и слоги (раскраска, прописи, стихи)&quot;, фотография, изображение, картинка"/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185" t="57555" r="7881" b="5306"/>
          <a:stretch/>
        </p:blipFill>
        <p:spPr bwMode="auto">
          <a:xfrm>
            <a:off x="4213547" y="3988866"/>
            <a:ext cx="4943475" cy="2830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62054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1340768"/>
            <a:ext cx="8136904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C00000"/>
                </a:solidFill>
              </a:rPr>
              <a:t>Линейный метод </a:t>
            </a:r>
            <a:r>
              <a:rPr lang="ru-RU" sz="2800" dirty="0"/>
              <a:t>облегчает учащимся усвоение правильного написания букв и развивает глазомер. На начальной стадии разлиновка помогает учащимся выработать некий «канон» в соблюдении определённого наклона, размеров, пропорций букв и правильного соединения элементов. </a:t>
            </a:r>
            <a:br>
              <a:rPr lang="ru-RU" sz="2800" dirty="0"/>
            </a:br>
            <a:endParaRPr lang="ru-RU" sz="2800" dirty="0"/>
          </a:p>
        </p:txBody>
      </p:sp>
      <p:pic>
        <p:nvPicPr>
          <p:cNvPr id="2050" name="Picture 2" descr="http://t3.gstatic.com/images?q=tbn:ANd9GcRyUnU1FEET1KsIN5ehmUsMO7wS4byxeDzTwVQ50KrEiY6cpAKX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83768" y="4581128"/>
            <a:ext cx="2686050" cy="1704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121724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logoburg.com/klub/images/library/user_515/___.1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23728" y="4293096"/>
            <a:ext cx="4310340" cy="199832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251520" y="908720"/>
            <a:ext cx="7668344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/>
              <a:t>«Ячейка» </a:t>
            </a:r>
            <a:r>
              <a:rPr lang="ru-RU" sz="2800" dirty="0"/>
              <a:t>образуется верхними, нижними и косыми линиями, рассчитана на букву или элемент буквы, задаёт им </a:t>
            </a:r>
            <a:r>
              <a:rPr lang="ru-RU" sz="2800" b="1" dirty="0"/>
              <a:t>пропорции, чёткость начертаний и наклон.</a:t>
            </a:r>
            <a:r>
              <a:rPr lang="ru-RU" sz="2800" dirty="0"/>
              <a:t> Её границы служат как бы подпорками, поддерживающими ещё неокрепшую руку ребёнка, и ориентирами для несформировавшегося глазомера. </a:t>
            </a:r>
          </a:p>
        </p:txBody>
      </p:sp>
    </p:spTree>
    <p:extLst>
      <p:ext uri="{BB962C8B-B14F-4D97-AF65-F5344CB8AC3E}">
        <p14:creationId xmlns:p14="http://schemas.microsoft.com/office/powerpoint/2010/main" xmlns="" val="1648631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928926" y="764704"/>
            <a:ext cx="6215074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rgbClr val="C00000"/>
                </a:solidFill>
              </a:rPr>
              <a:t>Тактический (ритмический) метод </a:t>
            </a:r>
            <a:r>
              <a:rPr lang="ru-RU" sz="3200" dirty="0"/>
              <a:t>– это письмо под счет, в </a:t>
            </a:r>
            <a:r>
              <a:rPr lang="ru-RU" sz="3200" dirty="0" smtClean="0"/>
              <a:t>одинаковом для </a:t>
            </a:r>
            <a:r>
              <a:rPr lang="ru-RU" sz="3200" dirty="0"/>
              <a:t>всех учащихся темпе, ритме.</a:t>
            </a:r>
          </a:p>
          <a:p>
            <a:r>
              <a:rPr lang="ru-RU" sz="3200" dirty="0"/>
              <a:t>Этот метод удобен для работы со всем классом, повышает интерес </a:t>
            </a:r>
            <a:r>
              <a:rPr lang="ru-RU" sz="3200" dirty="0" smtClean="0"/>
              <a:t>к занятиям</a:t>
            </a:r>
            <a:r>
              <a:rPr lang="ru-RU" sz="3200" dirty="0"/>
              <a:t>, развивает уверенность и плавность движений руки, </a:t>
            </a:r>
            <a:r>
              <a:rPr lang="ru-RU" sz="3200" dirty="0" smtClean="0"/>
              <a:t>способствует установлению </a:t>
            </a:r>
            <a:r>
              <a:rPr lang="ru-RU" sz="3200" dirty="0"/>
              <a:t>нужной скорости письма, </a:t>
            </a:r>
            <a:r>
              <a:rPr lang="ru-RU" sz="3200" dirty="0" smtClean="0"/>
              <a:t>но </a:t>
            </a:r>
            <a:r>
              <a:rPr lang="ru-RU" sz="3200" dirty="0"/>
              <a:t>при </a:t>
            </a:r>
            <a:r>
              <a:rPr lang="ru-RU" sz="3200" dirty="0" smtClean="0"/>
              <a:t>ограниченном  </a:t>
            </a:r>
            <a:r>
              <a:rPr lang="ru-RU" sz="3200" dirty="0"/>
              <a:t>его </a:t>
            </a:r>
            <a:r>
              <a:rPr lang="ru-RU" sz="3200" dirty="0" smtClean="0"/>
              <a:t>          применении.</a:t>
            </a:r>
            <a:endParaRPr lang="ru-RU" sz="3200" dirty="0"/>
          </a:p>
        </p:txBody>
      </p:sp>
      <p:pic>
        <p:nvPicPr>
          <p:cNvPr id="28674" name="Picture 2" descr="http://upload.wikimedia.org/wikipedia/commons/6/69/Wittner_metronome.jpg"/>
          <p:cNvPicPr>
            <a:picLocks noChangeAspect="1" noChangeArrowheads="1"/>
          </p:cNvPicPr>
          <p:nvPr/>
        </p:nvPicPr>
        <p:blipFill>
          <a:blip r:embed="rId2" cstate="print"/>
          <a:srcRect l="34571" r="5078"/>
          <a:stretch>
            <a:fillRect/>
          </a:stretch>
        </p:blipFill>
        <p:spPr bwMode="auto">
          <a:xfrm>
            <a:off x="0" y="3839619"/>
            <a:ext cx="2428860" cy="301838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2885936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1" y="1192345"/>
            <a:ext cx="8064896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Учитель </a:t>
            </a:r>
            <a:r>
              <a:rPr lang="ru-RU" sz="3200" dirty="0"/>
              <a:t>задаёт ритм « и- раз – и – два – и…» При </a:t>
            </a:r>
            <a:r>
              <a:rPr lang="ru-RU" sz="3200" dirty="0" smtClean="0"/>
              <a:t>письме </a:t>
            </a:r>
            <a:r>
              <a:rPr lang="ru-RU" sz="3200" dirty="0"/>
              <a:t>основных штрихов – счёт «раз» и нажим, счёт «и» - соединительный штрих без нажима, расслабление </a:t>
            </a:r>
            <a:r>
              <a:rPr lang="ru-RU" sz="3200" dirty="0" smtClean="0"/>
              <a:t>.</a:t>
            </a:r>
            <a:endParaRPr lang="ru-RU" sz="3200" dirty="0"/>
          </a:p>
        </p:txBody>
      </p:sp>
      <p:pic>
        <p:nvPicPr>
          <p:cNvPr id="3" name="Рисунок 2" descr="http://logoburg.com/klub/images/library/user_515/___.3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07704" y="3861048"/>
            <a:ext cx="5400600" cy="166077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2677452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166843"/>
            <a:ext cx="9144000" cy="27699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 </a:t>
            </a:r>
            <a:r>
              <a:rPr lang="ru-RU" sz="3600" b="1" i="1" dirty="0">
                <a:solidFill>
                  <a:srgbClr val="C00000"/>
                </a:solidFill>
              </a:rPr>
              <a:t>П</a:t>
            </a:r>
            <a:r>
              <a:rPr lang="ru-RU" sz="3600" b="1" i="1" dirty="0" smtClean="0">
                <a:solidFill>
                  <a:srgbClr val="C00000"/>
                </a:solidFill>
              </a:rPr>
              <a:t>очерк </a:t>
            </a:r>
            <a:r>
              <a:rPr lang="ru-RU" sz="3600" b="1" i="1" dirty="0">
                <a:solidFill>
                  <a:srgbClr val="C00000"/>
                </a:solidFill>
              </a:rPr>
              <a:t>– наша «визитная карточка». </a:t>
            </a:r>
            <a:endParaRPr lang="ru-RU" sz="3600" b="1" i="1" dirty="0" smtClean="0">
              <a:solidFill>
                <a:srgbClr val="C00000"/>
              </a:solidFill>
            </a:endParaRPr>
          </a:p>
          <a:p>
            <a:r>
              <a:rPr lang="ru-RU" sz="2400" dirty="0" smtClean="0"/>
              <a:t>Он </a:t>
            </a:r>
            <a:r>
              <a:rPr lang="ru-RU" sz="2400" dirty="0"/>
              <a:t>может рассказать о своём хозяине очень многое. </a:t>
            </a:r>
            <a:endParaRPr lang="ru-RU" sz="2400" dirty="0" smtClean="0"/>
          </a:p>
          <a:p>
            <a:r>
              <a:rPr lang="ru-RU" sz="2400" dirty="0" smtClean="0"/>
              <a:t>Связь </a:t>
            </a:r>
            <a:r>
              <a:rPr lang="ru-RU" sz="2400" dirty="0"/>
              <a:t>между особенностями почерка и эмоциональным состоянием пишущего, обусловлена тем, что моторные движения руки управляются мозгом и несут на себе отпечаток психических процессов, протекающих в нем. </a:t>
            </a:r>
            <a:endParaRPr lang="ru-RU" sz="2400" dirty="0" smtClean="0"/>
          </a:p>
          <a:p>
            <a:endParaRPr lang="ru-RU" dirty="0" smtClean="0"/>
          </a:p>
        </p:txBody>
      </p:sp>
      <p:pic>
        <p:nvPicPr>
          <p:cNvPr id="8194" name="Picture 2" descr="E:\оксана-ЛОГОПЕДИЯ\КАРТИНКИ\письмо,почерк\1324416736_u-rebenka-plohoy-pocherk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99792" y="3676464"/>
            <a:ext cx="4242048" cy="3181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176930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936010"/>
            <a:ext cx="83529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C00000"/>
                </a:solidFill>
              </a:rPr>
              <a:t>Остаётся вопрос последовательности изучения написания букв. Здесь противостоят друг другу два метода: </a:t>
            </a:r>
            <a:r>
              <a:rPr lang="ru-RU" sz="2400" b="1" i="1" u="sng" dirty="0">
                <a:solidFill>
                  <a:srgbClr val="C00000"/>
                </a:solidFill>
              </a:rPr>
              <a:t>генетический </a:t>
            </a:r>
            <a:r>
              <a:rPr lang="ru-RU" sz="2400" b="1" i="1" dirty="0" smtClean="0">
                <a:solidFill>
                  <a:srgbClr val="C00000"/>
                </a:solidFill>
              </a:rPr>
              <a:t>  </a:t>
            </a:r>
            <a:r>
              <a:rPr lang="ru-RU" sz="2400" b="1" dirty="0" smtClean="0">
                <a:solidFill>
                  <a:srgbClr val="C00000"/>
                </a:solidFill>
              </a:rPr>
              <a:t>и  </a:t>
            </a:r>
            <a:r>
              <a:rPr lang="ru-RU" sz="2400" b="1" i="1" u="sng" dirty="0" smtClean="0">
                <a:solidFill>
                  <a:srgbClr val="C00000"/>
                </a:solidFill>
              </a:rPr>
              <a:t>аналитико-синтетический</a:t>
            </a:r>
            <a:r>
              <a:rPr lang="ru-RU" i="1" u="sng" dirty="0"/>
              <a:t>.</a:t>
            </a:r>
            <a:r>
              <a:rPr lang="ru-RU" u="sng" dirty="0"/>
              <a:t>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683568" y="2136339"/>
            <a:ext cx="7704856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r>
              <a:rPr lang="ru-RU" sz="2800" dirty="0"/>
              <a:t>Поскольку в современной школе обучение грамоте осуществляется звуковым </a:t>
            </a:r>
            <a:r>
              <a:rPr lang="ru-RU" sz="2800" b="1" dirty="0" smtClean="0">
                <a:solidFill>
                  <a:srgbClr val="C00000"/>
                </a:solidFill>
              </a:rPr>
              <a:t>аналитико-синтетическим </a:t>
            </a:r>
            <a:r>
              <a:rPr lang="ru-RU" sz="2800" b="1" dirty="0">
                <a:solidFill>
                  <a:srgbClr val="C00000"/>
                </a:solidFill>
              </a:rPr>
              <a:t>методом</a:t>
            </a:r>
            <a:r>
              <a:rPr lang="ru-RU" sz="2800" dirty="0"/>
              <a:t>, то после знакомства с правилами посадки и пользования инструментами письма, а так же научения писать некоторые элементы букв, детей учат писать строчные и заглавные буквы </a:t>
            </a:r>
            <a:r>
              <a:rPr lang="ru-RU" sz="2800" dirty="0" smtClean="0"/>
              <a:t> </a:t>
            </a:r>
            <a:r>
              <a:rPr lang="ru-RU" sz="2800" b="1" dirty="0" smtClean="0"/>
              <a:t>в </a:t>
            </a:r>
            <a:r>
              <a:rPr lang="ru-RU" sz="2800" b="1" dirty="0"/>
              <a:t>том порядке, </a:t>
            </a:r>
            <a:r>
              <a:rPr lang="ru-RU" sz="2800" b="1" dirty="0" smtClean="0"/>
              <a:t> в </a:t>
            </a:r>
            <a:r>
              <a:rPr lang="ru-RU" sz="2800" b="1" dirty="0"/>
              <a:t>котором они изучаются в букваре. </a:t>
            </a:r>
          </a:p>
        </p:txBody>
      </p:sp>
    </p:spTree>
    <p:extLst>
      <p:ext uri="{BB962C8B-B14F-4D97-AF65-F5344CB8AC3E}">
        <p14:creationId xmlns:p14="http://schemas.microsoft.com/office/powerpoint/2010/main" xmlns="" val="478482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980728"/>
            <a:ext cx="813690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solidFill>
                  <a:srgbClr val="C00000"/>
                </a:solidFill>
              </a:rPr>
              <a:t>Генетический </a:t>
            </a:r>
            <a:r>
              <a:rPr lang="ru-RU" sz="2800" dirty="0"/>
              <a:t>способ заключается в изучении букв в порядке </a:t>
            </a:r>
            <a:r>
              <a:rPr lang="ru-RU" sz="2800" dirty="0" smtClean="0"/>
              <a:t>от графически </a:t>
            </a:r>
            <a:r>
              <a:rPr lang="ru-RU" sz="2800" dirty="0"/>
              <a:t>простой по форме буквы к графически более сложной. </a:t>
            </a:r>
            <a:endParaRPr lang="ru-RU" sz="2800" dirty="0" smtClean="0"/>
          </a:p>
          <a:p>
            <a:r>
              <a:rPr lang="ru-RU" sz="2800" dirty="0" smtClean="0"/>
              <a:t>По составу   сходных </a:t>
            </a:r>
            <a:r>
              <a:rPr lang="ru-RU" sz="2800" dirty="0"/>
              <a:t>элементов буквы разбиваются на группы по нарастающей графической</a:t>
            </a:r>
          </a:p>
          <a:p>
            <a:r>
              <a:rPr lang="ru-RU" sz="2800" dirty="0"/>
              <a:t>сложности. </a:t>
            </a:r>
            <a:endParaRPr lang="ru-RU" sz="2800" dirty="0" smtClean="0"/>
          </a:p>
          <a:p>
            <a:r>
              <a:rPr lang="ru-RU" sz="2800" dirty="0" smtClean="0"/>
              <a:t>Об </a:t>
            </a:r>
            <a:r>
              <a:rPr lang="ru-RU" sz="2800" dirty="0"/>
              <a:t>этом способе упоминалось еще в XVI веке немецким </a:t>
            </a:r>
            <a:r>
              <a:rPr lang="ru-RU" sz="2800" dirty="0" smtClean="0"/>
              <a:t>художником </a:t>
            </a:r>
            <a:r>
              <a:rPr lang="ru-RU" sz="2800" b="1" dirty="0" smtClean="0"/>
              <a:t>Дюрером</a:t>
            </a:r>
            <a:r>
              <a:rPr lang="ru-RU" sz="2800" dirty="0"/>
              <a:t>. </a:t>
            </a:r>
          </a:p>
          <a:p>
            <a:r>
              <a:rPr lang="ru-RU" sz="2800" dirty="0" smtClean="0"/>
              <a:t>Он доказывал, что все письмо состоит из определенного   количества  основных линий.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xmlns="" val="499695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908720"/>
            <a:ext cx="7992888" cy="53860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C00000"/>
                </a:solidFill>
              </a:rPr>
              <a:t>Генетический</a:t>
            </a:r>
            <a:r>
              <a:rPr lang="ru-RU" sz="2800" dirty="0">
                <a:solidFill>
                  <a:srgbClr val="C00000"/>
                </a:solidFill>
              </a:rPr>
              <a:t> </a:t>
            </a:r>
            <a:r>
              <a:rPr lang="ru-RU" sz="2800" dirty="0" smtClean="0">
                <a:solidFill>
                  <a:srgbClr val="C00000"/>
                </a:solidFill>
              </a:rPr>
              <a:t> метод </a:t>
            </a:r>
            <a:r>
              <a:rPr lang="ru-RU" sz="2800" dirty="0">
                <a:solidFill>
                  <a:srgbClr val="C00000"/>
                </a:solidFill>
              </a:rPr>
              <a:t>характеризуется следующими особенностями: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/>
              <a:t>1. Письмо букв обязательно подготавливается предварительным изучением и освоением элементов</a:t>
            </a:r>
            <a:r>
              <a:rPr lang="ru-RU" sz="2400" dirty="0" smtClean="0"/>
              <a:t>.</a:t>
            </a:r>
          </a:p>
          <a:p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/>
              <a:t>2. Дети изучают написание букв не в алфавитном порядке, а в порядке возрастающей трудности их написания</a:t>
            </a:r>
            <a:r>
              <a:rPr lang="ru-RU" sz="2400" dirty="0" smtClean="0"/>
              <a:t>.</a:t>
            </a:r>
          </a:p>
          <a:p>
            <a:endParaRPr lang="ru-RU" sz="2400" dirty="0"/>
          </a:p>
          <a:p>
            <a:r>
              <a:rPr lang="ru-RU" sz="2400" dirty="0"/>
              <a:t>3. Обучение письму строится на основе генезиса, т.е. образование каждой следующей буквы путём присоединения нового элемента к предшествующей букве, предварительно усвоенного элемента, лежащего в основе </a:t>
            </a:r>
            <a:r>
              <a:rPr lang="ru-RU" sz="2400" dirty="0" smtClean="0"/>
              <a:t>           новой </a:t>
            </a:r>
            <a:r>
              <a:rPr lang="ru-RU" sz="2400" dirty="0"/>
              <a:t>группы букв, затем слога и слов.</a:t>
            </a:r>
            <a:br>
              <a:rPr lang="ru-RU" sz="2400" dirty="0"/>
            </a:b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3886568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5835" y="738207"/>
            <a:ext cx="8136904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Буквы, при изучении их начертания, разбирались </a:t>
            </a:r>
            <a:r>
              <a:rPr lang="ru-RU" sz="2800" b="1" dirty="0"/>
              <a:t>на составляющие элементы </a:t>
            </a:r>
            <a:r>
              <a:rPr lang="ru-RU" sz="2800" dirty="0"/>
              <a:t>и анализировались. Каждый элемент проговаривался, осмысливался, и в конце концов, формулировался </a:t>
            </a:r>
            <a:r>
              <a:rPr lang="ru-RU" sz="2800" b="1" dirty="0"/>
              <a:t>алгоритм письма</a:t>
            </a:r>
            <a:r>
              <a:rPr lang="ru-RU" sz="2800" dirty="0"/>
              <a:t>, который закрепляет образ буквы в сознании учеников. </a:t>
            </a:r>
            <a:br>
              <a:rPr lang="ru-RU" sz="2800" dirty="0"/>
            </a:br>
            <a:endParaRPr lang="ru-RU" sz="28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148064" y="3140968"/>
            <a:ext cx="374441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>
                <a:solidFill>
                  <a:srgbClr val="C00000"/>
                </a:solidFill>
              </a:rPr>
              <a:t>У каждой буквы алфавита есть своя формула, в которой чётко прописано</a:t>
            </a:r>
            <a:r>
              <a:rPr lang="ru-RU" sz="2400" b="1" i="1" dirty="0" smtClean="0">
                <a:solidFill>
                  <a:srgbClr val="C00000"/>
                </a:solidFill>
              </a:rPr>
              <a:t>,</a:t>
            </a:r>
          </a:p>
          <a:p>
            <a:r>
              <a:rPr lang="ru-RU" sz="2400" b="1" i="1" dirty="0" smtClean="0">
                <a:solidFill>
                  <a:srgbClr val="C00000"/>
                </a:solidFill>
              </a:rPr>
              <a:t> </a:t>
            </a:r>
            <a:r>
              <a:rPr lang="ru-RU" sz="2400" b="1" i="1" dirty="0">
                <a:solidFill>
                  <a:srgbClr val="C00000"/>
                </a:solidFill>
              </a:rPr>
              <a:t>куда мы ставим ручку, </a:t>
            </a:r>
            <a:endParaRPr lang="ru-RU" sz="2400" b="1" i="1" dirty="0" smtClean="0">
              <a:solidFill>
                <a:srgbClr val="C00000"/>
              </a:solidFill>
            </a:endParaRPr>
          </a:p>
          <a:p>
            <a:r>
              <a:rPr lang="ru-RU" sz="2400" b="1" i="1" dirty="0" smtClean="0">
                <a:solidFill>
                  <a:srgbClr val="C00000"/>
                </a:solidFill>
              </a:rPr>
              <a:t>куда </a:t>
            </a:r>
            <a:r>
              <a:rPr lang="ru-RU" sz="2400" b="1" i="1" dirty="0">
                <a:solidFill>
                  <a:srgbClr val="C00000"/>
                </a:solidFill>
              </a:rPr>
              <a:t>ведём линию и </a:t>
            </a:r>
            <a:endParaRPr lang="ru-RU" sz="2400" b="1" i="1" dirty="0" smtClean="0">
              <a:solidFill>
                <a:srgbClr val="C00000"/>
              </a:solidFill>
            </a:endParaRPr>
          </a:p>
          <a:p>
            <a:r>
              <a:rPr lang="ru-RU" sz="2400" b="1" i="1" dirty="0" smtClean="0">
                <a:solidFill>
                  <a:srgbClr val="C00000"/>
                </a:solidFill>
              </a:rPr>
              <a:t>где </a:t>
            </a:r>
            <a:r>
              <a:rPr lang="ru-RU" sz="2400" b="1" i="1" dirty="0">
                <a:solidFill>
                  <a:srgbClr val="C00000"/>
                </a:solidFill>
              </a:rPr>
              <a:t>заканчиваем</a:t>
            </a:r>
            <a:r>
              <a:rPr lang="ru-RU" b="1" dirty="0"/>
              <a:t>.</a:t>
            </a:r>
          </a:p>
        </p:txBody>
      </p:sp>
      <p:pic>
        <p:nvPicPr>
          <p:cNvPr id="5" name="Picture 4" descr="http://www.chudo-shkola.ru/sites/default/files/styles/watermark/public/mini_gallery/uchenie_3.jpg?itok=HsUYHugw"/>
          <p:cNvPicPr>
            <a:picLocks noChangeAspect="1" noChangeArrowheads="1"/>
          </p:cNvPicPr>
          <p:nvPr/>
        </p:nvPicPr>
        <p:blipFill>
          <a:blip r:embed="rId2" cstate="print"/>
          <a:srcRect l="6480" b="11290"/>
          <a:stretch>
            <a:fillRect/>
          </a:stretch>
        </p:blipFill>
        <p:spPr bwMode="auto">
          <a:xfrm>
            <a:off x="0" y="3573016"/>
            <a:ext cx="5171989" cy="3284984"/>
          </a:xfrm>
          <a:prstGeom prst="rect">
            <a:avLst/>
          </a:prstGeom>
          <a:noFill/>
          <a:effectLst>
            <a:softEdge rad="63500"/>
          </a:effectLst>
        </p:spPr>
      </p:pic>
    </p:spTree>
    <p:extLst>
      <p:ext uri="{BB962C8B-B14F-4D97-AF65-F5344CB8AC3E}">
        <p14:creationId xmlns:p14="http://schemas.microsoft.com/office/powerpoint/2010/main" xmlns="" val="4233436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49540" y="764704"/>
            <a:ext cx="8208912" cy="44627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rgbClr val="C00000"/>
                </a:solidFill>
              </a:rPr>
              <a:t>Метод </a:t>
            </a:r>
            <a:r>
              <a:rPr lang="ru-RU" sz="3200" b="1" dirty="0" err="1">
                <a:solidFill>
                  <a:srgbClr val="C00000"/>
                </a:solidFill>
              </a:rPr>
              <a:t>Карстера</a:t>
            </a:r>
            <a:r>
              <a:rPr lang="ru-RU" sz="3200" b="1" dirty="0">
                <a:solidFill>
                  <a:srgbClr val="C00000"/>
                </a:solidFill>
              </a:rPr>
              <a:t> </a:t>
            </a:r>
            <a:r>
              <a:rPr lang="ru-RU" sz="2800" dirty="0"/>
              <a:t>– обучение письму путем прописывания </a:t>
            </a:r>
            <a:r>
              <a:rPr lang="ru-RU" sz="2800" dirty="0" smtClean="0"/>
              <a:t>специальных  упражнений </a:t>
            </a:r>
            <a:r>
              <a:rPr lang="ru-RU" sz="2800" dirty="0"/>
              <a:t>для развития движений руки: </a:t>
            </a:r>
            <a:r>
              <a:rPr lang="ru-RU" sz="2800" b="1" dirty="0"/>
              <a:t>пальцев, кисти, предплечья.</a:t>
            </a:r>
          </a:p>
          <a:p>
            <a:r>
              <a:rPr lang="ru-RU" sz="2800" dirty="0" smtClean="0"/>
              <a:t>При </a:t>
            </a:r>
            <a:r>
              <a:rPr lang="ru-RU" sz="2800" dirty="0"/>
              <a:t>применении этого метода достигаются свободные, уверенные и </a:t>
            </a:r>
            <a:r>
              <a:rPr lang="ru-RU" sz="2800" dirty="0" smtClean="0"/>
              <a:t>быстрые движения руки.</a:t>
            </a:r>
          </a:p>
          <a:p>
            <a:r>
              <a:rPr lang="ru-RU" sz="2800" dirty="0" smtClean="0"/>
              <a:t>Такие </a:t>
            </a:r>
            <a:r>
              <a:rPr lang="ru-RU" sz="2800" dirty="0"/>
              <a:t>росчерки необходимы для овладения умением пользоваться </a:t>
            </a:r>
            <a:r>
              <a:rPr lang="ru-RU" sz="2800" dirty="0" smtClean="0"/>
              <a:t> направлением, пространством  листа </a:t>
            </a:r>
            <a:r>
              <a:rPr lang="ru-RU" sz="2800" dirty="0"/>
              <a:t>и развития свободы и </a:t>
            </a:r>
            <a:r>
              <a:rPr lang="ru-RU" sz="2800" dirty="0" smtClean="0"/>
              <a:t> легкости </a:t>
            </a:r>
            <a:r>
              <a:rPr lang="ru-RU" sz="2800" dirty="0"/>
              <a:t>движения </a:t>
            </a:r>
            <a:r>
              <a:rPr lang="ru-RU" sz="2800" dirty="0" smtClean="0"/>
              <a:t>руки.</a:t>
            </a:r>
            <a:endParaRPr lang="ru-RU" sz="2800" dirty="0"/>
          </a:p>
        </p:txBody>
      </p:sp>
      <p:pic>
        <p:nvPicPr>
          <p:cNvPr id="11266" name="Picture 2" descr="http://t2.gstatic.com/images?q=tbn:ANd9GcQyaLKgjT0YI2b9zyUTEwV9xaPjv2I_sVG8fGTmUlvU3foKcA8m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71800" y="5085185"/>
            <a:ext cx="5226066" cy="1772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942300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1052736"/>
            <a:ext cx="8496944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rgbClr val="C00000"/>
                </a:solidFill>
              </a:rPr>
              <a:t>В </a:t>
            </a:r>
            <a:r>
              <a:rPr lang="ru-RU" sz="3200" b="1" dirty="0" smtClean="0">
                <a:solidFill>
                  <a:srgbClr val="C00000"/>
                </a:solidFill>
              </a:rPr>
              <a:t> практике </a:t>
            </a:r>
            <a:r>
              <a:rPr lang="ru-RU" sz="3200" b="1" dirty="0">
                <a:solidFill>
                  <a:srgbClr val="C00000"/>
                </a:solidFill>
              </a:rPr>
              <a:t>широкого обучения ни один из рассмотренных методов в качестве единственного себя не оправдывает. Наилучшие результаты всегда достигаются путем </a:t>
            </a:r>
            <a:r>
              <a:rPr lang="ru-RU" sz="3200" b="1" u="sng" dirty="0">
                <a:solidFill>
                  <a:srgbClr val="C00000"/>
                </a:solidFill>
              </a:rPr>
              <a:t>разумного сочетания методов </a:t>
            </a:r>
            <a:r>
              <a:rPr lang="ru-RU" sz="3200" b="1" dirty="0">
                <a:solidFill>
                  <a:srgbClr val="C00000"/>
                </a:solidFill>
              </a:rPr>
              <a:t>на определенных этапах обучения письму и чистописанию плюс альтернативные </a:t>
            </a:r>
            <a:r>
              <a:rPr lang="ru-RU" sz="3200" b="1" dirty="0" smtClean="0">
                <a:solidFill>
                  <a:srgbClr val="C00000"/>
                </a:solidFill>
              </a:rPr>
              <a:t>технологии.</a:t>
            </a:r>
            <a:endParaRPr lang="ru-RU" sz="3200" b="1" dirty="0">
              <a:solidFill>
                <a:srgbClr val="C00000"/>
              </a:solidFill>
            </a:endParaRPr>
          </a:p>
        </p:txBody>
      </p:sp>
      <p:pic>
        <p:nvPicPr>
          <p:cNvPr id="3" name="Рисунок 2" descr="http://mybaby.od.ua/image/data/FOTTO/95947_shutterstock_55273471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40747" y="4442442"/>
            <a:ext cx="2987824" cy="248069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1096774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1052736"/>
            <a:ext cx="9036496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В</a:t>
            </a:r>
            <a:r>
              <a:rPr lang="ru-RU" sz="2800" dirty="0" smtClean="0"/>
              <a:t>ажно </a:t>
            </a:r>
            <a:r>
              <a:rPr lang="ru-RU" sz="2800" dirty="0"/>
              <a:t>сформировать осознанный «образ действия» - </a:t>
            </a:r>
            <a:r>
              <a:rPr lang="ru-RU" sz="2800" b="1" dirty="0" smtClean="0">
                <a:solidFill>
                  <a:srgbClr val="C00000"/>
                </a:solidFill>
              </a:rPr>
              <a:t>зрительно-двигательный</a:t>
            </a:r>
            <a:r>
              <a:rPr lang="ru-RU" sz="2800" dirty="0" smtClean="0"/>
              <a:t> </a:t>
            </a:r>
            <a:r>
              <a:rPr lang="ru-RU" sz="2800" dirty="0"/>
              <a:t>образ </a:t>
            </a:r>
            <a:r>
              <a:rPr lang="ru-RU" sz="2800" dirty="0" smtClean="0"/>
              <a:t>буквы. </a:t>
            </a:r>
          </a:p>
          <a:p>
            <a:r>
              <a:rPr lang="ru-RU" sz="2800" dirty="0" smtClean="0"/>
              <a:t>Зрительно-двигательный </a:t>
            </a:r>
            <a:r>
              <a:rPr lang="ru-RU" sz="2800" dirty="0"/>
              <a:t>образ буквы – это</a:t>
            </a:r>
          </a:p>
          <a:p>
            <a:r>
              <a:rPr lang="ru-RU" sz="2800" dirty="0"/>
              <a:t>представление о целостном, относительно законченном движении руки </a:t>
            </a:r>
            <a:r>
              <a:rPr lang="ru-RU" sz="2800" dirty="0" smtClean="0"/>
              <a:t>при воспроизведении </a:t>
            </a:r>
            <a:r>
              <a:rPr lang="ru-RU" sz="2800" dirty="0"/>
              <a:t>буквы на бумаге, которое осуществляется на </a:t>
            </a:r>
            <a:r>
              <a:rPr lang="ru-RU" sz="2800" dirty="0" smtClean="0"/>
              <a:t>основе  зрительного </a:t>
            </a:r>
            <a:r>
              <a:rPr lang="ru-RU" sz="2800" dirty="0"/>
              <a:t>представления о ее форме</a:t>
            </a:r>
            <a:r>
              <a:rPr lang="ru-RU" sz="2800" dirty="0" smtClean="0"/>
              <a:t>, </a:t>
            </a:r>
            <a:r>
              <a:rPr lang="ru-RU" sz="2800" dirty="0"/>
              <a:t>знания последовательности </a:t>
            </a:r>
            <a:r>
              <a:rPr lang="ru-RU" sz="2800" dirty="0" smtClean="0"/>
              <a:t>начертания  ее </a:t>
            </a:r>
            <a:r>
              <a:rPr lang="ru-RU" sz="2800" dirty="0"/>
              <a:t>двигательных элементов.</a:t>
            </a:r>
          </a:p>
        </p:txBody>
      </p:sp>
      <p:pic>
        <p:nvPicPr>
          <p:cNvPr id="28674" name="Picture 2" descr="https://encrypted-tbn0.gstatic.com/images?q=tbn:ANd9GcRg6ZkA7PV62CubcY0z5iQn1crH3o5nzCCkqQNksRFl16sc7L2mC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9875" y="4418328"/>
            <a:ext cx="4316341" cy="2439672"/>
          </a:xfrm>
          <a:prstGeom prst="rect">
            <a:avLst/>
          </a:prstGeom>
          <a:noFill/>
          <a:effectLst>
            <a:softEdge rad="317500"/>
          </a:effectLst>
        </p:spPr>
      </p:pic>
    </p:spTree>
    <p:extLst>
      <p:ext uri="{BB962C8B-B14F-4D97-AF65-F5344CB8AC3E}">
        <p14:creationId xmlns:p14="http://schemas.microsoft.com/office/powerpoint/2010/main" xmlns="" val="2334729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9559" y="966207"/>
            <a:ext cx="903649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C00000"/>
                </a:solidFill>
              </a:rPr>
              <a:t>В</a:t>
            </a:r>
            <a:r>
              <a:rPr lang="ru-RU" sz="2800" b="1" dirty="0" smtClean="0">
                <a:solidFill>
                  <a:srgbClr val="C00000"/>
                </a:solidFill>
              </a:rPr>
              <a:t>ремя </a:t>
            </a:r>
            <a:r>
              <a:rPr lang="ru-RU" sz="2800" b="1" dirty="0">
                <a:solidFill>
                  <a:srgbClr val="C00000"/>
                </a:solidFill>
              </a:rPr>
              <a:t>движения</a:t>
            </a:r>
          </a:p>
          <a:p>
            <a:r>
              <a:rPr lang="ru-RU" sz="2800" dirty="0"/>
              <a:t>на начальном этапе практически равно времени паузы, то </a:t>
            </a:r>
            <a:r>
              <a:rPr lang="ru-RU" sz="2800" dirty="0" smtClean="0"/>
              <a:t>есть  </a:t>
            </a:r>
            <a:r>
              <a:rPr lang="ru-RU" sz="2800" dirty="0"/>
              <a:t>на </a:t>
            </a:r>
            <a:r>
              <a:rPr lang="ru-RU" sz="2800" dirty="0" smtClean="0"/>
              <a:t>осознание действия</a:t>
            </a:r>
            <a:r>
              <a:rPr lang="ru-RU" sz="2800" dirty="0"/>
              <a:t>, определение стратегии последующего действия необходимо такое же</a:t>
            </a:r>
          </a:p>
          <a:p>
            <a:r>
              <a:rPr lang="ru-RU" sz="2800" dirty="0"/>
              <a:t>время, как и на выполнение самого движения.</a:t>
            </a:r>
          </a:p>
        </p:txBody>
      </p:sp>
      <p:pic>
        <p:nvPicPr>
          <p:cNvPr id="4098" name="Picture 2" descr="E:\оксана-ЛОГОПЕДИЯ\КАРТИНКИ\письмо,почерк\tcm17228768_Larg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3507853"/>
            <a:ext cx="6768752" cy="3319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950946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9024" y="836712"/>
            <a:ext cx="8784976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C00000"/>
                </a:solidFill>
              </a:rPr>
              <a:t>О взаимосвязи каллиграфии и грамотности письма.</a:t>
            </a:r>
          </a:p>
          <a:p>
            <a:r>
              <a:rPr lang="ru-RU" sz="2800" dirty="0"/>
              <a:t>При формировании навыков письма, в широком смысле этого слова, процесс овладения техникой письма практически невозможен без учёта требований грамотности всех производимых записей (грамотности орфографической, грамматической, речевой). </a:t>
            </a:r>
            <a:endParaRPr lang="ru-RU" sz="2800" dirty="0" smtClean="0"/>
          </a:p>
          <a:p>
            <a:r>
              <a:rPr lang="ru-RU" sz="2800" dirty="0" smtClean="0"/>
              <a:t>Требование </a:t>
            </a:r>
            <a:r>
              <a:rPr lang="ru-RU" sz="2800" dirty="0"/>
              <a:t>комплексного подхода к обучению письму обусловлено самой природой акта письма</a:t>
            </a:r>
            <a:r>
              <a:rPr lang="ru-RU" sz="2800" dirty="0" smtClean="0"/>
              <a:t>..</a:t>
            </a:r>
            <a:endParaRPr lang="ru-RU" sz="28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065616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980728"/>
            <a:ext cx="828092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C00000"/>
                </a:solidFill>
              </a:rPr>
              <a:t>Отсюда и неразрывная связь</a:t>
            </a:r>
            <a:r>
              <a:rPr lang="ru-RU" sz="2800" dirty="0"/>
              <a:t>: прежде чем думать, как написать ту или иную букву, как её рационально соединить с предыдущей и последующей, нужно сначала решить вопрос, какую букву нужно писать. </a:t>
            </a:r>
            <a:endParaRPr lang="ru-RU" sz="2800" dirty="0" smtClean="0"/>
          </a:p>
          <a:p>
            <a:r>
              <a:rPr lang="ru-RU" sz="2800" dirty="0" smtClean="0"/>
              <a:t>И </a:t>
            </a:r>
            <a:r>
              <a:rPr lang="ru-RU" sz="2800" dirty="0"/>
              <a:t>чем меньше на это будет затрачено времени и усилий ученика, тем больше внимания будет уделено достижению четкости начертаний букв, правильности их соединений, ритмичности, связности письма, что особенно важно в первые годы </a:t>
            </a:r>
            <a:r>
              <a:rPr lang="ru-RU" sz="2800" dirty="0" smtClean="0"/>
              <a:t>обучения.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xmlns="" val="10608189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836712"/>
            <a:ext cx="8856984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/>
              <a:t>Возможна и </a:t>
            </a:r>
            <a:r>
              <a:rPr lang="ru-RU" sz="3600" b="1" dirty="0">
                <a:solidFill>
                  <a:srgbClr val="C00000"/>
                </a:solidFill>
              </a:rPr>
              <a:t>обратная связь </a:t>
            </a:r>
            <a:r>
              <a:rPr lang="ru-RU" sz="3600" dirty="0"/>
              <a:t>— правильное, аккуратное письмо способно повлиять на состояние мыслительных процессов человека, его настроение</a:t>
            </a:r>
            <a:r>
              <a:rPr lang="ru-RU" sz="3600" dirty="0" smtClean="0"/>
              <a:t>.</a:t>
            </a:r>
          </a:p>
          <a:p>
            <a:endParaRPr lang="ru-RU" sz="2800" dirty="0"/>
          </a:p>
          <a:p>
            <a:r>
              <a:rPr lang="ru-RU" sz="2800" dirty="0"/>
              <a:t> </a:t>
            </a:r>
          </a:p>
        </p:txBody>
      </p:sp>
      <p:pic>
        <p:nvPicPr>
          <p:cNvPr id="56322" name="Picture 2" descr="https://encrypted-tbn0.gstatic.com/images?q=tbn:ANd9GcQMOgSCG1mynxXsjvrAoQq828EIOwJ0FXzqKii93XjWuvKIMqL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3861048"/>
            <a:ext cx="4937691" cy="276510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537340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764704"/>
            <a:ext cx="8568952" cy="66171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rgbClr val="C00000"/>
                </a:solidFill>
              </a:rPr>
              <a:t>Факторы, влияющие на качество почерка.</a:t>
            </a:r>
          </a:p>
          <a:p>
            <a:pPr marL="457200" indent="-457200">
              <a:buAutoNum type="arabicPeriod"/>
            </a:pPr>
            <a:r>
              <a:rPr lang="ru-RU" sz="2800" dirty="0" smtClean="0"/>
              <a:t>Отношения </a:t>
            </a:r>
            <a:r>
              <a:rPr lang="ru-RU" sz="2800" dirty="0"/>
              <a:t>к обучению письму. Обычно, как отмечают многие исследователи, в первые годы обучения качество письма соотносится с успехами учащихся в учебе вообще. Общая старательность сказывается и на старательности по усвоению графических навыков письма</a:t>
            </a:r>
            <a:r>
              <a:rPr lang="ru-RU" sz="2800" dirty="0" smtClean="0"/>
              <a:t>.</a:t>
            </a:r>
          </a:p>
          <a:p>
            <a:r>
              <a:rPr lang="ru-RU" sz="2800" dirty="0" smtClean="0"/>
              <a:t>2.    </a:t>
            </a:r>
            <a:r>
              <a:rPr lang="ru-RU" sz="2800" dirty="0"/>
              <a:t>На более поздних ступенях обучения эти зависимости не столь однозначны. Но и в младших классах иногда можно отметить расхождение между тем, как учится ученик по русскому языку, математике, и его успехами по чистописанию. Некоторые даже </a:t>
            </a:r>
            <a:r>
              <a:rPr lang="ru-RU" sz="2800" dirty="0" smtClean="0"/>
              <a:t>     хорошо </a:t>
            </a:r>
            <a:r>
              <a:rPr lang="ru-RU" sz="2800" dirty="0"/>
              <a:t>успевающие ученики не хотят писать лучше, спешат и пишут небрежно</a:t>
            </a:r>
            <a:r>
              <a:rPr lang="ru-RU" sz="2800" dirty="0" smtClean="0"/>
              <a:t>.</a:t>
            </a:r>
          </a:p>
          <a:p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xmlns="" val="361762243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980728"/>
            <a:ext cx="76943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Факторы, влияющие на качество почерка</a:t>
            </a:r>
            <a:r>
              <a:rPr lang="ru-RU" b="1" dirty="0" smtClean="0">
                <a:solidFill>
                  <a:srgbClr val="C00000"/>
                </a:solidFill>
              </a:rPr>
              <a:t>.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1628800"/>
            <a:ext cx="882047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buAutoNum type="arabicPeriod" startAt="3"/>
            </a:pPr>
            <a:r>
              <a:rPr lang="ru-RU" sz="2800" dirty="0" smtClean="0"/>
              <a:t>Некоторые дети пишут значительно медленнее, </a:t>
            </a:r>
          </a:p>
          <a:p>
            <a:pPr marL="514350" indent="-514350"/>
            <a:r>
              <a:rPr lang="ru-RU" sz="2800" dirty="0" smtClean="0"/>
              <a:t>       чем этого требует программа по русскому языку. </a:t>
            </a:r>
          </a:p>
          <a:p>
            <a:pPr marL="514350" indent="-514350"/>
            <a:r>
              <a:rPr lang="ru-RU" sz="2800" dirty="0" smtClean="0"/>
              <a:t>       В результате они спешат, нарушая правила каллиграфии. </a:t>
            </a:r>
          </a:p>
          <a:p>
            <a:pPr marL="514350" indent="-514350"/>
            <a:r>
              <a:rPr lang="ru-RU" sz="2800" dirty="0" smtClean="0"/>
              <a:t>       Так, с самого начала обучения у этих учащихся начинается ломка почерка. </a:t>
            </a:r>
            <a:endParaRPr lang="ru-RU" sz="2800" dirty="0"/>
          </a:p>
        </p:txBody>
      </p:sp>
      <p:pic>
        <p:nvPicPr>
          <p:cNvPr id="4" name="Picture 2" descr="E:\оксана-ЛОГОПЕДИЯ\КАРТИНКИ\письмо,почерк\x_e784548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60032" y="3789040"/>
            <a:ext cx="4283968" cy="3290087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7016" y="1340768"/>
            <a:ext cx="8856984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4. Плохо успевая в чтении, в русском языке, ученики с нормальной скоростью письма вместе с тем, задерживаются при решении заданий по русскому языку, чтению и др., не успевают решать графические задания и пишут небрежно</a:t>
            </a:r>
            <a:r>
              <a:rPr lang="ru-RU" sz="2800" dirty="0" smtClean="0"/>
              <a:t>.</a:t>
            </a:r>
          </a:p>
          <a:p>
            <a:endParaRPr lang="ru-RU" sz="2400" dirty="0"/>
          </a:p>
          <a:p>
            <a:r>
              <a:rPr lang="ru-RU" sz="2800" dirty="0"/>
              <a:t>5. Отдельные учащиеся, даже старательные, не могут хорошо писать в силу каких – то заболеваний, нарушения зрения или моторики</a:t>
            </a:r>
            <a:r>
              <a:rPr lang="ru-RU" sz="2400" dirty="0" smtClean="0"/>
              <a:t>.</a:t>
            </a:r>
          </a:p>
          <a:p>
            <a:endParaRPr lang="ru-RU" sz="2800" dirty="0"/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140044105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071934" y="1000108"/>
            <a:ext cx="471490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Еще один вывод нужно сделать,– </a:t>
            </a:r>
            <a:r>
              <a:rPr lang="ru-RU" sz="2400" b="1" dirty="0" smtClean="0">
                <a:solidFill>
                  <a:srgbClr val="C00000"/>
                </a:solidFill>
              </a:rPr>
              <a:t>нельзя формировать темп, скорость письма. </a:t>
            </a:r>
          </a:p>
          <a:p>
            <a:r>
              <a:rPr lang="ru-RU" sz="2400" dirty="0" smtClean="0"/>
              <a:t>Психологами было установлено: у шестилетних детей в течение всего первого года обучения при требовании «пиши быстрее» скорость самого движения не увеличивается, а лишь сокращается время </a:t>
            </a:r>
            <a:r>
              <a:rPr lang="ru-RU" sz="2400" dirty="0" err="1" smtClean="0"/>
              <a:t>микропаузы</a:t>
            </a:r>
            <a:r>
              <a:rPr lang="ru-RU" sz="2400" dirty="0" smtClean="0"/>
              <a:t>, то есть то время, которое необходимо для осознания движения, закрепления его и собственно формирование навыка письма.</a:t>
            </a:r>
            <a:endParaRPr lang="ru-RU" sz="2400" dirty="0"/>
          </a:p>
        </p:txBody>
      </p:sp>
      <p:pic>
        <p:nvPicPr>
          <p:cNvPr id="1026" name="Picture 2" descr="http://wwellnes.ru/wp-content/uploads/2012/11/deti-pishut-bogu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419349"/>
            <a:ext cx="3810000" cy="44386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1052736"/>
            <a:ext cx="821537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      Для </a:t>
            </a:r>
            <a:r>
              <a:rPr lang="ru-RU" sz="2800" dirty="0"/>
              <a:t>автоматизации навыка письма большое значение имеет </a:t>
            </a:r>
            <a:r>
              <a:rPr lang="ru-RU" sz="2800" dirty="0" smtClean="0"/>
              <a:t>соблюдение </a:t>
            </a:r>
          </a:p>
          <a:p>
            <a:r>
              <a:rPr lang="ru-RU" sz="2800" b="1" dirty="0" smtClean="0">
                <a:solidFill>
                  <a:srgbClr val="C00000"/>
                </a:solidFill>
              </a:rPr>
              <a:t>принципа </a:t>
            </a:r>
            <a:r>
              <a:rPr lang="ru-RU" sz="2800" b="1" dirty="0">
                <a:solidFill>
                  <a:srgbClr val="C00000"/>
                </a:solidFill>
              </a:rPr>
              <a:t>повторности</a:t>
            </a:r>
            <a:r>
              <a:rPr lang="ru-RU" sz="2800" dirty="0"/>
              <a:t>, который осуществляется в основном </a:t>
            </a:r>
            <a:r>
              <a:rPr lang="ru-RU" sz="2800" b="1" dirty="0"/>
              <a:t>в упражнениях</a:t>
            </a:r>
            <a:r>
              <a:rPr lang="ru-RU" sz="2800" dirty="0"/>
              <a:t>.</a:t>
            </a:r>
          </a:p>
          <a:p>
            <a:r>
              <a:rPr lang="ru-RU" sz="2800" dirty="0"/>
              <a:t>Всякий навык закрепляется и совершенствуется, приобретает скорость и</a:t>
            </a:r>
          </a:p>
          <a:p>
            <a:r>
              <a:rPr lang="ru-RU" sz="2800" dirty="0"/>
              <a:t>точность в процессе </a:t>
            </a:r>
            <a:r>
              <a:rPr lang="ru-RU" sz="2800" b="1" dirty="0"/>
              <a:t>упражнения. </a:t>
            </a:r>
            <a:endParaRPr lang="ru-RU" sz="2800" b="1" dirty="0" smtClean="0"/>
          </a:p>
          <a:p>
            <a:endParaRPr lang="ru-RU" sz="2800" dirty="0"/>
          </a:p>
        </p:txBody>
      </p:sp>
      <p:pic>
        <p:nvPicPr>
          <p:cNvPr id="13314" name="Picture 2" descr="http://img1.liveinternet.ru/images/attach/c/3/76/624/76624207_535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976" y="4214818"/>
            <a:ext cx="3907047" cy="2643182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13316" name="Picture 4" descr="https://encrypted-tbn3.gstatic.com/images?q=tbn:ANd9GcSLlnEhEyvpYnZVrJ2ZrITLRld1HHJYsEBH-M80GG7NIWM2NvC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25711" y="4392611"/>
            <a:ext cx="3718289" cy="2465389"/>
          </a:xfrm>
          <a:prstGeom prst="rect">
            <a:avLst/>
          </a:prstGeom>
          <a:noFill/>
          <a:effectLst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xmlns="" val="2117015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1124744"/>
            <a:ext cx="770485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/>
              <a:t>Еще одним условием успешного обучения </a:t>
            </a:r>
            <a:r>
              <a:rPr lang="ru-RU" sz="3200" dirty="0" smtClean="0"/>
              <a:t>каллиграфии  </a:t>
            </a:r>
            <a:r>
              <a:rPr lang="ru-RU" sz="3200" dirty="0"/>
              <a:t>следует считать формирование у младших школьников </a:t>
            </a:r>
            <a:r>
              <a:rPr lang="ru-RU" sz="3200" b="1" dirty="0" smtClean="0">
                <a:solidFill>
                  <a:srgbClr val="C00000"/>
                </a:solidFill>
              </a:rPr>
              <a:t>внутренней потребности </a:t>
            </a:r>
            <a:r>
              <a:rPr lang="ru-RU" sz="3200" b="1" dirty="0">
                <a:solidFill>
                  <a:srgbClr val="C00000"/>
                </a:solidFill>
              </a:rPr>
              <a:t>в аккуратном, разборчивом, эстетически выдержанном </a:t>
            </a:r>
            <a:r>
              <a:rPr lang="ru-RU" sz="3200" dirty="0" smtClean="0"/>
              <a:t>оформлении всех </a:t>
            </a:r>
            <a:r>
              <a:rPr lang="ru-RU" sz="3200" dirty="0"/>
              <a:t>выполняемых записей.</a:t>
            </a:r>
          </a:p>
        </p:txBody>
      </p:sp>
      <p:sp>
        <p:nvSpPr>
          <p:cNvPr id="17410" name="AutoShape 2" descr="data:image/jpeg;base64,/9j/4AAQSkZJRgABAQAAAQABAAD/2wCEAAkGBxMSEhQUEhQVFBUVFQ8UFBQUFA8UFBUQFBQWFhQVFBQYHCggGBolHBQUITEhJSkrLi4uFx8zODMsNygtLi4BCgoKDg0OGhAQGCwcHCQsLCwsLCwsLCwsLCwsLCwsLCwsLCwsLCwsLCwsLCwsLCwsLCwsLCwsLSwsLCwrNDMsLP/AABEIALcBEwMBIgACEQEDEQH/xAAcAAAABwEBAAAAAAAAAAAAAAAAAQIDBAUGBwj/xAA/EAABAwIDBQUFBQYHAQEAAAABAAIDBBEFITEGEkFRYRMicYGRMlKhsfAHFELR4SNTcoKSwRYzQ2KisvGDFf/EABkBAAMBAQEAAAAAAAAAAAAAAAABAwIEBf/EACMRAAICAQQDAQEBAQAAAAAAAAABAhEDEhMhMQRBURRhIjL/2gAMAwEAAhEDEQA/AMgjQQXKUAiR2RIACNEggYaK6K6IlAB3QJSSUklIBd0V0i6LeQAslJJSS5JLkAQsYZdhPJZ8q/xV3cKoFaHRiQgoBGQgFQyEgEpFZIBKNGQjATAMDL6+uKMNR3ulMGnVIAAKVAQbX4aDKyjTxEG31xujHs+fwQBMkori4PmBfI3vfkok0R01So6gt0KkMrn8HW/lHwKAK/s3NIJBHiCPoKwicHAdLemhTdRUAjmeLjqeiap32QAoN7ovwuLdb8U65m7H1efgmnkHwvdInmJcOgsEICZI4NYAOv5KKZckmR1/gmwgB3eugkNagkBs0EESgUDSUd0klAwXQuk3REoAUSkkpJKSSgBRKSSkkoiUAKLkkuSbpJKQxZcklySSk3TAiYm27VXU8V7qxxB3d80UUVgFtOkLTbKiUZptWNZTm9woRCqnZNqhsFC6U4IrJiBvIXQSmt8kgA0J5xFx4DJIcRb9P1Rsbe1/oIAmzu3mNdxF2n0Fj9dVGceH19Zp6Emzm9CfMfR9U2wXI8viM0ABkHPlfzTLm2Ngpj7b4HQc/riUw42Dss728Of9kANSBGy6EJvklSNsgBDkUOtyjHVKtwQA82Lu3KbgbwS+0smwe9dAEoN6IJntEEgNYiugiJUCgCUklAlIJQMMlJLkRKQSgAyUklESkkoGKLkklCxSCgBRKSXJTYiUv7sUAMXRXTroCiZFnmgBD6QubvcBmm3DLJWU89mFoVaXJmorgRHKDkoNRBnmbKfJBcbzPMI6eUO8dLZpp0DV9lLIyyQArKpgc51rWA48CoU0RHy81VMi40N2SbJ0DJGyK+iYqEtjUkjIHr9fNHGwjUJc0Z+v7eVkrCg6Yd4+f5/K6TFkBwz5fXGybhNr+Y9bj+6Gmmny+igBVSc2u8j6oTC9iBrx6omC+XA6dCnIcgWu/wDOvVAEIDP/ANUkG4APXPinXUR1Fj1GiBhdyv4BAiO47p0/NJtdSZ2WCKnhPC6YEd7U5HHcKU5oTbkrNKI12aCSXIJDo1SIlApLiojCJSURKO6YxLgm3J5wyRbqGgI909HHxKXGwBByQwF3JHHa+YTe8L2uL8ri6NMB583JNdokuCZzQIlJmVxTsaEjE6AiF10zIFIDc0l7VlloK0QY5nMPK+ifuyTMENfz4HxRuivqozqLkbLapmGmi0o3h3deLEfVwnZMLYb9fBV0Fx7R00Ku6V9xmsvg2uezM1tA6M6ZHQjRNU7rOHhb+62EkQcM/rqqipwy2YzHTUDqFpTvsw8dO0NMAOihTzm5acx14KxghI5256hFPh4JJHEZjqkpJMcoNrgpNE5u3zaU5PQPGdrpDYHciFS0R0tegNjcOHin2Sg+0D42N/1Q7NwGg8wkEE8vJMVEyNzffHmDdSGPAGt/UBQaaAHgtvsTssamRu+39mDd3hySs1GLZQYJs5UVzrQRuLb5yEERj+Y6+S7HsjsDDSw2laHyO9pxGXgOi2VDRMiYGsaGgCwAySaycDILpjFHPKRxr7RNhOxDp4Ad3MvYBoOYXMnr1ZLE2Vha4XBBFl5t2zwb7pVSRfh9pn8J4eSxlh7RvHP0zOlGklBS0m7NR2iQXoo+qdESlRobujaUsRJXY8QihhtbcJDGqVDGkPjs5OhCOzTb2KY0InRoodlDBMIZu+N5hLS9riQHRki4BGYOVweBar7FqDsX90l0bx2kDza74b2zto5p7rhz6EKoxqjuzeaLubn1LeP5+ql7I1AlaaSZ9g8h9LK45RVNrBpJ0jkB3XDS4adQCm+jcY31ywrJuRilSRFpc1zS1zXOY5pyLXtNnNPgQkOYlRkbjKcTbRZONTMjJZmjLE5bNPNjU5HTi6IDmJl8atHxKNKyySZqSK8Rq0pCoXFXWFU10pMUYglFgqypl/3ELQ19L3clm6mnvkRklF2OSG2ufwkHmE40zcgfAhVz6V7T3T8VOpJnAC7bnPgqNEk+eSfTRSE+x8VNmpja7mtHzR0LHvGXd5gK0ZhTne0bqLlRdQsyWINGg0USiw58jw0cbD9V0yi2bjA3ntBsPipGF4ZDHm0DeJJJ43W92kYWBykHs/sZG2Pvd5xtcnguiYDhjYWANFlT4LAXOB0aPmtXCFfxot3KRLypKNQiIq5d1pKyrq4l5zV9jb7MKxUchufFdq4RwpGuw2pBWJ+1jZJ9UI5IG3kbcEXtdhWgonFtjwK0FO/eGaKE+GeeW/ZrXEX3WDpvH8kF6O7MIKe3Eetnn+uwu+bcioccRabOW2+7gcFArMP3hpmpOBZMpGwICBT44CMinREs6R2QmU9kxVw8VciLomKmPJFBZUMCUAnHssm3JGg3Q3WexGh3HboyDruZ48WrSszTdfRCRhbx1aeThosyjaLYcmiXPQf3j75B94Fu3gaxtWOMkA7sdT1c226/mCD+HOGWqvwvE5KWdtRGBvNJbJGR3XA5PY4e67MK/wARoY4yx0BJp5mmSnOpa0W34XH3mE2/hLdcyswlaK+Rj0uypkCTGVIkYooyctHKx54T8Lk3a4SY3WyWZIpCVMkvcqeuvdWbnBNDPIqZa7IlFFvOAW4wrD7NVJg9BZ91t6BrbWKlN8lYxpFNVwCyoKmnBWm2q3WBobxPwWa3kRHRB+78wrOipBlkksZdWlFBZOUjUYImUdGBwV1SUwuotHGTZJ2ixxlJHYZyOya3qsRi2wm1FF5RRdrMyNug7zvBX1dh8faNs0X8Aqj7OKUmIzPzc/O6uw7ekd0K9LDjWnk8zNkerhkuCIDQWU1ijQKUFZnO2VGPnuFYukN3FbHaB1mlZLD25nxWn6CJbwPAsCrWmlsq5kILQkNm3TZaQM0rZckFRNxAhBFIxRkIK6B4ykYfO3zT5YHcj4LlDKpSYcQc3RxHgSFxb/1Hbs/GdCqacHQKGIrLLw47KP8AUd5m/wA1Njxx3Eg+Q/slvR+BsyLzdTM0eSgx40DqB6qQcQYRrZG7H6Lal8IcjFCqG2UuatjBuXj/AJE/AKtq8UjOgJ+CNSDSyZCU5vKoirnOIawAeN3FPVdHPbj1+uCy8iRpY2yPi+HPkdvQtL3OFntbYnobKbspO5pfh9Y10IlIfC6RrmmKqA7jgDqDex5g24qw2YrDCQJNDzC2WIwwTMAe0PYcxe4c12oLHDNpvncKG7T6OvS6Sbs59UQPY5zJG7r2Ete3UB41seIzBB4ghQKhuYW42nwkvjE7SXvibuyHLekgb7LnAZF7M8xqPBYypbkrxaa4OXJHSxTBkmpW2KepzcITNWjBGlFxlqippr5HIp5rUH0t8wpNUdOOmWdFUuBsFYx1DhnvFZuNsg0PqnzNL0Km4luuizrZ3SHvG9sgo4YosUzvxKdE+4SqhRkOU7c1d0jAVSfeWMzcQFVYntWQC2H+pNQbHLKkjW4ztHFSMtfekOjRz6rA0Lpa2rbvG7nO8gOQVPJI57i5xJJ4ldA+x7BjLVdqR3YwfC5V4wrg5J5L5Z2zBKQQQNYPwtF/HiodM67nHqrTEJNyM+Cp8PzbnxK7IqjjfLbLWmUtqhQmylROumzJT7RDuFZSj1Wu2gHdKytJHmm/RqBfUw3mkclAr2HUahWOHD0ULEARey16F7Kg1Y4goJxsNxeyCyaOCtmTjZ1DCUHLhaR0plg2oToqVWtcjLlnSa1Fh96ROrnc1AujBRpDUSTKeJRNemgFLo6MyOsEnSBWy32diHaAu9V1JlK10QuB0Oq5dBQSMOa1mA46WAxy3IItqoSVuzoj1QnaXDC2IvjF93Mga26Klw/HDugXuMiFon4huO3b3adD0WVxzDeycZov8sm72D8J95o5cwiNPgbbRscMxfQ8P7KDjezQc0yUouMy6Eat6x82/wC3hwyWdoKvdtnkeK0WEYk5sjRfI6JJuD4NaVkVMzMcDmHde1zTycC2/hfXyTzobhdJxSNzQ1xa2SJ1hI1wDt2+jrHK18unnlBrtnIixzou6QN7d4GwuR00KvDOnwznn47StHP+zTgU2SnsSE26JXcUyEZtDQCZkkA42VjRutYdVT7Y4WWntWeybXGam8ZRZhE1exvG6gzYq78OSqWvQc5GlIetscnqHO1JKYAR2SgtdGOwwF6C+ybCexpGuORf3j5rjOxuE/eauJmo3gXfwjNemaGERsDQLAAAKmNeyeR8UQcel7obzKbpGZBRsTdvTAcs1OphouhEfQmtk3LcyplFJcdVQYvVXma3krqhfeyBVwR8ePdWcp771rarRY67JUtK3vXTYR6LajbYWCrMYJ3hbzVzCyyp68/tFr0JdjTWCyClthQSHZ5hBSgmA9ONcuJo6Ex0FLCaBSw5KjSYtKASGlOgJDFx6q8w4htiNVSMarShJWJFIGuirGvGYzy1SqrD2ztuxwY8Zg6g9CFQGe2Ry68PAqRSVbgdVFx+FkxD5ZI3bkzS08L+y4c2O4/NWsEgc23Ph0VlBJHOzclaHDr8weBUaTBHwd6MmSIXJ4vjbzdb2m9eXqlZqjLVEBgcbC7Dnbi3qPyV/s+BcG4LTexUmOmEhHVMVlP93kBaO4fbHun3gE3zwOPBv8OlDhunNpBBB5FM0zC1z4HHOx3HHi0+zfroCqjCq7RWNdUF0kJAzAdn0uLD4H1UmmmWhT4fTM7i9KWuBtbUHoRkVVyxrf4nhnbE52vY6dAqo7Jk/wCp8AvWStJnitpNox7Y81MjnEjHRvF7grSs2SsP8z4BJj2PANzNb+lJxDUji2IU/ZSOZyOXgmQunbTbLU0c8ZfvPDwc96w3rjknZdiKbduwWdwANx5rnlNRdHVDG5KzlwCkQ0cj/ZY93g1y6jTYJTxAbwbccMipz544wCyMnhkLC6nuv4W2V9Kz7KMMbC90lR+zJsG72S7CagFhLXAi2oIXNo5JX6MDepzKmwsLQd+R1jrnYegW4eTXDRLJ41+ywo6oPlcS4XuQBcc1oYTZt1j2y0zc95ocOZsnI9qGlpawl/CwHyKpHylf+kYn4zr/ACJNTvVBz42Wtw02WFo6SQku4nNaXC6tzBaQDxVI+RBurJzwTSuixxg3CroY7HxU2qlDhkUxEF0nOuOCwboqmoF3Kxlks3JQYgC65TYkTY2CwQUaWqAJF0S0Zs8qMGeas6LDO2v2dyRmW3FwOY5hRezS4XOY4OYS1wzBBsbjRcFpnU40SZMIkbqHDyTJonj9QV07YvaeKqtFO1gn4EtaBJb5O6LWyYNE7WNnnHG75hbWO+mZ1nADC8ck42W2uS7s7Z2A5GGI9eyhB/6puTZGlce9BH/K0C+uu7ZPaf0Nw4tDICrWkqABZdLk2CoTrTgfwulb/wBVHd9nVE4ZMkZ4S1By81l4GzccyRgJakWsmKevaw2d7PA+7+i6M77NKM8Zx/8AVx+bVGd9ldM6/wC1nHmy1vNuaWw0a30U2H1gOYOXSy1+zEzt7PMc/ndVlH9mcURuypqB0/YEHyLVqcOwYRDdEjnc3brB5eKjPxpei0PJjXJTYhSiKXeY39m7M7oJ7M3sTl+A3HgTy0I04l0IN+GpPkFePwRhdvOfMSBwmfHly3YyByUunpA02BfcDUy1B+O8tR8VmZeSipw3ZkRtbdxvfNvANJPdB1yHyVjRuex+5KGWcSIXM3gC0NuGFriSHgAknQ2uNbCYGH3nDxe8/wDZ2aW25GZJ1t/l5a2sbai+q6o4ox6RzTyyl2xSMJHaOOl9T7t7ajoPMIxvZ68LDu5c72CpREUW/Wajz0jXixunAX8B6lunHRH3rdf5LfAXSoLKCu2Silt+0kFjcWIy9QljZkhthM7zDVeAuOg+II+SBe69rjhlx8bWWHhjJ20WjnnFUmY+PY+eN5kbM2W2YY4bt+l9EzV4w2E2qGljho1wNsuXA+IW3jeeJ8MrceZsOXJFURMkBZMxr2nKzgwt+ZIOumluCjPxU+i2PzGuJcnL8T2/Y3JgJ8GkBUbtuXuIFiLkAldAxn7PY33dAbH3Hk/8X/n6rF12yhjO69pa7k4fLmOq5pQ0do6lkU+YsuqaGnmj3r7z3DibWPVSYq+nphdz2iw42VBDh0bGX4jXUIn4HFIMmg+t7qRb6aSLbCBwuJGjpcDJNf4xjMmTgQNSs8zZqO2bM0bNnW71g34Jcf0VfaOl4ZiDZmbzNeSmwz/qsjhVP2DRZ2fjorimrnE639F2ePOa4fRxeRCF8F6KkG6ba8C5KiB1gTzVdW1peCwd0nK67dSOPSyuq8UJe4jS6NR//wAWX3mervyQS1MdHFblG13NLskWXGdA+DmHNJa4G4cMs+eXFdQ2K2y7VnZ1BtIwDve83meq5Wx1lYUVXuG4zWlNxE8akdxZisJ/1B6pYxWH9431C4ucVceA+KUMUdyHxT3xbH9O0txaH9431CdbikP7xvqFxRuJu5D4qVHXk8B6lH6P4P8APfs7K3E4f3jfUJbcQi99vqFxr730+JTsNSeXxKP0oPzSOxiuj99vqEsVjOD2+oXJ4TfXLzKdNS1osCXH+I2S/VH4P8sjqgqW+8PUJXbN94fBcrgq763HmU2/EXb26PW5S/VH4H5JHWO1B/EPVGCOY9VzSnmceY81Ia92/uXcMhnfmE/1xH+ObOhho6eqMMH0VyKXHHAkd7IkX3uRsgNoHji/+pbXkIk/GkdfDB0+H5IyBx4eC5C3aZ44v/qTzdp3HLfk9QU99C/PI6xkjNufxXK/8SEG3aPt1R/4mI/1Xf0/qjfiH55HVNy//p/NB0XT+/zXL4tqyXBvbkX4luQ87qRV7VuiteoDr+62/rmnvIzsyOkNZbT69EJYGvFnta4cnAEehXNodrnEbwmb4Fp3vS6vaOorJAHMcwg+IT3IsNuSLHENmGPBDLC/4XAkeTlTM2Zcwkb26eA1HqpE2J1bDZ25fzUmnxGocQHtbbib6Ke3BvoqsmRLsp9xzXFtt49FcYbhu8d54A6cU1JH+0uFdUzbBOOCN2OWaTRn8cydYCwUTD3ZpzaGTvqBh8uZW3wzC6NNv93VUJqDv6q0jk7pVA6SzytSMovW1Z6IKDG/IIIA4yGIwxBBcTOlChGjDEEErNUGQjAQQQMcjUyBqCCyzUSayJSMmjNEgp2UoadOTxyTjDYIIIAa+8G+SmUbLlBBDNo0dBGmK2o3A9/EkNH15IIKXsoumY/eKVvoIK5BBgIt1BBFjaQtoThbdBBIdCH011DmgIQQTTMyQywZrr2wNbvQgcskEF0Yuzly9EvaBveaeqTTusggun2QJUbNCrIHuoIKiMSMVtFL3vNQqR6CClL/AKKLovGyd1UFQ7vX5o0E2JEpk2QQQQSCj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" name="Picture 2" descr="http://happy-school.ru/_pu/123/5778644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3975429"/>
            <a:ext cx="4320480" cy="2882571"/>
          </a:xfrm>
          <a:prstGeom prst="rect">
            <a:avLst/>
          </a:prstGeom>
          <a:ln>
            <a:noFill/>
          </a:ln>
          <a:effectLst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xmlns="" val="6169954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980728"/>
            <a:ext cx="8208912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>
                <a:latin typeface="Century Schoolbook" pitchFamily="18" charset="0"/>
              </a:rPr>
              <a:t>Дети, владеющие искусством каллиграфии, становятся </a:t>
            </a:r>
            <a:r>
              <a:rPr lang="ru-RU" sz="3200" b="1" i="1" dirty="0">
                <a:solidFill>
                  <a:srgbClr val="C00000"/>
                </a:solidFill>
                <a:latin typeface="Century Schoolbook" pitchFamily="18" charset="0"/>
              </a:rPr>
              <a:t>усидчивее, аккуратнее, внимательнее, увереннее в своих силах, развивается эстетический вкус</a:t>
            </a:r>
            <a:r>
              <a:rPr lang="ru-RU" sz="3200" b="1" i="1" dirty="0" smtClean="0">
                <a:solidFill>
                  <a:srgbClr val="C00000"/>
                </a:solidFill>
                <a:latin typeface="Century Schoolbook" pitchFamily="18" charset="0"/>
              </a:rPr>
              <a:t>.</a:t>
            </a:r>
          </a:p>
          <a:p>
            <a:r>
              <a:rPr lang="ru-RU" sz="3200" b="1" i="1" dirty="0" smtClean="0">
                <a:solidFill>
                  <a:srgbClr val="C00000"/>
                </a:solidFill>
                <a:latin typeface="Century Schoolbook" pitchFamily="18" charset="0"/>
              </a:rPr>
              <a:t> </a:t>
            </a:r>
            <a:r>
              <a:rPr lang="ru-RU" sz="3200" b="1" i="1" dirty="0">
                <a:latin typeface="Century Schoolbook" pitchFamily="18" charset="0"/>
              </a:rPr>
              <a:t>Они и учиться начинают лучше, поскольку помимо красивого почерка происходит развитие </a:t>
            </a:r>
            <a:r>
              <a:rPr lang="ru-RU" sz="3200" b="1" i="1" dirty="0" smtClean="0">
                <a:latin typeface="Century Schoolbook" pitchFamily="18" charset="0"/>
              </a:rPr>
              <a:t>  </a:t>
            </a:r>
            <a:r>
              <a:rPr lang="en-US" sz="3200" b="1" i="1" dirty="0" smtClean="0">
                <a:latin typeface="Century Schoolbook" pitchFamily="18" charset="0"/>
              </a:rPr>
              <a:t>              </a:t>
            </a:r>
            <a:r>
              <a:rPr lang="ru-RU" sz="3200" b="1" i="1" dirty="0" smtClean="0">
                <a:latin typeface="Century Schoolbook" pitchFamily="18" charset="0"/>
              </a:rPr>
              <a:t>         личности</a:t>
            </a:r>
            <a:r>
              <a:rPr lang="ru-RU" sz="3200" b="1" i="1" dirty="0">
                <a:latin typeface="Century Schoolbook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143588499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encrypted-tbn3.gstatic.com/images?q=tbn:ANd9GcQyZfeRhwpSXcIkm2BlRaTpoh7TEFXhrwbpbCZteXddxIDlnt6jz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V="1">
            <a:off x="1763688" y="3356992"/>
            <a:ext cx="5832648" cy="3666236"/>
          </a:xfrm>
          <a:prstGeom prst="rect">
            <a:avLst/>
          </a:prstGeom>
          <a:noFill/>
          <a:effectLst>
            <a:softEdge rad="317500"/>
          </a:effectLst>
        </p:spPr>
      </p:pic>
      <p:sp>
        <p:nvSpPr>
          <p:cNvPr id="3" name="TextBox 2"/>
          <p:cNvSpPr txBox="1"/>
          <p:nvPr/>
        </p:nvSpPr>
        <p:spPr>
          <a:xfrm>
            <a:off x="179512" y="980728"/>
            <a:ext cx="8248027" cy="28315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Развитие межполушарного взаимодействия:</a:t>
            </a:r>
          </a:p>
          <a:p>
            <a:r>
              <a:rPr lang="ru-RU" sz="3200" b="1" dirty="0" smtClean="0"/>
              <a:t>-</a:t>
            </a:r>
            <a:r>
              <a:rPr lang="ru-RU" sz="3200" dirty="0" err="1" smtClean="0"/>
              <a:t>Перекресные</a:t>
            </a:r>
            <a:r>
              <a:rPr lang="ru-RU" sz="3200" dirty="0" smtClean="0"/>
              <a:t> движения</a:t>
            </a:r>
          </a:p>
          <a:p>
            <a:r>
              <a:rPr lang="ru-RU" sz="3200" dirty="0" smtClean="0"/>
              <a:t>( «Лезгинка», «Нос-ухо», «Цыганочка»..)</a:t>
            </a:r>
          </a:p>
          <a:p>
            <a:r>
              <a:rPr lang="ru-RU" sz="3200" dirty="0" smtClean="0"/>
              <a:t>-рисование двумя руками</a:t>
            </a:r>
          </a:p>
          <a:p>
            <a:r>
              <a:rPr lang="ru-RU" sz="3200" dirty="0" smtClean="0"/>
              <a:t>- «Ленивая восьмёрка»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1772816"/>
            <a:ext cx="828092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Развитие зрительно-пространственного ориентирования</a:t>
            </a:r>
          </a:p>
          <a:p>
            <a:pPr>
              <a:buFont typeface="Arial" pitchFamily="34" charset="0"/>
              <a:buChar char="•"/>
            </a:pPr>
            <a:r>
              <a:rPr lang="ru-RU" sz="3200" dirty="0" smtClean="0"/>
              <a:t>Схема собственного тела .</a:t>
            </a:r>
          </a:p>
          <a:p>
            <a:pPr>
              <a:buFont typeface="Arial" pitchFamily="34" charset="0"/>
              <a:buChar char="•"/>
            </a:pPr>
            <a:r>
              <a:rPr lang="ru-RU" sz="3200" dirty="0" smtClean="0"/>
              <a:t>Определение направлений в пространстве.</a:t>
            </a:r>
          </a:p>
          <a:p>
            <a:pPr>
              <a:buFont typeface="Arial" pitchFamily="34" charset="0"/>
              <a:buChar char="•"/>
            </a:pPr>
            <a:r>
              <a:rPr lang="ru-RU" sz="3200" dirty="0" smtClean="0"/>
              <a:t>Линейная последовательность ряда.</a:t>
            </a:r>
          </a:p>
          <a:p>
            <a:pPr>
              <a:buFont typeface="Arial" pitchFamily="34" charset="0"/>
              <a:buChar char="•"/>
            </a:pPr>
            <a:r>
              <a:rPr lang="ru-RU" sz="3200" dirty="0" smtClean="0"/>
              <a:t>Графическое воспроизведение направлений.</a:t>
            </a:r>
            <a:endParaRPr lang="ru-RU" sz="3200" dirty="0"/>
          </a:p>
        </p:txBody>
      </p:sp>
      <p:sp>
        <p:nvSpPr>
          <p:cNvPr id="3" name="Стрелка вправо 2"/>
          <p:cNvSpPr/>
          <p:nvPr/>
        </p:nvSpPr>
        <p:spPr>
          <a:xfrm rot="19630210">
            <a:off x="2411760" y="5589240"/>
            <a:ext cx="1266440" cy="484632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трелка вниз 3"/>
          <p:cNvSpPr/>
          <p:nvPr/>
        </p:nvSpPr>
        <p:spPr>
          <a:xfrm>
            <a:off x="4788024" y="5085184"/>
            <a:ext cx="484632" cy="978408"/>
          </a:xfrm>
          <a:prstGeom prst="downArrow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право 4"/>
          <p:cNvSpPr/>
          <p:nvPr/>
        </p:nvSpPr>
        <p:spPr>
          <a:xfrm rot="1871756">
            <a:off x="5542053" y="5594156"/>
            <a:ext cx="1266440" cy="484632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низ 5"/>
          <p:cNvSpPr/>
          <p:nvPr/>
        </p:nvSpPr>
        <p:spPr>
          <a:xfrm rot="10800000">
            <a:off x="3923928" y="5301208"/>
            <a:ext cx="484632" cy="978408"/>
          </a:xfrm>
          <a:prstGeom prst="down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низ 6"/>
          <p:cNvSpPr/>
          <p:nvPr/>
        </p:nvSpPr>
        <p:spPr>
          <a:xfrm rot="5400000">
            <a:off x="1475656" y="5085184"/>
            <a:ext cx="484632" cy="978408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низ 7"/>
          <p:cNvSpPr/>
          <p:nvPr/>
        </p:nvSpPr>
        <p:spPr>
          <a:xfrm rot="16200000">
            <a:off x="7020272" y="4941168"/>
            <a:ext cx="484632" cy="978408"/>
          </a:xfrm>
          <a:prstGeom prst="down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692696"/>
            <a:ext cx="864096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 Таки образом, для </a:t>
            </a:r>
            <a:r>
              <a:rPr lang="ru-RU" sz="3200" b="1" dirty="0">
                <a:solidFill>
                  <a:srgbClr val="C00000"/>
                </a:solidFill>
              </a:rPr>
              <a:t>развития </a:t>
            </a:r>
            <a:r>
              <a:rPr lang="ru-RU" sz="3200" b="1" dirty="0" err="1">
                <a:solidFill>
                  <a:srgbClr val="C00000"/>
                </a:solidFill>
              </a:rPr>
              <a:t>графо-моторных</a:t>
            </a:r>
            <a:r>
              <a:rPr lang="ru-RU" sz="3200" b="1" dirty="0">
                <a:solidFill>
                  <a:srgbClr val="C00000"/>
                </a:solidFill>
              </a:rPr>
              <a:t> </a:t>
            </a:r>
            <a:r>
              <a:rPr lang="ru-RU" sz="3200" b="1" dirty="0" smtClean="0">
                <a:solidFill>
                  <a:srgbClr val="C00000"/>
                </a:solidFill>
              </a:rPr>
              <a:t>навыков </a:t>
            </a:r>
            <a:r>
              <a:rPr lang="ru-RU" sz="3200" b="1" dirty="0">
                <a:solidFill>
                  <a:srgbClr val="C00000"/>
                </a:solidFill>
              </a:rPr>
              <a:t>необходимо работать в нескольких направлениях: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ru-RU" sz="3200" b="1" dirty="0"/>
              <a:t>Гимнастика пальцев и кистей рук;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ru-RU" sz="3200" b="1" dirty="0"/>
              <a:t>Ориентировка на листе бумаги;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ru-RU" sz="3200" b="1" dirty="0"/>
              <a:t>Формирование  и развитие элементарных графических навыков</a:t>
            </a:r>
            <a:r>
              <a:rPr lang="ru-RU" b="1" dirty="0"/>
              <a:t>.</a:t>
            </a:r>
            <a:endParaRPr lang="ru-RU" dirty="0"/>
          </a:p>
        </p:txBody>
      </p:sp>
      <p:pic>
        <p:nvPicPr>
          <p:cNvPr id="1026" name="Picture 2" descr="C:\Users\Logoped\Desktop\картинки\alternativnyj_vopros_v_anglijskom_jazyk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5816" y="3964619"/>
            <a:ext cx="4392488" cy="2893381"/>
          </a:xfrm>
          <a:prstGeom prst="rect">
            <a:avLst/>
          </a:prstGeom>
          <a:noFill/>
          <a:effectLst>
            <a:softEdge rad="317500"/>
          </a:effectLst>
        </p:spPr>
      </p:pic>
    </p:spTree>
    <p:extLst>
      <p:ext uri="{BB962C8B-B14F-4D97-AF65-F5344CB8AC3E}">
        <p14:creationId xmlns:p14="http://schemas.microsoft.com/office/powerpoint/2010/main" xmlns="" val="37461719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908720"/>
            <a:ext cx="9144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Проблема актуальна и с точки зрения следующих позиций: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07504" y="2109049"/>
            <a:ext cx="8424936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  <a:defRPr/>
            </a:pPr>
            <a:r>
              <a:rPr lang="ru-RU" sz="3200" dirty="0"/>
              <a:t>небрежное письмо ведёт к орфографической неграмотности;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ru-RU" sz="3200" dirty="0"/>
              <a:t> плохое, не аккуратное письмо занимает много времени у проверяющего,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ru-RU" sz="3200" dirty="0"/>
              <a:t> и в то же время у проверяющего складывается впечатление о пишущем, как о </a:t>
            </a:r>
            <a:r>
              <a:rPr lang="en-US" sz="3200" dirty="0" smtClean="0"/>
              <a:t>    </a:t>
            </a:r>
            <a:r>
              <a:rPr lang="ru-RU" sz="3200" dirty="0" smtClean="0"/>
              <a:t>не </a:t>
            </a:r>
            <a:r>
              <a:rPr lang="ru-RU" sz="3200" dirty="0"/>
              <a:t>грамотном и небрежном </a:t>
            </a:r>
            <a:r>
              <a:rPr lang="ru-RU" sz="3200" dirty="0" smtClean="0"/>
              <a:t>ребёнке.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xmlns="" val="1542268015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052736"/>
            <a:ext cx="864096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Очень важно для овладения навыками письма </a:t>
            </a:r>
            <a:r>
              <a:rPr lang="ru-RU" sz="2800" b="1" dirty="0">
                <a:solidFill>
                  <a:srgbClr val="C00000"/>
                </a:solidFill>
              </a:rPr>
              <a:t>развитие движений пальцев </a:t>
            </a:r>
            <a:r>
              <a:rPr lang="ru-RU" sz="2800" b="1" dirty="0" smtClean="0">
                <a:solidFill>
                  <a:srgbClr val="C00000"/>
                </a:solidFill>
              </a:rPr>
              <a:t>  и  кисти </a:t>
            </a:r>
            <a:r>
              <a:rPr lang="ru-RU" sz="2800" b="1" dirty="0">
                <a:solidFill>
                  <a:srgbClr val="C00000"/>
                </a:solidFill>
              </a:rPr>
              <a:t>руки.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2413338"/>
            <a:ext cx="864096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/>
              <a:t> </a:t>
            </a:r>
            <a:r>
              <a:rPr lang="ru-RU" sz="2800" i="1" dirty="0"/>
              <a:t>Развитие пальцев </a:t>
            </a:r>
            <a:r>
              <a:rPr lang="ru-RU" sz="2800" i="1" dirty="0" smtClean="0"/>
              <a:t>и кисти </a:t>
            </a:r>
            <a:r>
              <a:rPr lang="ru-RU" sz="2800" i="1" dirty="0"/>
              <a:t>достигается правильно организованным </a:t>
            </a:r>
            <a:r>
              <a:rPr lang="ru-RU" sz="2800" i="1" dirty="0" smtClean="0"/>
              <a:t> </a:t>
            </a:r>
            <a:r>
              <a:rPr lang="ru-RU" sz="2800" i="1" dirty="0" smtClean="0">
                <a:solidFill>
                  <a:srgbClr val="C00000"/>
                </a:solidFill>
              </a:rPr>
              <a:t>рисованием</a:t>
            </a:r>
            <a:r>
              <a:rPr lang="ru-RU" sz="2800" i="1" dirty="0">
                <a:solidFill>
                  <a:srgbClr val="C00000"/>
                </a:solidFill>
              </a:rPr>
              <a:t>, </a:t>
            </a:r>
            <a:r>
              <a:rPr lang="ru-RU" sz="2800" i="1" dirty="0" smtClean="0">
                <a:solidFill>
                  <a:srgbClr val="C00000"/>
                </a:solidFill>
              </a:rPr>
              <a:t>лепкой, конструированием</a:t>
            </a:r>
            <a:r>
              <a:rPr lang="ru-RU" sz="2800" i="1" dirty="0">
                <a:solidFill>
                  <a:srgbClr val="C00000"/>
                </a:solidFill>
              </a:rPr>
              <a:t>,</a:t>
            </a:r>
            <a:r>
              <a:rPr lang="ru-RU" sz="2800" i="1" dirty="0"/>
              <a:t> что в дальнейшем очень поможет детям в овладении </a:t>
            </a:r>
            <a:r>
              <a:rPr lang="ru-RU" sz="2800" i="1" dirty="0" smtClean="0"/>
              <a:t>навыками  письма</a:t>
            </a:r>
            <a:r>
              <a:rPr lang="ru-RU" sz="2800" b="1" i="1" dirty="0"/>
              <a:t>.</a:t>
            </a:r>
            <a:endParaRPr lang="ru-RU" sz="2800" i="1" dirty="0"/>
          </a:p>
        </p:txBody>
      </p:sp>
      <p:pic>
        <p:nvPicPr>
          <p:cNvPr id="10242" name="Picture 2" descr="E:\оксана-ЛОГОПЕДИЯ\КАРТИНКИ\письмо,почерк\images (22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4229221"/>
            <a:ext cx="2628780" cy="2628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43" name="Picture 3" descr="E:\оксана-ЛОГОПЕДИЯ\КАРТИНКИ\письмо,почерк\6787867867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39752" y="4231433"/>
            <a:ext cx="3982395" cy="26450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E:\оксана-ЛОГОПЕДИЯ\КАРТИНКИ\письмо,почерк\1344566897_ra467_f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56176" y="4231433"/>
            <a:ext cx="3067583" cy="26074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826275948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2996" y="764704"/>
            <a:ext cx="8712968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/>
              <a:t>Хороший эффект даёт комплекс несложных упражнений </a:t>
            </a:r>
            <a:r>
              <a:rPr lang="ru-RU" sz="3200" b="1" dirty="0">
                <a:solidFill>
                  <a:srgbClr val="C00000"/>
                </a:solidFill>
              </a:rPr>
              <a:t>для развития мышц руки</a:t>
            </a:r>
            <a:r>
              <a:rPr lang="ru-RU" sz="3200" dirty="0"/>
              <a:t>:</a:t>
            </a:r>
          </a:p>
          <a:p>
            <a:pPr marL="285750" lvl="0" indent="-285750">
              <a:buFont typeface="Wingdings" panose="05000000000000000000" pitchFamily="2" charset="2"/>
              <a:buChar char="Ø"/>
            </a:pPr>
            <a:r>
              <a:rPr lang="ru-RU" sz="3200" dirty="0"/>
              <a:t>Разведение и сведение пальцев рук;</a:t>
            </a:r>
          </a:p>
          <a:p>
            <a:pPr marL="285750" lvl="0" indent="-285750">
              <a:buFont typeface="Wingdings" panose="05000000000000000000" pitchFamily="2" charset="2"/>
              <a:buChar char="Ø"/>
            </a:pPr>
            <a:r>
              <a:rPr lang="ru-RU" sz="3200" dirty="0"/>
              <a:t>Одновременное и поочередное соприкосновение пальцев обеих рук;</a:t>
            </a:r>
          </a:p>
          <a:p>
            <a:pPr marL="285750" lvl="0" indent="-285750">
              <a:buFont typeface="Wingdings" panose="05000000000000000000" pitchFamily="2" charset="2"/>
              <a:buChar char="Ø"/>
            </a:pPr>
            <a:r>
              <a:rPr lang="ru-RU" sz="3200" dirty="0"/>
              <a:t>Круговые движения кистями рук в лицевой плоскости, вовнутрь и наружу;</a:t>
            </a:r>
          </a:p>
          <a:p>
            <a:pPr marL="285750" lvl="0" indent="-285750">
              <a:buFont typeface="Wingdings" panose="05000000000000000000" pitchFamily="2" charset="2"/>
              <a:buChar char="Ø"/>
            </a:pPr>
            <a:r>
              <a:rPr lang="ru-RU" sz="3200" dirty="0"/>
              <a:t>Отведение большого пальца левой и правой руки(одновременное и поочередное)  и противопоставление его остальным пальцам</a:t>
            </a:r>
            <a:r>
              <a:rPr lang="ru-RU" sz="3200" dirty="0" smtClean="0"/>
              <a:t>;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xmlns="" val="4275433671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908720"/>
            <a:ext cx="9119739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Font typeface="Wingdings" panose="05000000000000000000" pitchFamily="2" charset="2"/>
              <a:buChar char="Ø"/>
            </a:pPr>
            <a:r>
              <a:rPr lang="ru-RU" sz="3200" dirty="0"/>
              <a:t>Противопоставление пальцев одной руки пальцам другой;</a:t>
            </a:r>
          </a:p>
          <a:p>
            <a:pPr marL="285750" lvl="0" indent="-285750">
              <a:buFont typeface="Wingdings" panose="05000000000000000000" pitchFamily="2" charset="2"/>
              <a:buChar char="Ø"/>
            </a:pPr>
            <a:r>
              <a:rPr lang="ru-RU" sz="3200" dirty="0"/>
              <a:t>Соединение пальцев обеих рук подушечками и пружинящие движения ладонями.</a:t>
            </a:r>
          </a:p>
          <a:p>
            <a:pPr lvl="0"/>
            <a:endParaRPr lang="ru-RU" sz="3200" dirty="0"/>
          </a:p>
          <a:p>
            <a:r>
              <a:rPr lang="ru-RU" sz="3200" dirty="0">
                <a:solidFill>
                  <a:srgbClr val="C00000"/>
                </a:solidFill>
              </a:rPr>
              <a:t>Использование мелких эластичных игрушек, эспандеров, пищалок для сжимания и тренировки пальцев, мячиков, шариков, палочек.</a:t>
            </a:r>
          </a:p>
        </p:txBody>
      </p:sp>
    </p:spTree>
    <p:extLst>
      <p:ext uri="{BB962C8B-B14F-4D97-AF65-F5344CB8AC3E}">
        <p14:creationId xmlns:p14="http://schemas.microsoft.com/office/powerpoint/2010/main" xmlns="" val="1237987868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Зегебарт, Ильичева - Волшебные обводилки. Формирование графомоторных навыков обложка книги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738884"/>
            <a:ext cx="3312368" cy="51191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://www.knigoed.info/image/book/g_135452584453812464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370298" y="1124744"/>
            <a:ext cx="2418774" cy="34951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http://www.100book.ru/b1167479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789071" y="2204864"/>
            <a:ext cx="2278489" cy="33186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507329807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 descr="http://img.labirint.ru/images/comments_pic/0849/01labpsnf1228490346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281" r="10322" b="-2281"/>
          <a:stretch/>
        </p:blipFill>
        <p:spPr bwMode="auto">
          <a:xfrm>
            <a:off x="179512" y="1745432"/>
            <a:ext cx="3438650" cy="5112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http://img.labirint.ru/images/comments_pic/0953/02labkcfa1262010388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4995"/>
          <a:stretch/>
        </p:blipFill>
        <p:spPr bwMode="auto">
          <a:xfrm>
            <a:off x="3764272" y="2780928"/>
            <a:ext cx="5379728" cy="4077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102076282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img.labirint.ru/images/comments_pic/0849/01labpsnf1228490372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3105" r="5555" b="-3105"/>
          <a:stretch/>
        </p:blipFill>
        <p:spPr bwMode="auto">
          <a:xfrm>
            <a:off x="5148064" y="1423989"/>
            <a:ext cx="3867349" cy="54597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http://img.labirint.ru/images/comments_pic/1114/06lablmps130226888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286470"/>
            <a:ext cx="3716365" cy="54452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585737295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img.labirint.ru/images/comments_pic/0953/03labkcfa126201038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5576" y="1124744"/>
            <a:ext cx="7620000" cy="5591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452343999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img.labirint.ru/images/comments_pic/0849/01labpsnf1228490393.jpg"/>
          <p:cNvPicPr/>
          <p:nvPr/>
        </p:nvPicPr>
        <p:blipFill rotWithShape="1">
          <a:blip r:embed="rId2" cstate="print"/>
          <a:srcRect l="1667" t="2625" r="2335" b="6038"/>
          <a:stretch/>
        </p:blipFill>
        <p:spPr bwMode="auto">
          <a:xfrm>
            <a:off x="1115616" y="1084281"/>
            <a:ext cx="3168352" cy="414491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3" name="Рисунок 2" descr="http://img.labirint.ru/images/comments_pic/1107/03labbi1t1297785156.jpg"/>
          <p:cNvPicPr/>
          <p:nvPr/>
        </p:nvPicPr>
        <p:blipFill rotWithShape="1">
          <a:blip r:embed="rId3" cstate="print"/>
          <a:srcRect l="44873"/>
          <a:stretch/>
        </p:blipFill>
        <p:spPr bwMode="auto">
          <a:xfrm>
            <a:off x="4860032" y="1084281"/>
            <a:ext cx="3355285" cy="41449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864803369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908720"/>
            <a:ext cx="889248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Для закрепления зрительно-двигательного образа буквы:</a:t>
            </a:r>
          </a:p>
          <a:p>
            <a:pPr>
              <a:buFont typeface="Arial" pitchFamily="34" charset="0"/>
              <a:buChar char="•"/>
            </a:pPr>
            <a:r>
              <a:rPr lang="ru-RU" sz="3600" dirty="0" smtClean="0"/>
              <a:t>Конструирование букв( из элементов)</a:t>
            </a:r>
          </a:p>
          <a:p>
            <a:pPr>
              <a:buFont typeface="Arial" pitchFamily="34" charset="0"/>
              <a:buChar char="•"/>
            </a:pPr>
            <a:r>
              <a:rPr lang="ru-RU" sz="3600" dirty="0" smtClean="0"/>
              <a:t>Превращение отдельных элементов в буквы</a:t>
            </a:r>
          </a:p>
          <a:p>
            <a:pPr>
              <a:buFont typeface="Arial" pitchFamily="34" charset="0"/>
              <a:buChar char="•"/>
            </a:pPr>
            <a:r>
              <a:rPr lang="ru-RU" sz="3600" dirty="0" smtClean="0"/>
              <a:t>Рисование  на песке, манке.</a:t>
            </a:r>
          </a:p>
          <a:p>
            <a:endParaRPr lang="ru-RU" dirty="0"/>
          </a:p>
        </p:txBody>
      </p:sp>
      <p:pic>
        <p:nvPicPr>
          <p:cNvPr id="3" name="Picture 2" descr="Н. А.Федосова От элемента к букве: Рабочая тетрадь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15708" y="3309804"/>
            <a:ext cx="2628292" cy="35481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908721"/>
            <a:ext cx="7772400" cy="1368151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chemeClr val="accent4">
                    <a:lumMod val="75000"/>
                  </a:schemeClr>
                </a:solidFill>
                <a:latin typeface="Bookman Old Style" pitchFamily="18" charset="0"/>
              </a:rPr>
              <a:t/>
            </a:r>
            <a:br>
              <a:rPr lang="ru-RU" b="1" i="1" dirty="0" smtClean="0">
                <a:solidFill>
                  <a:schemeClr val="accent4">
                    <a:lumMod val="75000"/>
                  </a:schemeClr>
                </a:solidFill>
                <a:latin typeface="Bookman Old Style" pitchFamily="18" charset="0"/>
              </a:rPr>
            </a:br>
            <a:r>
              <a:rPr lang="ru-RU" b="1" i="1" dirty="0" smtClean="0">
                <a:solidFill>
                  <a:schemeClr val="accent4">
                    <a:lumMod val="75000"/>
                  </a:schemeClr>
                </a:solidFill>
                <a:latin typeface="Bookman Old Style" pitchFamily="18" charset="0"/>
              </a:rPr>
              <a:t>Прописи  </a:t>
            </a:r>
            <a:r>
              <a:rPr lang="ru-RU" b="1" i="1" dirty="0" err="1" smtClean="0">
                <a:solidFill>
                  <a:schemeClr val="accent4">
                    <a:lumMod val="75000"/>
                  </a:schemeClr>
                </a:solidFill>
                <a:latin typeface="Bookman Old Style" pitchFamily="18" charset="0"/>
              </a:rPr>
              <a:t>А.Кушнира</a:t>
            </a:r>
            <a:r>
              <a:rPr lang="ru-RU" b="1" i="1" dirty="0" smtClean="0">
                <a:solidFill>
                  <a:schemeClr val="accent4">
                    <a:lumMod val="75000"/>
                  </a:schemeClr>
                </a:solidFill>
                <a:latin typeface="Bookman Old Style" pitchFamily="18" charset="0"/>
              </a:rPr>
              <a:t> </a:t>
            </a:r>
            <a:br>
              <a:rPr lang="ru-RU" b="1" i="1" dirty="0" smtClean="0">
                <a:solidFill>
                  <a:schemeClr val="accent4">
                    <a:lumMod val="75000"/>
                  </a:schemeClr>
                </a:solidFill>
                <a:latin typeface="Bookman Old Style" pitchFamily="18" charset="0"/>
              </a:rPr>
            </a:br>
            <a:r>
              <a:rPr lang="ru-RU" sz="2700" b="1" i="1" dirty="0" smtClean="0">
                <a:solidFill>
                  <a:schemeClr val="accent4">
                    <a:lumMod val="75000"/>
                  </a:schemeClr>
                </a:solidFill>
                <a:latin typeface="Bookman Old Style" pitchFamily="18" charset="0"/>
              </a:rPr>
              <a:t>серия «Педагогика здравого смысла»</a:t>
            </a:r>
            <a:br>
              <a:rPr lang="ru-RU" sz="2700" b="1" i="1" dirty="0" smtClean="0">
                <a:solidFill>
                  <a:schemeClr val="accent4">
                    <a:lumMod val="75000"/>
                  </a:schemeClr>
                </a:solidFill>
                <a:latin typeface="Bookman Old Style" pitchFamily="18" charset="0"/>
              </a:rPr>
            </a:br>
            <a:r>
              <a:rPr lang="ru-RU" sz="2700" b="1" i="1" dirty="0" smtClean="0">
                <a:solidFill>
                  <a:schemeClr val="accent4">
                    <a:lumMod val="75000"/>
                  </a:schemeClr>
                </a:solidFill>
                <a:latin typeface="Bookman Old Style" pitchFamily="18" charset="0"/>
              </a:rPr>
              <a:t/>
            </a:r>
            <a:br>
              <a:rPr lang="ru-RU" sz="2700" b="1" i="1" dirty="0" smtClean="0">
                <a:solidFill>
                  <a:schemeClr val="accent4">
                    <a:lumMod val="75000"/>
                  </a:schemeClr>
                </a:solidFill>
                <a:latin typeface="Bookman Old Style" pitchFamily="18" charset="0"/>
              </a:rPr>
            </a:br>
            <a:endParaRPr lang="ru-RU" sz="2700" b="1" i="1" dirty="0">
              <a:solidFill>
                <a:schemeClr val="accent4">
                  <a:lumMod val="75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2060848"/>
            <a:ext cx="8601000" cy="4032448"/>
          </a:xfrm>
        </p:spPr>
        <p:txBody>
          <a:bodyPr>
            <a:normAutofit fontScale="92500" lnSpcReduction="10000"/>
          </a:bodyPr>
          <a:lstStyle/>
          <a:p>
            <a:pPr marL="457200" indent="-457200" algn="l">
              <a:buFont typeface="Arial" pitchFamily="34" charset="0"/>
              <a:buChar char="•"/>
            </a:pPr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</a:rPr>
              <a:t>1 выпуск  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«Сказки </a:t>
            </a:r>
            <a:r>
              <a:rPr lang="ru-RU" sz="2800" b="1" dirty="0" err="1" smtClean="0">
                <a:solidFill>
                  <a:schemeClr val="accent2">
                    <a:lumMod val="75000"/>
                  </a:schemeClr>
                </a:solidFill>
              </a:rPr>
              <a:t>А.С.Пушкина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» </a:t>
            </a:r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</a:rPr>
              <a:t>послужил тому , чтобы дети научились понимать рукописный текст.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</a:rPr>
              <a:t>2 выпуск 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«Школьные песни»- </a:t>
            </a:r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</a:rPr>
              <a:t>тексты песен отпечатаны прозрачными буквами –позволил освоиться с начертанием отдельных букв.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</a:rPr>
              <a:t>3 выпуск 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« Бабушкины песни» </a:t>
            </a:r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</a:rPr>
              <a:t>предназначен для работы с прозрачной бумагой(калькой) для освоения слитного написания.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</a:rPr>
              <a:t>4 выпуск 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« День Победы» </a:t>
            </a:r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</a:rPr>
              <a:t>предназначен для списывания с рукописного текста.</a:t>
            </a:r>
          </a:p>
          <a:p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51262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3246" y="980728"/>
            <a:ext cx="871296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>
                <a:solidFill>
                  <a:srgbClr val="C00000"/>
                </a:solidFill>
              </a:rPr>
              <a:t>Каллиграфия </a:t>
            </a:r>
            <a:r>
              <a:rPr lang="ru-RU" sz="3200" b="1" i="1" dirty="0"/>
              <a:t>– это искусство писать четким, красивым почерком.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355976" y="1500175"/>
            <a:ext cx="478802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chemeClr val="accent4">
                    <a:lumMod val="75000"/>
                  </a:schemeClr>
                </a:solidFill>
              </a:rPr>
              <a:t>Количество детей </a:t>
            </a:r>
            <a:r>
              <a:rPr lang="ru-RU" sz="2800" b="1" dirty="0" smtClean="0">
                <a:solidFill>
                  <a:schemeClr val="accent4">
                    <a:lumMod val="75000"/>
                  </a:schemeClr>
                </a:solidFill>
              </a:rPr>
              <a:t>с трудностями </a:t>
            </a:r>
            <a:r>
              <a:rPr lang="ru-RU" sz="2800" b="1" dirty="0">
                <a:solidFill>
                  <a:schemeClr val="accent4">
                    <a:lumMod val="75000"/>
                  </a:schemeClr>
                </a:solidFill>
              </a:rPr>
              <a:t>обучения письму и нарушениями </a:t>
            </a:r>
            <a:r>
              <a:rPr lang="ru-RU" sz="2800" b="1" dirty="0" smtClean="0">
                <a:solidFill>
                  <a:schemeClr val="accent4">
                    <a:lumMod val="75000"/>
                  </a:schemeClr>
                </a:solidFill>
              </a:rPr>
              <a:t>письма</a:t>
            </a:r>
            <a:r>
              <a:rPr lang="en-US" sz="2800" b="1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ru-RU" sz="2800" b="1" dirty="0" smtClean="0">
                <a:solidFill>
                  <a:schemeClr val="accent4">
                    <a:lumMod val="75000"/>
                  </a:schemeClr>
                </a:solidFill>
              </a:rPr>
              <a:t>увеличивается </a:t>
            </a:r>
            <a:r>
              <a:rPr lang="ru-RU" sz="2800" b="1" dirty="0">
                <a:solidFill>
                  <a:schemeClr val="accent4">
                    <a:lumMod val="75000"/>
                  </a:schemeClr>
                </a:solidFill>
              </a:rPr>
              <a:t>с каждым годом и </a:t>
            </a:r>
            <a:r>
              <a:rPr lang="ru-RU" sz="2800" b="1" dirty="0" smtClean="0">
                <a:solidFill>
                  <a:schemeClr val="accent4">
                    <a:lumMod val="75000"/>
                  </a:schemeClr>
                </a:solidFill>
              </a:rPr>
              <a:t>составляет  </a:t>
            </a:r>
            <a:r>
              <a:rPr lang="ru-RU" sz="2800" b="1" dirty="0" smtClean="0">
                <a:solidFill>
                  <a:srgbClr val="C00000"/>
                </a:solidFill>
              </a:rPr>
              <a:t>25-30%  </a:t>
            </a:r>
            <a:r>
              <a:rPr lang="ru-RU" sz="2800" b="1" dirty="0" smtClean="0">
                <a:solidFill>
                  <a:schemeClr val="accent4">
                    <a:lumMod val="75000"/>
                  </a:schemeClr>
                </a:solidFill>
              </a:rPr>
              <a:t>причем </a:t>
            </a:r>
            <a:r>
              <a:rPr lang="ru-RU" sz="2800" b="1" dirty="0">
                <a:solidFill>
                  <a:schemeClr val="accent4">
                    <a:lumMod val="75000"/>
                  </a:schemeClr>
                </a:solidFill>
              </a:rPr>
              <a:t>это дети, имеющие </a:t>
            </a:r>
            <a:r>
              <a:rPr lang="ru-RU" sz="2800" b="1" dirty="0" err="1">
                <a:solidFill>
                  <a:schemeClr val="accent4">
                    <a:lumMod val="75000"/>
                  </a:schemeClr>
                </a:solidFill>
              </a:rPr>
              <a:t>непроходящие</a:t>
            </a:r>
            <a:r>
              <a:rPr lang="ru-RU" sz="2800" b="1" dirty="0">
                <a:solidFill>
                  <a:schemeClr val="accent4">
                    <a:lumMod val="75000"/>
                  </a:schemeClr>
                </a:solidFill>
              </a:rPr>
              <a:t> трудности обучения.</a:t>
            </a:r>
          </a:p>
        </p:txBody>
      </p:sp>
      <p:pic>
        <p:nvPicPr>
          <p:cNvPr id="12290" name="Picture 2" descr="http://t2.gstatic.com/images?q=tbn:ANd9GcQrVpUzaSdx-zoLACAclhYZc0UcFWX2bg8BlODShm6PeowDEacRyQ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4077072"/>
            <a:ext cx="4188693" cy="26682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428745543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8" name="Picture 6" descr="http://mistergid.ru/image/upload/2011-08-08/330026694634_08911_4-chetvert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16216" y="2672177"/>
            <a:ext cx="3052410" cy="43834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http://mistergid.ru/image/upload/2011-08-08/330026694634_89486_2-chetvert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63390" y="-149686"/>
            <a:ext cx="2957158" cy="42807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http://mistergid.ru/image/upload/2011-08-10/330026694634_1307019403_5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96118"/>
            <a:ext cx="2937570" cy="41667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84" name="Picture 12" descr="http://www.libex.ru/dimg/bb1f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91680" y="3022350"/>
            <a:ext cx="2758380" cy="3997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389637431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photo.qip.ru/photo/luvilla/115847344/large/14037239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692696"/>
            <a:ext cx="3333750" cy="4667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prochti.net/uploads/posts/2012-05-31/image_2361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01294" y="1988840"/>
            <a:ext cx="2592288" cy="40530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www.100book.ru/b35446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88224" y="3620427"/>
            <a:ext cx="2409825" cy="31146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710327351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www.mancompany.ru/upload/iblock/dfc/motivator-1991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47664" y="-7416"/>
            <a:ext cx="5544616" cy="6865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577062040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66" name="Picture 2" descr="https://encrypted-tbn2.gstatic.com/images?q=tbn:ANd9GcSMPQIMiGERpIODqpLkfOWqE4Jeq9U6sUmRP2PG1SPjZO8qzey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52536" y="3789040"/>
            <a:ext cx="4932040" cy="3312026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62468" name="Picture 4" descr="https://encrypted-tbn2.gstatic.com/images?q=tbn:ANd9GcTKW27uDZu3mz_KDGlHPoLD8vjI-akcMwEgcYWfjVEjlHFa-5s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3658312"/>
            <a:ext cx="4067944" cy="3199688"/>
          </a:xfrm>
          <a:prstGeom prst="rect">
            <a:avLst/>
          </a:prstGeom>
          <a:noFill/>
          <a:effectLst>
            <a:softEdge rad="317500"/>
          </a:effectLst>
        </p:spPr>
      </p:pic>
      <p:sp>
        <p:nvSpPr>
          <p:cNvPr id="4" name="TextBox 3"/>
          <p:cNvSpPr txBox="1"/>
          <p:nvPr/>
        </p:nvSpPr>
        <p:spPr>
          <a:xfrm>
            <a:off x="0" y="1196752"/>
            <a:ext cx="914400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  <a:latin typeface="Bookman Old Style" pitchFamily="18" charset="0"/>
              </a:rPr>
              <a:t>Спасибо за внимание! </a:t>
            </a:r>
          </a:p>
          <a:p>
            <a:pPr algn="ctr"/>
            <a:endParaRPr lang="ru-RU" sz="4400" b="1" dirty="0" smtClean="0">
              <a:solidFill>
                <a:srgbClr val="C00000"/>
              </a:solidFill>
            </a:endParaRPr>
          </a:p>
          <a:p>
            <a:pPr algn="ctr"/>
            <a:r>
              <a:rPr lang="ru-RU" sz="4400" b="1" dirty="0" smtClean="0">
                <a:solidFill>
                  <a:srgbClr val="C00000"/>
                </a:solidFill>
                <a:latin typeface="Bookman Old Style" pitchFamily="18" charset="0"/>
              </a:rPr>
              <a:t>С  наступающим Новым годом!</a:t>
            </a:r>
            <a:endParaRPr lang="ru-RU" sz="4400" b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836712"/>
            <a:ext cx="842493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/>
              <a:t>П</a:t>
            </a:r>
            <a:r>
              <a:rPr lang="ru-RU" sz="3200" b="1" dirty="0" smtClean="0"/>
              <a:t>роцесс </a:t>
            </a:r>
            <a:r>
              <a:rPr lang="ru-RU" sz="3200" b="1" dirty="0"/>
              <a:t>письма связан с </a:t>
            </a:r>
            <a:r>
              <a:rPr lang="ru-RU" sz="3200" b="1" dirty="0" smtClean="0"/>
              <a:t> участием  </a:t>
            </a:r>
            <a:r>
              <a:rPr lang="ru-RU" sz="3200" b="1" dirty="0">
                <a:solidFill>
                  <a:srgbClr val="C00000"/>
                </a:solidFill>
              </a:rPr>
              <a:t>всех участков </a:t>
            </a:r>
            <a:r>
              <a:rPr lang="ru-RU" sz="3200" b="1" dirty="0" smtClean="0">
                <a:solidFill>
                  <a:srgbClr val="C00000"/>
                </a:solidFill>
              </a:rPr>
              <a:t>коры головного </a:t>
            </a:r>
            <a:r>
              <a:rPr lang="ru-RU" sz="3200" b="1" dirty="0">
                <a:solidFill>
                  <a:srgbClr val="C00000"/>
                </a:solidFill>
              </a:rPr>
              <a:t>мозга</a:t>
            </a:r>
            <a:r>
              <a:rPr lang="ru-RU" sz="3200" b="1" dirty="0"/>
              <a:t>, хотя их роль в различных видах письма не одинакова.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2828836"/>
            <a:ext cx="828092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Нарушения некоторых областей коры головного мозга ведут к различным   расстройствам письма и письменной речи.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xmlns="" val="16082942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323528" y="1700808"/>
            <a:ext cx="2952328" cy="9361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err="1" smtClean="0"/>
              <a:t>Речедвигательный</a:t>
            </a:r>
            <a:endParaRPr lang="ru-RU" sz="2400" b="1" dirty="0" smtClean="0"/>
          </a:p>
          <a:p>
            <a:pPr algn="ctr"/>
            <a:r>
              <a:rPr lang="ru-RU" sz="2000" b="1" dirty="0" smtClean="0"/>
              <a:t>(</a:t>
            </a:r>
            <a:r>
              <a:rPr lang="ru-RU" b="1" dirty="0" smtClean="0"/>
              <a:t>произношение)</a:t>
            </a:r>
            <a:endParaRPr lang="ru-RU" b="1" dirty="0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6012160" y="1628800"/>
            <a:ext cx="2952328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Речеслуховой</a:t>
            </a:r>
          </a:p>
          <a:p>
            <a:pPr algn="ctr"/>
            <a:r>
              <a:rPr lang="ru-RU" dirty="0" smtClean="0"/>
              <a:t>(</a:t>
            </a:r>
            <a:r>
              <a:rPr lang="ru-RU" b="1" dirty="0" smtClean="0"/>
              <a:t>отбор нужной фонемы</a:t>
            </a:r>
            <a:r>
              <a:rPr lang="ru-RU" dirty="0" smtClean="0"/>
              <a:t>)</a:t>
            </a: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39552" y="5013176"/>
            <a:ext cx="3024336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Зрительный</a:t>
            </a:r>
          </a:p>
          <a:p>
            <a:pPr algn="ctr"/>
            <a:r>
              <a:rPr lang="ru-RU" sz="2000" b="1" dirty="0" smtClean="0"/>
              <a:t>(</a:t>
            </a:r>
            <a:r>
              <a:rPr lang="ru-RU" b="1" dirty="0" smtClean="0"/>
              <a:t>отбор нужной графемы</a:t>
            </a:r>
            <a:r>
              <a:rPr lang="ru-RU" sz="2000" b="1" dirty="0" smtClean="0"/>
              <a:t>)</a:t>
            </a:r>
            <a:endParaRPr lang="ru-RU" sz="2000" b="1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796136" y="5013176"/>
            <a:ext cx="3168352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Двигательный</a:t>
            </a:r>
          </a:p>
          <a:p>
            <a:pPr algn="ctr"/>
            <a:r>
              <a:rPr lang="ru-RU" sz="2400" b="1" dirty="0" smtClean="0"/>
              <a:t>(</a:t>
            </a:r>
            <a:r>
              <a:rPr lang="ru-RU" b="1" dirty="0" smtClean="0"/>
              <a:t>перевод графемы в кинему)</a:t>
            </a:r>
            <a:endParaRPr lang="ru-RU" b="1" dirty="0"/>
          </a:p>
        </p:txBody>
      </p:sp>
      <p:sp>
        <p:nvSpPr>
          <p:cNvPr id="7" name="Овал 6"/>
          <p:cNvSpPr/>
          <p:nvPr/>
        </p:nvSpPr>
        <p:spPr>
          <a:xfrm>
            <a:off x="4139952" y="3212976"/>
            <a:ext cx="914400" cy="914400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cxnSp>
        <p:nvCxnSpPr>
          <p:cNvPr id="10" name="Прямая со стрелкой 9"/>
          <p:cNvCxnSpPr>
            <a:stCxn id="3" idx="1"/>
            <a:endCxn id="7" idx="7"/>
          </p:cNvCxnSpPr>
          <p:nvPr/>
        </p:nvCxnSpPr>
        <p:spPr>
          <a:xfrm flipH="1">
            <a:off x="4920441" y="2086000"/>
            <a:ext cx="1091719" cy="126088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3275856" y="2204864"/>
            <a:ext cx="998007" cy="107001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flipV="1">
            <a:off x="3491880" y="4005064"/>
            <a:ext cx="792088" cy="9361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flipH="1" flipV="1">
            <a:off x="4932040" y="3933056"/>
            <a:ext cx="864096" cy="11521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Прямоугольник 23"/>
          <p:cNvSpPr/>
          <p:nvPr/>
        </p:nvSpPr>
        <p:spPr>
          <a:xfrm>
            <a:off x="-180528" y="836712"/>
            <a:ext cx="871296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C00000"/>
                </a:solidFill>
              </a:rPr>
              <a:t>В процессе письма участвуют четыре </a:t>
            </a:r>
          </a:p>
          <a:p>
            <a:pPr algn="ctr"/>
            <a:r>
              <a:rPr lang="ru-RU" sz="2400" b="1" i="1" dirty="0" smtClean="0">
                <a:solidFill>
                  <a:srgbClr val="C00000"/>
                </a:solidFill>
              </a:rPr>
              <a:t>анализатора</a:t>
            </a:r>
            <a:r>
              <a:rPr lang="ru-RU" b="1" i="1" dirty="0" smtClean="0">
                <a:solidFill>
                  <a:srgbClr val="C00000"/>
                </a:solidFill>
              </a:rPr>
              <a:t>:</a:t>
            </a:r>
            <a:endParaRPr lang="ru-RU" b="1" i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908720"/>
            <a:ext cx="828092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К школьному возрасту у ребенка </a:t>
            </a:r>
            <a:r>
              <a:rPr lang="ru-RU" sz="2400" b="1" dirty="0"/>
              <a:t>еще не все участки коры головного </a:t>
            </a:r>
            <a:r>
              <a:rPr lang="ru-RU" sz="2400" b="1" dirty="0" smtClean="0"/>
              <a:t>мозга  </a:t>
            </a:r>
            <a:r>
              <a:rPr lang="ru-RU" sz="2400" dirty="0" smtClean="0"/>
              <a:t>морфологически </a:t>
            </a:r>
            <a:r>
              <a:rPr lang="ru-RU" sz="2400" dirty="0"/>
              <a:t>и функционально развиты, особенно </a:t>
            </a:r>
            <a:r>
              <a:rPr lang="ru-RU" sz="2400" b="1" dirty="0"/>
              <a:t>лобные доли коры</a:t>
            </a:r>
            <a:r>
              <a:rPr lang="ru-RU" sz="2400" dirty="0" smtClean="0"/>
              <a:t>.</a:t>
            </a:r>
          </a:p>
          <a:p>
            <a:endParaRPr lang="ru-RU" sz="2400" dirty="0"/>
          </a:p>
          <a:p>
            <a:r>
              <a:rPr lang="ru-RU" sz="2400" dirty="0"/>
              <a:t>Для формирования </a:t>
            </a:r>
            <a:r>
              <a:rPr lang="ru-RU" sz="2400" dirty="0" smtClean="0"/>
              <a:t>навыка </a:t>
            </a:r>
            <a:r>
              <a:rPr lang="en-US" sz="2400" dirty="0" smtClean="0"/>
              <a:t> </a:t>
            </a:r>
            <a:r>
              <a:rPr lang="ru-RU" sz="2400" dirty="0" smtClean="0"/>
              <a:t>ПИСЬМА</a:t>
            </a:r>
            <a:r>
              <a:rPr lang="en-US" sz="2400" dirty="0" smtClean="0"/>
              <a:t> </a:t>
            </a:r>
            <a:r>
              <a:rPr lang="ru-RU" sz="2400" dirty="0" smtClean="0"/>
              <a:t> </a:t>
            </a:r>
            <a:r>
              <a:rPr lang="ru-RU" sz="2400" dirty="0"/>
              <a:t>требуется, чтобы обучающийся </a:t>
            </a:r>
            <a:r>
              <a:rPr lang="en-US" sz="2400" dirty="0" smtClean="0"/>
              <a:t> </a:t>
            </a:r>
            <a:r>
              <a:rPr lang="ru-RU" sz="2400" dirty="0" smtClean="0"/>
              <a:t>был </a:t>
            </a:r>
            <a:r>
              <a:rPr lang="en-US" sz="2400" dirty="0" smtClean="0"/>
              <a:t> </a:t>
            </a:r>
            <a:r>
              <a:rPr lang="ru-RU" sz="2400" dirty="0" smtClean="0"/>
              <a:t>подготовлен к обучению </a:t>
            </a:r>
            <a:r>
              <a:rPr lang="ru-RU" sz="2400" dirty="0"/>
              <a:t>этому навыку. </a:t>
            </a:r>
            <a:endParaRPr lang="ru-RU" sz="2400" dirty="0" smtClean="0"/>
          </a:p>
          <a:p>
            <a:endParaRPr lang="ru-RU" sz="2400" dirty="0" smtClean="0"/>
          </a:p>
          <a:p>
            <a:r>
              <a:rPr lang="ru-RU" sz="2400" dirty="0" smtClean="0"/>
              <a:t>При </a:t>
            </a:r>
            <a:r>
              <a:rPr lang="ru-RU" sz="2400" dirty="0"/>
              <a:t>этом любой навык имеет свои специфические сферы,</a:t>
            </a:r>
          </a:p>
          <a:p>
            <a:r>
              <a:rPr lang="ru-RU" sz="2400" dirty="0"/>
              <a:t>которые </a:t>
            </a:r>
            <a:r>
              <a:rPr lang="ru-RU" sz="2400" b="1" dirty="0"/>
              <a:t>должны быть в состоянии готовности </a:t>
            </a:r>
            <a:r>
              <a:rPr lang="ru-RU" sz="2400" dirty="0"/>
              <a:t>к моменту формирования навыка</a:t>
            </a:r>
            <a:r>
              <a:rPr lang="ru-RU" sz="2400" dirty="0" smtClean="0"/>
              <a:t>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16482724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856357"/>
            <a:ext cx="8136904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rgbClr val="C00000"/>
                </a:solidFill>
              </a:rPr>
              <a:t>Овладение процессом письма </a:t>
            </a:r>
            <a:r>
              <a:rPr lang="ru-RU" sz="3200" dirty="0"/>
              <a:t>часто осложняется тем, что </a:t>
            </a:r>
            <a:endParaRPr lang="ru-RU" sz="3200" dirty="0" smtClean="0"/>
          </a:p>
          <a:p>
            <a:pPr marL="285750" indent="-285750">
              <a:buFont typeface="Wingdings" pitchFamily="2" charset="2"/>
              <a:buChar char="Ø"/>
            </a:pPr>
            <a:r>
              <a:rPr lang="ru-RU" sz="3200" dirty="0" smtClean="0"/>
              <a:t>у </a:t>
            </a:r>
            <a:r>
              <a:rPr lang="ru-RU" sz="3200" dirty="0"/>
              <a:t>детей 6–7 лет слабо развиты мелкие мышцы кисти, </a:t>
            </a:r>
            <a:endParaRPr lang="ru-RU" sz="3200" dirty="0" smtClean="0"/>
          </a:p>
          <a:p>
            <a:pPr marL="285750" indent="-285750">
              <a:buFont typeface="Wingdings" pitchFamily="2" charset="2"/>
              <a:buChar char="Ø"/>
            </a:pPr>
            <a:r>
              <a:rPr lang="ru-RU" sz="3200" dirty="0" smtClean="0"/>
              <a:t>не </a:t>
            </a:r>
            <a:r>
              <a:rPr lang="ru-RU" sz="3200" dirty="0"/>
              <a:t>закончено отвердение костей запястья и фаланг пальцев</a:t>
            </a:r>
            <a:r>
              <a:rPr lang="ru-RU" sz="3200" dirty="0" smtClean="0"/>
              <a:t>,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sz="3200" dirty="0" smtClean="0"/>
              <a:t>несовершенна </a:t>
            </a:r>
            <a:r>
              <a:rPr lang="ru-RU" sz="3200" dirty="0"/>
              <a:t>нервная регуляция движений</a:t>
            </a:r>
            <a:r>
              <a:rPr lang="ru-RU" sz="3200" dirty="0" smtClean="0"/>
              <a:t>,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sz="3200" dirty="0" smtClean="0"/>
              <a:t> низкая </a:t>
            </a:r>
            <a:r>
              <a:rPr lang="ru-RU" sz="3200" dirty="0"/>
              <a:t>выносливость к статическим нагрузкам (непременной </a:t>
            </a:r>
            <a:endParaRPr lang="ru-RU" sz="3200" dirty="0" smtClean="0"/>
          </a:p>
          <a:p>
            <a:r>
              <a:rPr lang="ru-RU" sz="3200" dirty="0"/>
              <a:t> </a:t>
            </a:r>
            <a:r>
              <a:rPr lang="ru-RU" sz="3200" dirty="0" smtClean="0"/>
              <a:t>  составляющей </a:t>
            </a:r>
            <a:r>
              <a:rPr lang="ru-RU" sz="3200" dirty="0"/>
              <a:t>письма).</a:t>
            </a:r>
          </a:p>
        </p:txBody>
      </p:sp>
    </p:spTree>
    <p:extLst>
      <p:ext uri="{BB962C8B-B14F-4D97-AF65-F5344CB8AC3E}">
        <p14:creationId xmlns:p14="http://schemas.microsoft.com/office/powerpoint/2010/main" xmlns="" val="429162012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1762</TotalTime>
  <Words>1932</Words>
  <Application>Microsoft Office PowerPoint</Application>
  <PresentationFormat>Экран (4:3)</PresentationFormat>
  <Paragraphs>164</Paragraphs>
  <Slides>53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53</vt:i4>
      </vt:variant>
    </vt:vector>
  </HeadingPairs>
  <TitlesOfParts>
    <vt:vector size="54" baseType="lpstr">
      <vt:lpstr>Тема Office</vt:lpstr>
      <vt:lpstr>«Учимся писать красиво!»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  <vt:lpstr>Слайд 38</vt:lpstr>
      <vt:lpstr>Слайд 39</vt:lpstr>
      <vt:lpstr>Слайд 40</vt:lpstr>
      <vt:lpstr>Слайд 41</vt:lpstr>
      <vt:lpstr>Слайд 42</vt:lpstr>
      <vt:lpstr>Слайд 43</vt:lpstr>
      <vt:lpstr>Слайд 44</vt:lpstr>
      <vt:lpstr>Слайд 45</vt:lpstr>
      <vt:lpstr>Слайд 46</vt:lpstr>
      <vt:lpstr>Слайд 47</vt:lpstr>
      <vt:lpstr>Слайд 48</vt:lpstr>
      <vt:lpstr> Прописи  А.Кушнира  серия «Педагогика здравого смысла»  </vt:lpstr>
      <vt:lpstr>Слайд 50</vt:lpstr>
      <vt:lpstr>Слайд 51</vt:lpstr>
      <vt:lpstr>Слайд 52</vt:lpstr>
      <vt:lpstr>Слайд 53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oxana</dc:creator>
  <cp:lastModifiedBy>sidorova</cp:lastModifiedBy>
  <cp:revision>138</cp:revision>
  <dcterms:created xsi:type="dcterms:W3CDTF">2012-01-30T17:22:44Z</dcterms:created>
  <dcterms:modified xsi:type="dcterms:W3CDTF">2014-12-24T12:13:45Z</dcterms:modified>
</cp:coreProperties>
</file>