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69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001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89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2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10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54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90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83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70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39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E4404-F89A-474E-A92E-43E22A087DB6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6F0D988-344D-4030-9E7A-360887C72A3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718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9CCE7A-ECE1-4A0E-83CF-A54C871D8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rgbClr val="C00000"/>
                </a:solidFill>
              </a:rPr>
              <a:t>Making a contact in a bar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16E2ADB-1BBB-47F1-A35B-A21425FB4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9898" y="3531204"/>
            <a:ext cx="3494953" cy="977621"/>
          </a:xfrm>
        </p:spPr>
        <p:txBody>
          <a:bodyPr/>
          <a:lstStyle/>
          <a:p>
            <a:r>
              <a:rPr lang="en-US" dirty="0"/>
              <a:t>K. I. </a:t>
            </a:r>
            <a:r>
              <a:rPr lang="en-US" dirty="0" err="1"/>
              <a:t>Sherbakova</a:t>
            </a:r>
            <a:endParaRPr lang="en-US" dirty="0"/>
          </a:p>
          <a:p>
            <a:r>
              <a:rPr lang="en-US" dirty="0"/>
              <a:t>Communicative Grammar</a:t>
            </a:r>
            <a:endParaRPr lang="ru-RU"/>
          </a:p>
          <a:p>
            <a:pPr algn="r"/>
            <a:endParaRPr lang="ru-RU" dirty="0"/>
          </a:p>
        </p:txBody>
      </p:sp>
      <p:pic>
        <p:nvPicPr>
          <p:cNvPr id="4100" name="Picture 4" descr="https://im0-tub-ru.yandex.net/i?id=94fee90c3b66e677981066330d4222fa&amp;n=13">
            <a:extLst>
              <a:ext uri="{FF2B5EF4-FFF2-40B4-BE49-F238E27FC236}">
                <a16:creationId xmlns:a16="http://schemas.microsoft.com/office/drawing/2014/main" xmlns="" id="{BDDD5E26-281D-42A5-9CB3-4DA0A561D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1" y="2406337"/>
            <a:ext cx="5862034" cy="364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929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F6A85D-F90B-4D35-AA6E-A87EC46E6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Extra-linguistic factors</a:t>
            </a:r>
            <a:r>
              <a:rPr lang="ru-RU" dirty="0"/>
              <a:t>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38D4BA5-F206-4270-9727-275029A9B4B0}"/>
              </a:ext>
            </a:extLst>
          </p:cNvPr>
          <p:cNvSpPr/>
          <p:nvPr/>
        </p:nvSpPr>
        <p:spPr>
          <a:xfrm>
            <a:off x="772732" y="2551837"/>
            <a:ext cx="57568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verdana" panose="020B0604030504040204" pitchFamily="34" charset="0"/>
              </a:rPr>
              <a:t>-</a:t>
            </a:r>
            <a:r>
              <a:rPr lang="en-US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seek eye contact with the speakers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verdana" panose="020B0604030504040204" pitchFamily="34" charset="0"/>
              </a:rPr>
              <a:t>-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</a:rPr>
              <a:t>use body language: 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</a:endParaRPr>
          </a:p>
          <a:p>
            <a:pPr algn="just"/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verdana" panose="020B0604030504040204" pitchFamily="34" charset="0"/>
              </a:rPr>
              <a:t>smile and nod in agreement with what people say</a:t>
            </a:r>
          </a:p>
          <a:p>
            <a:pPr algn="just"/>
            <a:r>
              <a:rPr lang="en-US" sz="2400" dirty="0">
                <a:solidFill>
                  <a:srgbClr val="FF0000"/>
                </a:solidFill>
                <a:latin typeface="verdana" panose="020B0604030504040204" pitchFamily="34" charset="0"/>
              </a:rPr>
              <a:t>-</a:t>
            </a:r>
            <a:r>
              <a:rPr lang="en-US" sz="2400" dirty="0">
                <a:solidFill>
                  <a:srgbClr val="0070C0"/>
                </a:solidFill>
                <a:latin typeface="verdana" panose="020B0604030504040204" pitchFamily="34" charset="0"/>
              </a:rPr>
              <a:t> </a:t>
            </a:r>
            <a:r>
              <a:rPr lang="en-US" sz="2400" b="1" dirty="0">
                <a:solidFill>
                  <a:srgbClr val="0070C0"/>
                </a:solidFill>
                <a:latin typeface="verdana" panose="020B0604030504040204" pitchFamily="34" charset="0"/>
              </a:rPr>
              <a:t>make polite noises</a:t>
            </a:r>
          </a:p>
          <a:p>
            <a:pPr algn="just"/>
            <a:r>
              <a:rPr lang="ru-RU" sz="2400" dirty="0">
                <a:solidFill>
                  <a:srgbClr val="FF0000"/>
                </a:solidFill>
                <a:latin typeface="verdana" panose="020B0604030504040204" pitchFamily="34" charset="0"/>
              </a:rPr>
              <a:t>-</a:t>
            </a:r>
            <a:r>
              <a:rPr lang="en-US" sz="2400" b="1" dirty="0">
                <a:solidFill>
                  <a:srgbClr val="00B050"/>
                </a:solidFill>
                <a:latin typeface="verdana" panose="020B0604030504040204" pitchFamily="34" charset="0"/>
              </a:rPr>
              <a:t>listen until you find a chance to introduce yourself or to contribute to the conversation</a:t>
            </a:r>
            <a:endParaRPr lang="en-US" sz="2400" b="1" i="0" dirty="0">
              <a:solidFill>
                <a:srgbClr val="00B05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886229D4-3BC9-4BFE-86C6-43642F19C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9373" y="1853754"/>
            <a:ext cx="5443255" cy="189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45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5ABC39-91F5-4965-B7B9-7FA516D5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59A885-3C29-49F6-B306-94370590B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THANK YOU FOR YOUR ATTENTION !</a:t>
            </a:r>
          </a:p>
          <a:p>
            <a:pPr algn="ctr"/>
            <a:r>
              <a:rPr lang="en-US" sz="4800" dirty="0">
                <a:solidFill>
                  <a:srgbClr val="FF0000"/>
                </a:solidFill>
              </a:rPr>
              <a:t>GOOD LUCK!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4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AE06E2-98D2-440A-881D-6EA5D02CC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/>
              <a:t>plan</a:t>
            </a:r>
            <a:endParaRPr lang="ru-RU" sz="8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3F5F4F9-C35E-4BC5-B8AE-6795984C5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PURPOSE</a:t>
            </a:r>
            <a:endParaRPr lang="ru-RU" sz="4400" dirty="0"/>
          </a:p>
          <a:p>
            <a:r>
              <a:rPr lang="en-US" sz="4400" dirty="0"/>
              <a:t>DEVICES</a:t>
            </a:r>
          </a:p>
          <a:p>
            <a:r>
              <a:rPr lang="en-US" sz="4400" dirty="0"/>
              <a:t> EXTRA-LINGUISTIC FACTORS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46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B676B4-96ED-45D3-A9C4-194D6F15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EEC74B-80C9-48B1-B6F2-26B913346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2015732"/>
            <a:ext cx="11054854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TO KNOW HOW  TO START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 AND KEEP SMALL TALK IN A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</a:rPr>
              <a:t> BAR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331E011-D907-4EB6-9B28-55D5D22C5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515" y="2891386"/>
            <a:ext cx="5282485" cy="326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1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EBAE41-842C-41AC-A070-806B9956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ru-RU" dirty="0" err="1"/>
              <a:t>small-talk</a:t>
            </a:r>
            <a:r>
              <a:rPr lang="ru-RU" dirty="0"/>
              <a:t>? Что это за разновидность разговора ?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5D6947-DFB8-47D2-BD31-8B0BCA2B4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 </a:t>
            </a:r>
            <a:r>
              <a:rPr lang="ru-RU" sz="2800" dirty="0" err="1"/>
              <a:t>Small-talk</a:t>
            </a:r>
            <a:r>
              <a:rPr lang="ru-RU" sz="2800" dirty="0"/>
              <a:t> – это светская беседа о пустяках, разговор ни о чем, возможно необходимый чтобы заполнить долгую паузу молчания случайных собеседников. На языке сленга  </a:t>
            </a:r>
            <a:r>
              <a:rPr lang="ru-RU" sz="2800" dirty="0" err="1"/>
              <a:t>small-talk</a:t>
            </a:r>
            <a:r>
              <a:rPr lang="ru-RU" sz="2800" dirty="0"/>
              <a:t> – это  «салонный разговор», опять же болтовня ни о чем - со стилистом или случайными знакомыми на общие темы (</a:t>
            </a:r>
            <a:r>
              <a:rPr lang="ru-RU" sz="2800" dirty="0" err="1"/>
              <a:t>about</a:t>
            </a:r>
            <a:r>
              <a:rPr lang="ru-RU" sz="2800" dirty="0"/>
              <a:t> </a:t>
            </a:r>
            <a:r>
              <a:rPr lang="ru-RU" sz="2800" dirty="0" err="1"/>
              <a:t>general</a:t>
            </a:r>
            <a:r>
              <a:rPr lang="ru-RU" sz="2800" dirty="0"/>
              <a:t> </a:t>
            </a:r>
            <a:r>
              <a:rPr lang="ru-RU" sz="2800" dirty="0" err="1"/>
              <a:t>topic</a:t>
            </a:r>
            <a:r>
              <a:rPr lang="ru-RU" sz="2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92677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EC59AB-B63C-40AC-9C00-01472CD74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31" y="804518"/>
            <a:ext cx="7340956" cy="53644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/>
              <a:t>Now imagine</a:t>
            </a:r>
            <a:br>
              <a:rPr lang="en-US" sz="2700" dirty="0"/>
            </a:br>
            <a:r>
              <a:rPr lang="en-US" sz="2700" dirty="0"/>
              <a:t>you are in a bar! How to start</a:t>
            </a:r>
            <a:r>
              <a:rPr lang="ru-RU" sz="2700" dirty="0"/>
              <a:t> </a:t>
            </a:r>
            <a:r>
              <a:rPr lang="en-US" sz="2700" dirty="0"/>
              <a:t>a conversation</a:t>
            </a:r>
            <a:r>
              <a:rPr lang="ru-RU" sz="2700" dirty="0"/>
              <a:t>?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>
                <a:solidFill>
                  <a:srgbClr val="00B050"/>
                </a:solidFill>
              </a:rPr>
              <a:t>1</a:t>
            </a:r>
            <a:r>
              <a:rPr lang="ru-RU" sz="2700" dirty="0">
                <a:solidFill>
                  <a:srgbClr val="00B050"/>
                </a:solidFill>
              </a:rPr>
              <a:t>) </a:t>
            </a:r>
            <a:r>
              <a:rPr lang="en-US" sz="2700" dirty="0">
                <a:solidFill>
                  <a:srgbClr val="00B050"/>
                </a:solidFill>
              </a:rPr>
              <a:t>this is an interesting evening, isn’t it</a:t>
            </a:r>
            <a:r>
              <a:rPr lang="ru-RU" sz="2700" dirty="0">
                <a:solidFill>
                  <a:srgbClr val="00B050"/>
                </a:solidFill>
              </a:rPr>
              <a:t>?</a:t>
            </a:r>
            <a:r>
              <a:rPr lang="en-US" sz="2700" dirty="0">
                <a:solidFill>
                  <a:srgbClr val="00B050"/>
                </a:solidFill>
              </a:rPr>
              <a:t/>
            </a:r>
            <a:br>
              <a:rPr lang="en-US" sz="2700" dirty="0">
                <a:solidFill>
                  <a:srgbClr val="00B050"/>
                </a:solidFill>
              </a:rPr>
            </a:br>
            <a:r>
              <a:rPr lang="ru-RU" sz="2700" dirty="0">
                <a:solidFill>
                  <a:srgbClr val="00B050"/>
                </a:solidFill>
              </a:rPr>
              <a:t/>
            </a:r>
            <a:br>
              <a:rPr lang="ru-RU" sz="2700" dirty="0">
                <a:solidFill>
                  <a:srgbClr val="00B050"/>
                </a:solidFill>
              </a:rPr>
            </a:br>
            <a:r>
              <a:rPr lang="ru-RU" sz="2700" dirty="0">
                <a:solidFill>
                  <a:schemeClr val="accent4">
                    <a:lumMod val="75000"/>
                  </a:schemeClr>
                </a:solidFill>
              </a:rPr>
              <a:t>2) </a:t>
            </a:r>
            <a:r>
              <a:rPr lang="en-US" sz="2700" dirty="0">
                <a:solidFill>
                  <a:schemeClr val="accent4">
                    <a:lumMod val="75000"/>
                  </a:schemeClr>
                </a:solidFill>
              </a:rPr>
              <a:t>excuse me, may I join you for a beer</a:t>
            </a:r>
            <a:r>
              <a:rPr lang="ru-RU" sz="2700" dirty="0">
                <a:solidFill>
                  <a:schemeClr val="accent4">
                    <a:lumMod val="75000"/>
                  </a:schemeClr>
                </a:solidFill>
              </a:rPr>
              <a:t>?</a:t>
            </a:r>
            <a:r>
              <a:rPr lang="en-US" sz="27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sz="27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3) </a:t>
            </a:r>
            <a:r>
              <a:rPr lang="en-US" sz="2700" dirty="0">
                <a:solidFill>
                  <a:schemeClr val="accent2">
                    <a:lumMod val="75000"/>
                  </a:schemeClr>
                </a:solidFill>
              </a:rPr>
              <a:t>you don’t seem to know anybody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700" dirty="0">
                <a:solidFill>
                  <a:schemeClr val="accent2">
                    <a:lumMod val="75000"/>
                  </a:schemeClr>
                </a:solidFill>
              </a:rPr>
              <a:t>here!</a:t>
            </a:r>
            <a:br>
              <a:rPr lang="en-US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>
                <a:solidFill>
                  <a:srgbClr val="0070C0"/>
                </a:solidFill>
              </a:rPr>
              <a:t>4) are you here for the first time</a:t>
            </a:r>
            <a:r>
              <a:rPr lang="ru-RU" sz="2700" dirty="0">
                <a:solidFill>
                  <a:srgbClr val="0070C0"/>
                </a:solidFill>
              </a:rPr>
              <a:t>? </a:t>
            </a:r>
            <a:r>
              <a:rPr lang="en-US" sz="2700" dirty="0">
                <a:solidFill>
                  <a:srgbClr val="0070C0"/>
                </a:solidFill>
              </a:rPr>
              <a:t>So am </a:t>
            </a:r>
            <a:r>
              <a:rPr lang="en-US" sz="2700" dirty="0" err="1">
                <a:solidFill>
                  <a:srgbClr val="0070C0"/>
                </a:solidFill>
              </a:rPr>
              <a:t>i</a:t>
            </a:r>
            <a:r>
              <a:rPr lang="en-US" sz="2700" dirty="0">
                <a:solidFill>
                  <a:srgbClr val="0070C0"/>
                </a:solidFill>
              </a:rPr>
              <a:t>!</a:t>
            </a:r>
            <a:r>
              <a:rPr lang="ru-RU" sz="2700" dirty="0">
                <a:solidFill>
                  <a:srgbClr val="0070C0"/>
                </a:solidFill>
              </a:rPr>
              <a:t/>
            </a:r>
            <a:br>
              <a:rPr lang="ru-RU" sz="2700" dirty="0">
                <a:solidFill>
                  <a:srgbClr val="0070C0"/>
                </a:solidFill>
              </a:rPr>
            </a:br>
            <a:r>
              <a:rPr lang="ru-RU" sz="2700" dirty="0">
                <a:solidFill>
                  <a:srgbClr val="0070C0"/>
                </a:solidFill>
              </a:rPr>
              <a:t/>
            </a:r>
            <a:br>
              <a:rPr lang="ru-RU" sz="2700" dirty="0">
                <a:solidFill>
                  <a:srgbClr val="0070C0"/>
                </a:solidFill>
              </a:rPr>
            </a:br>
            <a:r>
              <a:rPr lang="en-US" sz="2700" dirty="0"/>
              <a:t/>
            </a:r>
            <a:br>
              <a:rPr lang="en-US" sz="2700" dirty="0"/>
            </a:br>
            <a:endParaRPr lang="ru-RU" sz="2700" dirty="0"/>
          </a:p>
        </p:txBody>
      </p:sp>
      <p:pic>
        <p:nvPicPr>
          <p:cNvPr id="1026" name="Picture 2" descr="http://panteonpro.ru/upload/iblock/937/93742dee0a2aee0e4e4cf9e2ebf95e7b.jpg">
            <a:extLst>
              <a:ext uri="{FF2B5EF4-FFF2-40B4-BE49-F238E27FC236}">
                <a16:creationId xmlns:a16="http://schemas.microsoft.com/office/drawing/2014/main" xmlns="" id="{BC12E239-B4B7-4F57-A0A0-E16F3C8E72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7524" y="0"/>
            <a:ext cx="4105738" cy="395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40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FF357A-D806-47FA-9B31-6CB2C33B2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  the situation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78361E-1611-4A4D-8001-210BA290E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7606" y="2015732"/>
            <a:ext cx="7443988" cy="3450613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The bar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: 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What is your favorite dish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rgbClr val="00B050"/>
                </a:solidFill>
              </a:rPr>
              <a:t>The atmosphere</a:t>
            </a:r>
            <a:r>
              <a:rPr lang="ru-RU" sz="2800" dirty="0">
                <a:solidFill>
                  <a:srgbClr val="00B050"/>
                </a:solidFill>
              </a:rPr>
              <a:t>:  </a:t>
            </a:r>
            <a:r>
              <a:rPr lang="en-US" sz="2800" dirty="0">
                <a:solidFill>
                  <a:srgbClr val="00B050"/>
                </a:solidFill>
              </a:rPr>
              <a:t>I hope you are enjoying the moment</a:t>
            </a:r>
            <a:r>
              <a:rPr lang="ru-RU" sz="2800" dirty="0">
                <a:solidFill>
                  <a:srgbClr val="00B050"/>
                </a:solidFill>
              </a:rPr>
              <a:t>?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The place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:  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Are you here for the first time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r>
              <a:rPr lang="en-US" sz="2800" dirty="0">
                <a:solidFill>
                  <a:srgbClr val="0070C0"/>
                </a:solidFill>
              </a:rPr>
              <a:t>The host</a:t>
            </a:r>
            <a:r>
              <a:rPr lang="ru-RU" sz="2800" dirty="0">
                <a:solidFill>
                  <a:srgbClr val="0070C0"/>
                </a:solidFill>
              </a:rPr>
              <a:t>:  </a:t>
            </a:r>
            <a:r>
              <a:rPr lang="en-US" sz="2800" dirty="0">
                <a:solidFill>
                  <a:srgbClr val="0070C0"/>
                </a:solidFill>
              </a:rPr>
              <a:t>Who else do you know at the party</a:t>
            </a:r>
            <a:r>
              <a:rPr lang="ru-RU" sz="2800" dirty="0">
                <a:solidFill>
                  <a:srgbClr val="0070C0"/>
                </a:solidFill>
              </a:rPr>
              <a:t>?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https://im0-tub-ru.yandex.net/i?id=1637b9d7c124e9c69f9d53c70edd6cfb&amp;n=13">
            <a:extLst>
              <a:ext uri="{FF2B5EF4-FFF2-40B4-BE49-F238E27FC236}">
                <a16:creationId xmlns:a16="http://schemas.microsoft.com/office/drawing/2014/main" xmlns="" id="{9D7E09C5-977B-483E-A99F-D574911C7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79" y="2015732"/>
            <a:ext cx="3339362" cy="403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370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A37D06-BE3A-4A26-A5DB-EAB3583C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200" i="1" dirty="0">
                <a:solidFill>
                  <a:srgbClr val="C00000"/>
                </a:solidFill>
              </a:rPr>
              <a:t>Soften your talk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D0C92F-D7C1-41EE-BD56-DF7D84ABE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/>
              <a:t>Use </a:t>
            </a:r>
            <a:r>
              <a:rPr lang="en-US" sz="4000" b="1" dirty="0">
                <a:solidFill>
                  <a:srgbClr val="C00000"/>
                </a:solidFill>
              </a:rPr>
              <a:t>would, could, might</a:t>
            </a:r>
            <a:r>
              <a:rPr lang="en-US" sz="4000" b="1" dirty="0"/>
              <a:t> to make your statement less direct</a:t>
            </a:r>
            <a:r>
              <a:rPr lang="ru-RU" sz="4000" b="1" dirty="0"/>
              <a:t>::</a:t>
            </a:r>
          </a:p>
          <a:p>
            <a:r>
              <a:rPr lang="ru-RU" dirty="0"/>
              <a:t>Сравните два примера:</a:t>
            </a:r>
          </a:p>
          <a:p>
            <a:r>
              <a:rPr lang="en-US" dirty="0">
                <a:solidFill>
                  <a:srgbClr val="C00000"/>
                </a:solidFill>
              </a:rPr>
              <a:t>Money is no problem, it’s on me!</a:t>
            </a:r>
          </a:p>
          <a:p>
            <a:r>
              <a:rPr lang="en-US" sz="4000" dirty="0">
                <a:solidFill>
                  <a:srgbClr val="00B050"/>
                </a:solidFill>
              </a:rPr>
              <a:t>Money would be no problem, it is on me</a:t>
            </a:r>
            <a:r>
              <a:rPr lang="en-US" sz="4000" dirty="0"/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5416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DA3F68-86F5-4591-851B-B1A58BDFC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147" y="334851"/>
            <a:ext cx="9917708" cy="193183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rgbClr val="C00000"/>
                </a:solidFill>
              </a:rPr>
              <a:t>Use questions  to present opinions or suggestions</a:t>
            </a:r>
            <a:br>
              <a:rPr lang="en-US" sz="4800" dirty="0">
                <a:solidFill>
                  <a:srgbClr val="C00000"/>
                </a:solidFill>
              </a:rPr>
            </a:br>
            <a:r>
              <a:rPr lang="en-US" sz="4800" dirty="0">
                <a:solidFill>
                  <a:srgbClr val="C00000"/>
                </a:solidFill>
              </a:rPr>
              <a:t/>
            </a:r>
            <a:br>
              <a:rPr lang="en-US" sz="4800" dirty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DCA4F1-C36F-4C78-B72B-CA1776268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C</a:t>
            </a:r>
            <a:r>
              <a:rPr lang="ru-RU" sz="4400" b="1" dirty="0" err="1"/>
              <a:t>равните</a:t>
            </a:r>
            <a:r>
              <a:rPr lang="ru-RU" sz="4400" b="1" dirty="0"/>
              <a:t> два примера:</a:t>
            </a:r>
          </a:p>
          <a:p>
            <a:pPr algn="ctr"/>
            <a:r>
              <a:rPr lang="en-US" sz="4400" b="1" dirty="0">
                <a:solidFill>
                  <a:srgbClr val="FF0000"/>
                </a:solidFill>
              </a:rPr>
              <a:t>I want to meet on the 24 </a:t>
            </a:r>
            <a:r>
              <a:rPr lang="en-US" sz="4400" b="1" dirty="0" err="1">
                <a:solidFill>
                  <a:srgbClr val="FF0000"/>
                </a:solidFill>
              </a:rPr>
              <a:t>th</a:t>
            </a:r>
            <a:r>
              <a:rPr lang="en-US" sz="4400" b="1" dirty="0" err="1"/>
              <a:t>.</a:t>
            </a:r>
            <a:endParaRPr lang="en-US" sz="4400" b="1" dirty="0"/>
          </a:p>
          <a:p>
            <a:pPr algn="ctr"/>
            <a:r>
              <a:rPr lang="en-US" sz="4400" b="1" dirty="0">
                <a:solidFill>
                  <a:srgbClr val="00B050"/>
                </a:solidFill>
              </a:rPr>
              <a:t>Could we meet on 2</a:t>
            </a:r>
            <a:r>
              <a:rPr lang="ru-RU" sz="4400" b="1" dirty="0">
                <a:solidFill>
                  <a:srgbClr val="00B050"/>
                </a:solidFill>
              </a:rPr>
              <a:t>4</a:t>
            </a:r>
            <a:r>
              <a:rPr lang="en-US" sz="4400" b="1" dirty="0" err="1">
                <a:solidFill>
                  <a:srgbClr val="00B050"/>
                </a:solidFill>
              </a:rPr>
              <a:t>th</a:t>
            </a:r>
            <a:r>
              <a:rPr lang="ru-RU" sz="4400" b="1" dirty="0">
                <a:solidFill>
                  <a:srgbClr val="00B05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6784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40004-71E4-4E9E-AE9C-D100D71E4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</a:rPr>
              <a:t>Use  words like a bit, a little, slightly to appear more flexible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B7F865-12D9-4022-BF81-016126B3D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C</a:t>
            </a:r>
            <a:r>
              <a:rPr lang="ru-RU" sz="4400" dirty="0" err="1"/>
              <a:t>равните</a:t>
            </a:r>
            <a:r>
              <a:rPr lang="ru-RU" sz="4400" dirty="0"/>
              <a:t> два примера:</a:t>
            </a:r>
          </a:p>
          <a:p>
            <a:pPr algn="ctr"/>
            <a:r>
              <a:rPr lang="en-US" sz="4400" dirty="0">
                <a:solidFill>
                  <a:srgbClr val="FF0000"/>
                </a:solidFill>
              </a:rPr>
              <a:t>Isn’t the cheese too old</a:t>
            </a:r>
            <a:r>
              <a:rPr lang="ru-RU" sz="4400" dirty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en-US" sz="4400" dirty="0">
                <a:solidFill>
                  <a:srgbClr val="00B050"/>
                </a:solidFill>
              </a:rPr>
              <a:t>Isn’t the beer a bit too old</a:t>
            </a:r>
            <a:r>
              <a:rPr lang="ru-RU" sz="4400" dirty="0">
                <a:solidFill>
                  <a:srgbClr val="00B05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577090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914</TotalTime>
  <Words>276</Words>
  <Application>Microsoft Office PowerPoint</Application>
  <PresentationFormat>Произвольный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Галерея</vt:lpstr>
      <vt:lpstr>Making a contact in a bar </vt:lpstr>
      <vt:lpstr>plan</vt:lpstr>
      <vt:lpstr>PURPOSE</vt:lpstr>
      <vt:lpstr>Что такое small-talk? Что это за разновидность разговора ? </vt:lpstr>
      <vt:lpstr>Now imagine you are in a bar! How to start a conversation? 1) this is an interesting evening, isn’t it?  2) excuse me, may I join you for a beer?  3) you don’t seem to know anybody here!  4) are you here for the first time? So am i!   </vt:lpstr>
      <vt:lpstr>Use  the situation:</vt:lpstr>
      <vt:lpstr>Soften your talk: </vt:lpstr>
      <vt:lpstr>Use questions  to present opinions or suggestions  </vt:lpstr>
      <vt:lpstr>Use  words like a bit, a little, slightly to appear more flexible </vt:lpstr>
      <vt:lpstr>Use Extra-linguistic factors: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contact in a bar </dc:title>
  <dc:creator>Ананян Марат</dc:creator>
  <cp:lastModifiedBy> </cp:lastModifiedBy>
  <cp:revision>25</cp:revision>
  <dcterms:created xsi:type="dcterms:W3CDTF">2018-04-19T14:38:28Z</dcterms:created>
  <dcterms:modified xsi:type="dcterms:W3CDTF">2018-06-19T11:54:16Z</dcterms:modified>
</cp:coreProperties>
</file>