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8" r:id="rId1"/>
  </p:sldMasterIdLst>
  <p:sldIdLst>
    <p:sldId id="256" r:id="rId2"/>
    <p:sldId id="257" r:id="rId3"/>
    <p:sldId id="258" r:id="rId4"/>
    <p:sldId id="261" r:id="rId5"/>
    <p:sldId id="260" r:id="rId6"/>
    <p:sldId id="263" r:id="rId7"/>
    <p:sldId id="265" r:id="rId8"/>
    <p:sldId id="267" r:id="rId9"/>
    <p:sldId id="268" r:id="rId10"/>
    <p:sldId id="26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08" y="-10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6/25/2018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15591" y="1577690"/>
            <a:ext cx="4176409" cy="427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969" y="426327"/>
            <a:ext cx="10272409" cy="5972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«Детский сад №78»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294" y="1498061"/>
            <a:ext cx="7490297" cy="321985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и пути решения взаимодействия и активизации родителей в вопросе трудового воспитания и профессиональной ориентации  подрастающего поколения</a:t>
            </a: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377447" y="5335619"/>
            <a:ext cx="3871608" cy="1026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>
                  <a:outerShdw blurRad="152400" dist="38100" dir="2700000" algn="tl">
                    <a:srgbClr val="000000">
                      <a:alpha val="36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воспитатель О. И.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Бабакина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4095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effectLst/>
              </a:rPr>
              <a:t>Создание генеалогического древа «Профессии нашей семьи»</a:t>
            </a:r>
            <a:r>
              <a:rPr lang="ru-RU" sz="2000" dirty="0"/>
              <a:t> 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1965" y="1408383"/>
            <a:ext cx="6822332" cy="500244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6361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2502" y="589335"/>
            <a:ext cx="9905998" cy="1478570"/>
          </a:xfrm>
        </p:spPr>
        <p:txBody>
          <a:bodyPr>
            <a:normAutofit/>
          </a:bodyPr>
          <a:lstStyle/>
          <a:p>
            <a:r>
              <a:rPr lang="ru-RU" sz="2400" dirty="0">
                <a:effectLst/>
              </a:rPr>
              <a:t>Фотовыставки : «Профессии наших родителей», «Мамы разные нужны, мамы разные важны», «Папа может»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677" y="1653703"/>
            <a:ext cx="5130683" cy="3848910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3523" y="2393004"/>
            <a:ext cx="5466945" cy="4056434"/>
          </a:xfrm>
          <a:prstGeom prst="rect">
            <a:avLst/>
          </a:prstGeom>
          <a:noFill/>
          <a:ln w="38100">
            <a:solidFill>
              <a:srgbClr val="FFFF00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396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Среди 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-образовательных задач, выдвигаемых обществом, вопросы трудового воспитания 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всегда стоят на первом 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месте.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2372" y="2269807"/>
            <a:ext cx="9905999" cy="354171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Дошкольный возраст наиболее благоприятен для педагогического воздействия. Участие в общественном труде, в решении повседневных дел, желание трудиться, приобретение личного трудового опыта – всё это психологически подготавливает ребёнка к созидательному труду. </a:t>
            </a:r>
            <a:endParaRPr lang="ru-RU" sz="200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Трудовое воспитание обогащает жизнь дошкольников новыми впечатлениями, новыми поводами для игр, новыми мотивами художественного творчества, новыми гранями в отношениях с людьми. </a:t>
            </a:r>
            <a:endParaRPr lang="ru-RU" sz="20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Труду ребенок может научиться только при непосредственном участии в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труде.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90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4425" y="242888"/>
            <a:ext cx="9932986" cy="621506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effectLst/>
              </a:rPr>
              <a:t>Дошкольник приобщается к труду в основном через самообслуживание и бытовой </a:t>
            </a:r>
            <a:r>
              <a:rPr lang="ru-RU" dirty="0" smtClean="0">
                <a:effectLst/>
              </a:rPr>
              <a:t>труд. </a:t>
            </a:r>
            <a:r>
              <a:rPr lang="ru-RU" dirty="0">
                <a:effectLst/>
              </a:rPr>
              <a:t>Чем раньше родители будут привлекать дошкольника к </a:t>
            </a:r>
            <a:r>
              <a:rPr lang="ru-RU" dirty="0" smtClean="0">
                <a:effectLst/>
              </a:rPr>
              <a:t>бытовому труду, тем успешнее будет проходить его трудовое воспитание</a:t>
            </a:r>
          </a:p>
          <a:p>
            <a:r>
              <a:rPr lang="ru-RU" dirty="0">
                <a:effectLst/>
              </a:rPr>
              <a:t>Ж</a:t>
            </a:r>
            <a:r>
              <a:rPr lang="ru-RU" dirty="0" smtClean="0">
                <a:effectLst/>
              </a:rPr>
              <a:t>изнь </a:t>
            </a:r>
            <a:r>
              <a:rPr lang="ru-RU" dirty="0">
                <a:effectLst/>
              </a:rPr>
              <a:t>ребенка в </a:t>
            </a:r>
            <a:r>
              <a:rPr lang="ru-RU" dirty="0" smtClean="0">
                <a:effectLst/>
              </a:rPr>
              <a:t>семье надо </a:t>
            </a:r>
            <a:r>
              <a:rPr lang="ru-RU" dirty="0">
                <a:effectLst/>
              </a:rPr>
              <a:t>так </a:t>
            </a:r>
            <a:r>
              <a:rPr lang="ru-RU" dirty="0" smtClean="0">
                <a:effectLst/>
              </a:rPr>
              <a:t>организовать, </a:t>
            </a:r>
            <a:r>
              <a:rPr lang="ru-RU" dirty="0">
                <a:effectLst/>
              </a:rPr>
              <a:t>чтобы он смотрел на свои трудовые поручения как на необходимость, как на долг перед семьей. Такая позиция родителей, при которой они не могут обойтись без труда детей, укрепляет веру ребенка и свои силы, учит его работать добросовестно</a:t>
            </a:r>
            <a:r>
              <a:rPr lang="ru-RU" dirty="0" smtClean="0">
                <a:effectLst/>
              </a:rPr>
              <a:t>. </a:t>
            </a:r>
          </a:p>
          <a:p>
            <a:r>
              <a:rPr lang="ru-RU" dirty="0" smtClean="0">
                <a:effectLst/>
              </a:rPr>
              <a:t>Помощь родителей в таком важном и ответственном деле, как приобщение детей к труду и знакомство с профессиями, важна и необходима. Ведь </a:t>
            </a:r>
            <a:r>
              <a:rPr lang="ru-RU" u="sng" dirty="0" smtClean="0">
                <a:effectLst/>
              </a:rPr>
              <a:t>именно родители лучше чувствуют и знают своего ребенка, наблюдают его характер, привычки и интересы в течение многих лет.</a:t>
            </a:r>
            <a:r>
              <a:rPr lang="ru-RU" dirty="0" smtClean="0">
                <a:effectLst/>
              </a:rPr>
              <a:t> Приобщая детей к труду и знакомя с профессиями, нужно учитывать в первую очередь интересы ребенка, его склонности, способности, желания, состояние здоровья, а также семейные традиции и интересы.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894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031132"/>
            <a:ext cx="9905999" cy="4760069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FF0000"/>
                </a:solidFill>
                <a:effectLst/>
              </a:rPr>
              <a:t>Семья – это то пространство, где формируется отношение к работе, к профессиональной деятельности.</a:t>
            </a:r>
            <a:r>
              <a:rPr lang="ru-RU" dirty="0">
                <a:effectLst/>
              </a:rPr>
              <a:t> </a:t>
            </a:r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У </a:t>
            </a:r>
            <a:r>
              <a:rPr lang="ru-RU" dirty="0">
                <a:effectLst/>
              </a:rPr>
              <a:t>каждого из нас, взрослых, есть свое представление о работе, которое мы, порой сами того не замечая, передаём ребенку. В своём будущем выборе дети, зачастую, ориентируются на профессии родственников. Всем нам известны примеры трудовых династий, когда несколько поколений одной семьи работают по одной специальности, и случаи, когда кто-то становится «врачом, как мама» или «шофером, как папа».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625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62648"/>
            <a:ext cx="9905998" cy="982492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Каким </a:t>
            </a:r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же образом </a:t>
            </a:r>
            <a:r>
              <a:rPr lang="ru-RU" sz="20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следует организовывать в семье работу по профессиональной ориентации детей дошкольного возраста</a:t>
            </a:r>
            <a:r>
              <a:rPr lang="ru-RU" sz="2000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570" y="1254868"/>
            <a:ext cx="11186809" cy="5262664"/>
          </a:xfrm>
        </p:spPr>
        <p:txBody>
          <a:bodyPr>
            <a:noAutofit/>
          </a:bodyPr>
          <a:lstStyle/>
          <a:p>
            <a:r>
              <a:rPr lang="ru-RU" sz="1800" dirty="0" smtClean="0">
                <a:effectLst/>
                <a:cs typeface="Times New Roman" pitchFamily="18" charset="0"/>
              </a:rPr>
              <a:t>В первую очередь, такая работа в семье должна быть направлена на формирование у детей положительного отношения к труду.</a:t>
            </a:r>
          </a:p>
          <a:p>
            <a:r>
              <a:rPr lang="ru-RU" sz="1800" dirty="0" smtClean="0">
                <a:effectLst/>
                <a:cs typeface="Times New Roman" pitchFamily="18" charset="0"/>
              </a:rPr>
              <a:t>Для детей младшего дошкольного возраста (3-5 лет) подойдут </a:t>
            </a:r>
            <a:r>
              <a:rPr lang="ru-RU" sz="1800" u="sng" dirty="0" smtClean="0">
                <a:effectLst/>
                <a:cs typeface="Times New Roman" pitchFamily="18" charset="0"/>
              </a:rPr>
              <a:t>наблюдения за трудом взрослых</a:t>
            </a:r>
            <a:r>
              <a:rPr lang="ru-RU" sz="1800" dirty="0" smtClean="0">
                <a:effectLst/>
                <a:cs typeface="Times New Roman" pitchFamily="18" charset="0"/>
              </a:rPr>
              <a:t>(парикмахера, водителя и др.), формирующие первоначальные представления о некоторых видах труда взрослых, </a:t>
            </a:r>
            <a:r>
              <a:rPr lang="ru-RU" sz="1800" u="sng" dirty="0" smtClean="0">
                <a:effectLst/>
                <a:cs typeface="Times New Roman" pitchFamily="18" charset="0"/>
              </a:rPr>
              <a:t>совместные игры детей и взрослых</a:t>
            </a:r>
            <a:r>
              <a:rPr lang="ru-RU" sz="1800" dirty="0" smtClean="0">
                <a:effectLst/>
                <a:cs typeface="Times New Roman" pitchFamily="18" charset="0"/>
              </a:rPr>
              <a:t>, отражающие простейшие трудовые операции. </a:t>
            </a:r>
          </a:p>
          <a:p>
            <a:r>
              <a:rPr lang="ru-RU" sz="1800" dirty="0" smtClean="0">
                <a:effectLst/>
              </a:rPr>
              <a:t>С детьми старшего дошкольного возраста (5-7 лет) полезными будут </a:t>
            </a:r>
            <a:r>
              <a:rPr lang="ru-RU" sz="1800" u="sng" dirty="0" smtClean="0">
                <a:effectLst/>
              </a:rPr>
              <a:t>наблюдения, рассматривания, чтение литературы (художественной и энциклопедий), беседы о </a:t>
            </a:r>
            <a:r>
              <a:rPr lang="ru-RU" sz="1800" dirty="0" smtClean="0">
                <a:effectLst/>
              </a:rPr>
              <a:t>разнообразных видах техники, облегчающей выполнение трудовых функций человека, о профессиях, связанных со спецификой местных условий. В целях знакомства с трудом людей творческих профессий </a:t>
            </a:r>
            <a:r>
              <a:rPr lang="ru-RU" sz="1800" u="sng" dirty="0" smtClean="0">
                <a:effectLst/>
              </a:rPr>
              <a:t>рекомендуем посещать с детьми выставки, музеи, мастер-классы, театральные постановки. </a:t>
            </a:r>
          </a:p>
          <a:p>
            <a:r>
              <a:rPr lang="ru-RU" sz="1800" dirty="0" smtClean="0">
                <a:effectLst/>
              </a:rPr>
              <a:t>Важное </a:t>
            </a:r>
            <a:r>
              <a:rPr lang="ru-RU" sz="1800" dirty="0">
                <a:effectLst/>
              </a:rPr>
              <a:t>место отводится знакомству с профессиями родственников, примерами трудовых династий через рассматривание альбомов с фотографиями, личные беседы и рассказы. </a:t>
            </a:r>
            <a:r>
              <a:rPr lang="ru-RU" sz="1800" dirty="0" smtClean="0">
                <a:effectLst/>
              </a:rPr>
              <a:t> Рассказы </a:t>
            </a:r>
            <a:r>
              <a:rPr lang="ru-RU" sz="1800" dirty="0">
                <a:effectLst/>
              </a:rPr>
              <a:t>детей о профессиях своих </a:t>
            </a:r>
            <a:r>
              <a:rPr lang="ru-RU" sz="1800" dirty="0" smtClean="0">
                <a:effectLst/>
              </a:rPr>
              <a:t>родителей.</a:t>
            </a:r>
            <a:endParaRPr lang="ru-RU" sz="1800" b="1" u="sng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83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4715" y="618518"/>
            <a:ext cx="7743217" cy="597439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с родителями: 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868" y="1449421"/>
            <a:ext cx="10385864" cy="4727642"/>
          </a:xfrm>
        </p:spPr>
        <p:txBody>
          <a:bodyPr>
            <a:noAutofit/>
          </a:bodyPr>
          <a:lstStyle/>
          <a:p>
            <a:r>
              <a:rPr lang="ru-RU" sz="1800" dirty="0">
                <a:effectLst/>
              </a:rPr>
              <a:t> Консультации: «Формирование отношения к профессии у дошкольников в процессе социализации»; «Трудовое воспитание дошкольников»; «Все профессии нужны, все профессии важны» и др</a:t>
            </a:r>
            <a:r>
              <a:rPr lang="ru-RU" sz="1800" dirty="0" smtClean="0">
                <a:effectLst/>
              </a:rPr>
              <a:t>.</a:t>
            </a:r>
            <a:r>
              <a:rPr lang="ru-RU" sz="1800" dirty="0">
                <a:effectLst/>
              </a:rPr>
              <a:t> </a:t>
            </a:r>
            <a:endParaRPr lang="ru-RU" sz="1800" dirty="0" smtClean="0">
              <a:effectLst/>
            </a:endParaRPr>
          </a:p>
          <a:p>
            <a:r>
              <a:rPr lang="ru-RU" sz="1800" dirty="0" smtClean="0">
                <a:effectLst/>
              </a:rPr>
              <a:t>Анкетирование </a:t>
            </a:r>
            <a:r>
              <a:rPr lang="ru-RU" sz="1800" dirty="0">
                <a:effectLst/>
              </a:rPr>
              <a:t>семей «Как мы знакомим своего ребенка с профессиями</a:t>
            </a:r>
            <a:r>
              <a:rPr lang="ru-RU" sz="1800" dirty="0" smtClean="0">
                <a:effectLst/>
              </a:rPr>
              <a:t>» и др.</a:t>
            </a:r>
            <a:endParaRPr lang="ru-RU" sz="1800" dirty="0">
              <a:effectLst/>
            </a:endParaRPr>
          </a:p>
          <a:p>
            <a:r>
              <a:rPr lang="ru-RU" sz="1800" dirty="0" smtClean="0">
                <a:effectLst/>
              </a:rPr>
              <a:t>Создание </a:t>
            </a:r>
            <a:r>
              <a:rPr lang="ru-RU" sz="1800" dirty="0">
                <a:effectLst/>
              </a:rPr>
              <a:t>видеотеки «Кем работают мои родители» </a:t>
            </a:r>
            <a:endParaRPr lang="ru-RU" sz="1800" dirty="0" smtClean="0">
              <a:effectLst/>
            </a:endParaRPr>
          </a:p>
          <a:p>
            <a:r>
              <a:rPr lang="ru-RU" sz="1800" dirty="0" smtClean="0">
                <a:effectLst/>
              </a:rPr>
              <a:t>Создание </a:t>
            </a:r>
            <a:r>
              <a:rPr lang="ru-RU" sz="1800" dirty="0">
                <a:effectLst/>
              </a:rPr>
              <a:t>родителями видеороликов и презентаций о своей профессии и деятельности</a:t>
            </a:r>
          </a:p>
          <a:p>
            <a:r>
              <a:rPr lang="ru-RU" sz="1800" dirty="0" smtClean="0">
                <a:effectLst/>
              </a:rPr>
              <a:t>Праздники </a:t>
            </a:r>
            <a:r>
              <a:rPr lang="ru-RU" sz="1800" dirty="0">
                <a:effectLst/>
              </a:rPr>
              <a:t>и развлечения: «Трудовая слава нашей семьи»; «Трудом славен </a:t>
            </a:r>
            <a:r>
              <a:rPr lang="ru-RU" sz="1800" dirty="0" smtClean="0">
                <a:effectLst/>
              </a:rPr>
              <a:t>человек»</a:t>
            </a:r>
          </a:p>
          <a:p>
            <a:r>
              <a:rPr lang="ru-RU" sz="1800" dirty="0">
                <a:effectLst/>
              </a:rPr>
              <a:t>Организация проектной деятельности: «Все работы хороши, выбирай на вкус», «Наша трудовая слава», «Моя мама работает…», «Я мечтаю стать….» и др.</a:t>
            </a:r>
          </a:p>
          <a:p>
            <a:r>
              <a:rPr lang="ru-RU" sz="1800" dirty="0" smtClean="0"/>
              <a:t>Родительские собрания </a:t>
            </a:r>
            <a:r>
              <a:rPr lang="ru-RU" sz="1800" dirty="0"/>
              <a:t>«Папа – пример в труде</a:t>
            </a:r>
            <a:r>
              <a:rPr lang="ru-RU" sz="1800" dirty="0" smtClean="0"/>
              <a:t>», «Трудовое воспитание дошкольников»,  «Ранняя профориентация дошкольников» и др.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effectLst/>
            </a:endParaRPr>
          </a:p>
          <a:p>
            <a:endParaRPr lang="ru-RU" sz="1800" dirty="0" smtClean="0">
              <a:effectLst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6294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effectLst/>
              </a:rPr>
              <a:t>Совместные выставки поделок детей и родителей 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4" name="Объект 3" descr="https://ds02.infourok.ru/uploads/ex/013f/00082b16-8897ea95/img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285" y="1488333"/>
            <a:ext cx="5953328" cy="397861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3447" y="2538162"/>
            <a:ext cx="5194367" cy="390154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214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762" y="618518"/>
            <a:ext cx="10181649" cy="665533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effectLst/>
              </a:rPr>
              <a:t>Организация встреч с людьми интересных профессий: кинолога, полицейского, учителя, флориста и др.</a:t>
            </a:r>
            <a:endParaRPr lang="ru-RU" sz="2400" dirty="0"/>
          </a:p>
        </p:txBody>
      </p:sp>
      <p:pic>
        <p:nvPicPr>
          <p:cNvPr id="4" name="Рисунок 3" descr="https://ds02.infourok.ru/uploads/ex/013f/00082b16-8897ea95/img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744" y="1595336"/>
            <a:ext cx="6566170" cy="4786009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1026" name="Picture 2" descr="F:\Педсовет\пдд 7 гр\20171012_0952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9558" y="1595336"/>
            <a:ext cx="4134660" cy="4912468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389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67091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Привлечение родителей к помощи по </a:t>
            </a:r>
            <a:r>
              <a:rPr lang="ru-RU" sz="2400" dirty="0" smtClean="0"/>
              <a:t>благоустройству </a:t>
            </a:r>
            <a:r>
              <a:rPr lang="ru-RU" sz="2400" dirty="0"/>
              <a:t>группы и  территории.</a:t>
            </a: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831" y="1371498"/>
            <a:ext cx="5165388" cy="328845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5992" y="987740"/>
            <a:ext cx="4617395" cy="307669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4172" y="3695496"/>
            <a:ext cx="4762500" cy="316250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042406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602</Words>
  <Application>Microsoft Office PowerPoint</Application>
  <PresentationFormat>Произвольный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Муниципальное бюджетное дошкольное образовательное учреждение  «Детский сад №78»</vt:lpstr>
      <vt:lpstr>Среди  воспитательно-образовательных задач, выдвигаемых обществом, вопросы трудового воспитания детей всегда стоят на первом месте.</vt:lpstr>
      <vt:lpstr>Слайд 3</vt:lpstr>
      <vt:lpstr>Слайд 4</vt:lpstr>
      <vt:lpstr>Каким  же образом следует организовывать в семье работу по профессиональной ориентации детей дошкольного возраста?</vt:lpstr>
      <vt:lpstr>Формы взаимодействия с родителями: </vt:lpstr>
      <vt:lpstr>Совместные выставки поделок детей и родителей  </vt:lpstr>
      <vt:lpstr>Организация встреч с людьми интересных профессий: кинолога, полицейского, учителя, флориста и др.</vt:lpstr>
      <vt:lpstr>Привлечение родителей к помощи по благоустройству группы и  территории.   </vt:lpstr>
      <vt:lpstr>Создание генеалогического древа «Профессии нашей семьи»  </vt:lpstr>
      <vt:lpstr>Фотовыставки : «Профессии наших родителей», «Мамы разные нужны, мамы разные важны», «Папа может»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№78</dc:title>
  <dc:creator>ксюха</dc:creator>
  <cp:lastModifiedBy>JackWestern</cp:lastModifiedBy>
  <cp:revision>33</cp:revision>
  <dcterms:created xsi:type="dcterms:W3CDTF">2017-11-22T09:28:07Z</dcterms:created>
  <dcterms:modified xsi:type="dcterms:W3CDTF">2018-06-25T04:56:43Z</dcterms:modified>
</cp:coreProperties>
</file>