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57" r:id="rId9"/>
    <p:sldId id="259" r:id="rId10"/>
    <p:sldId id="271" r:id="rId11"/>
    <p:sldId id="272" r:id="rId12"/>
    <p:sldId id="260" r:id="rId13"/>
    <p:sldId id="262" r:id="rId14"/>
    <p:sldId id="270" r:id="rId15"/>
    <p:sldId id="269" r:id="rId16"/>
    <p:sldId id="274" r:id="rId17"/>
    <p:sldId id="261" r:id="rId18"/>
    <p:sldId id="273" r:id="rId19"/>
    <p:sldId id="276" r:id="rId20"/>
    <p:sldId id="277" r:id="rId21"/>
    <p:sldId id="278" r:id="rId22"/>
    <p:sldId id="279" r:id="rId23"/>
    <p:sldId id="288" r:id="rId24"/>
    <p:sldId id="289" r:id="rId25"/>
    <p:sldId id="280" r:id="rId26"/>
    <p:sldId id="281" r:id="rId27"/>
    <p:sldId id="283" r:id="rId28"/>
    <p:sldId id="284" r:id="rId29"/>
    <p:sldId id="285" r:id="rId30"/>
    <p:sldId id="286" r:id="rId31"/>
    <p:sldId id="287" r:id="rId32"/>
    <p:sldId id="275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CCFF"/>
    <a:srgbClr val="66FFFF"/>
    <a:srgbClr val="00FF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1518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E408D-7D72-46B2-A828-03F481F39D03}" type="datetimeFigureOut">
              <a:rPr lang="ru-RU" smtClean="0"/>
              <a:pPr/>
              <a:t>19.12.2012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7160-425C-4065-81E1-F73FFB662F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E408D-7D72-46B2-A828-03F481F39D03}" type="datetimeFigureOut">
              <a:rPr lang="ru-RU" smtClean="0"/>
              <a:pPr/>
              <a:t>19.12.2012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7160-425C-4065-81E1-F73FFB662F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E408D-7D72-46B2-A828-03F481F39D03}" type="datetimeFigureOut">
              <a:rPr lang="ru-RU" smtClean="0"/>
              <a:pPr/>
              <a:t>19.12.2012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7160-425C-4065-81E1-F73FFB662F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E408D-7D72-46B2-A828-03F481F39D03}" type="datetimeFigureOut">
              <a:rPr lang="ru-RU" smtClean="0"/>
              <a:pPr/>
              <a:t>19.12.2012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7160-425C-4065-81E1-F73FFB662F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E408D-7D72-46B2-A828-03F481F39D03}" type="datetimeFigureOut">
              <a:rPr lang="ru-RU" smtClean="0"/>
              <a:pPr/>
              <a:t>19.12.2012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7160-425C-4065-81E1-F73FFB662F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E408D-7D72-46B2-A828-03F481F39D03}" type="datetimeFigureOut">
              <a:rPr lang="ru-RU" smtClean="0"/>
              <a:pPr/>
              <a:t>19.12.2012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7160-425C-4065-81E1-F73FFB662F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E408D-7D72-46B2-A828-03F481F39D03}" type="datetimeFigureOut">
              <a:rPr lang="ru-RU" smtClean="0"/>
              <a:pPr/>
              <a:t>19.12.2012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7160-425C-4065-81E1-F73FFB662F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E408D-7D72-46B2-A828-03F481F39D03}" type="datetimeFigureOut">
              <a:rPr lang="ru-RU" smtClean="0"/>
              <a:pPr/>
              <a:t>19.12.2012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7160-425C-4065-81E1-F73FFB662F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E408D-7D72-46B2-A828-03F481F39D03}" type="datetimeFigureOut">
              <a:rPr lang="ru-RU" smtClean="0"/>
              <a:pPr/>
              <a:t>19.12.2012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7160-425C-4065-81E1-F73FFB662F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E408D-7D72-46B2-A828-03F481F39D03}" type="datetimeFigureOut">
              <a:rPr lang="ru-RU" smtClean="0"/>
              <a:pPr/>
              <a:t>19.12.2012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7160-425C-4065-81E1-F73FFB662F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E408D-7D72-46B2-A828-03F481F39D03}" type="datetimeFigureOut">
              <a:rPr lang="ru-RU" smtClean="0"/>
              <a:pPr/>
              <a:t>19.12.2012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7160-425C-4065-81E1-F73FFB662F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E408D-7D72-46B2-A828-03F481F39D03}" type="datetimeFigureOut">
              <a:rPr lang="ru-RU" smtClean="0"/>
              <a:pPr/>
              <a:t>19.12.2012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67160-425C-4065-81E1-F73FFB662F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Documents%20and%20Settings\&#1053;&#1072;&#1089;&#1090;&#1105;&#1085;&#1082;&#1072;\&#1056;&#1072;&#1073;&#1086;&#1095;&#1080;&#1081;%20&#1089;&#1090;&#1086;&#1083;\&#1090;&#1072;&#1073;&#1072;&#1082;&#1086;&#1082;&#1091;&#1088;&#1077;&#1085;&#1080;&#1077;\ROB%20D%20-%20CLUBBED%20TO%20DEATH.mp3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8;&#1072;&#1073;&#1086;&#1090;&#1072;\&#1074;&#1086;&#1089;&#1087;&#1080;&#1090;&#1072;&#1090;&#1077;&#1083;&#1100;&#1085;&#1072;&#1103;%20&#1088;&#1072;&#1073;&#1086;&#1090;&#1072;\Enrique%20Iglesias%20FEAT.%20Johnta%20Austin%20-%20Lost%20Inside%20Your%20Love.mp3" TargetMode="External"/><Relationship Id="rId4" Type="http://schemas.openxmlformats.org/officeDocument/2006/relationships/image" Target="../media/image33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OB D - CLUBBED TO 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2458560_26219259_24554064_706193_583318_20061201T023146Z_01_NOOTR_RTRIDSP_2_HEALTHSMOKINGDATINGDC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282" y="785794"/>
            <a:ext cx="91440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           </a:t>
            </a:r>
            <a:r>
              <a:rPr lang="ru-RU" sz="11500" dirty="0" smtClean="0">
                <a:solidFill>
                  <a:srgbClr val="FF0000"/>
                </a:solidFill>
                <a:latin typeface="Monotype Corsiva" pitchFamily="66" charset="0"/>
              </a:rPr>
              <a:t>Вред табакокурения</a:t>
            </a:r>
            <a:endParaRPr lang="ru-RU" sz="9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5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28596" y="428604"/>
            <a:ext cx="821537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66"/>
                </a:solidFill>
              </a:rPr>
              <a:t>Окись углерода (угарный газ)</a:t>
            </a:r>
            <a:r>
              <a:rPr lang="ru-RU" sz="3200" dirty="0" smtClean="0">
                <a:solidFill>
                  <a:schemeClr val="bg1"/>
                </a:solidFill>
              </a:rPr>
              <a:t> является весьма токсичным компонентом табачного дыма. Механизм патогенного действия окиси углерода достаточно прост: вступая в связь с гемоглобином, окись углерода образует соединение карбоксигемоглобин. Он препятствует нормальной доставке кислорода к органам и тканям, в результате чего развивается хроническое кислородное голодание. Особенно вредное влияние оказывает окись углерода на организм беременной женщины, зародыш и плод.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5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4282" y="571480"/>
            <a:ext cx="850112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66"/>
                </a:solidFill>
              </a:rPr>
              <a:t>Аммиак и табачный деготь (смолы)</a:t>
            </a:r>
            <a:r>
              <a:rPr lang="ru-RU" sz="2800" dirty="0" smtClean="0">
                <a:solidFill>
                  <a:srgbClr val="FF0066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при сгорании табака попадают в трахею, бронхи и легкие. Аммиак растворяется во влажных слизистых оболочках верхних дыхательных путей, превращаясь в нашатырный спирт, раздражающий слизистую и вызывающий ее повышенную секрецию. Итог постоянного раздражения – кашель, бронхит, повышенная чувствительность к воспалительным инфекциям и аллергическим заболеваниям. Причем, наряду с самим курильщиком, страдают и «принудительные» курильщики: они получают огромную дозу вредных веществ. 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412875"/>
            <a:ext cx="8642350" cy="522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WordArt 5"/>
          <p:cNvSpPr>
            <a:spLocks noChangeArrowheads="1" noChangeShapeType="1" noTextEdit="1"/>
          </p:cNvSpPr>
          <p:nvPr/>
        </p:nvSpPr>
        <p:spPr bwMode="auto">
          <a:xfrm>
            <a:off x="1500166" y="357166"/>
            <a:ext cx="5761037" cy="884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spc="72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Состав сигареты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mother-and-son-smoking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500042"/>
            <a:ext cx="8251853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6700" b="1" dirty="0" smtClean="0">
                <a:latin typeface="Monotype Corsiva" pitchFamily="66" charset="0"/>
              </a:rPr>
              <a:t>МИФЫ О КУРЕНИИ</a:t>
            </a:r>
            <a:r>
              <a:rPr lang="ru-RU" sz="4000" b="1" dirty="0" smtClean="0">
                <a:solidFill>
                  <a:srgbClr val="993300"/>
                </a:solidFill>
              </a:rPr>
              <a:t/>
            </a:r>
            <a:br>
              <a:rPr lang="ru-RU" sz="4000" b="1" dirty="0" smtClean="0">
                <a:solidFill>
                  <a:srgbClr val="993300"/>
                </a:solidFill>
              </a:rPr>
            </a:br>
            <a:endParaRPr lang="ru-RU" sz="4000" b="1" dirty="0" smtClean="0">
              <a:solidFill>
                <a:srgbClr val="993300"/>
              </a:solidFill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2800" i="1" dirty="0" smtClean="0">
                <a:solidFill>
                  <a:srgbClr val="FF0000"/>
                </a:solidFill>
                <a:latin typeface="Arial Narrow" pitchFamily="34" charset="0"/>
              </a:rPr>
              <a:t>Курящие люди дольше сохраняют стройную фигуру?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428596" y="2285992"/>
            <a:ext cx="457203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ru-RU" sz="2400" b="1" i="1" dirty="0">
                <a:solidFill>
                  <a:schemeClr val="bg1"/>
                </a:solidFill>
              </a:rPr>
              <a:t>Кругом полно дымящих толстяков. </a:t>
            </a:r>
          </a:p>
          <a:p>
            <a:r>
              <a:rPr kumimoji="0" lang="ru-RU" sz="2400" b="1" i="1" dirty="0">
                <a:solidFill>
                  <a:schemeClr val="bg1"/>
                </a:solidFill>
              </a:rPr>
              <a:t>Притупляя сигаретой чувство голода, вы провоцируете развитие гастрита и язвенной болезни. </a:t>
            </a:r>
          </a:p>
          <a:p>
            <a:r>
              <a:rPr kumimoji="0" lang="ru-RU" sz="2400" b="1" i="1" dirty="0">
                <a:solidFill>
                  <a:schemeClr val="bg1"/>
                </a:solidFill>
              </a:rPr>
              <a:t>Худеть с помощью курения – это все равно что привить себе инфекционную болезнь и “таять на глазах” от нее.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11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11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3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11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3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11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3000"/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f93c0deef49882bdb3b75849fd92149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6000760" y="3429000"/>
            <a:ext cx="2643206" cy="1428760"/>
          </a:xfrm>
          <a:prstGeom prst="roundRect">
            <a:avLst/>
          </a:prstGeom>
        </p:spPr>
        <p:style>
          <a:lnRef idx="1">
            <a:schemeClr val="dk1"/>
          </a:lnRef>
          <a:fillRef idx="1003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071802" y="4786322"/>
            <a:ext cx="2643206" cy="1428760"/>
          </a:xfrm>
          <a:prstGeom prst="roundRect">
            <a:avLst/>
          </a:prstGeom>
        </p:spPr>
        <p:style>
          <a:lnRef idx="1">
            <a:schemeClr val="dk1"/>
          </a:lnRef>
          <a:fillRef idx="1003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240" y="1428736"/>
            <a:ext cx="2643206" cy="1428760"/>
          </a:xfrm>
          <a:prstGeom prst="roundRect">
            <a:avLst/>
          </a:prstGeom>
        </p:spPr>
        <p:style>
          <a:lnRef idx="1">
            <a:schemeClr val="dk1"/>
          </a:lnRef>
          <a:fillRef idx="1003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bg1"/>
                </a:solidFill>
              </a:rPr>
              <a:t>Почему люди курят?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14678" y="1500174"/>
            <a:ext cx="2438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Люди </a:t>
            </a:r>
            <a:r>
              <a:rPr lang="ru-RU" sz="2400" b="1" dirty="0">
                <a:solidFill>
                  <a:srgbClr val="FF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ассоциируют  курение …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000364" y="4857760"/>
            <a:ext cx="2819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FF00FF"/>
                </a:solidFill>
                <a:latin typeface="Calibri" pitchFamily="34" charset="0"/>
              </a:rPr>
              <a:t>Со способностью контролировать свои чувства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143636" y="3714752"/>
            <a:ext cx="2362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FF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 спокойствием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14282" y="3429000"/>
            <a:ext cx="2643206" cy="1428760"/>
          </a:xfrm>
          <a:prstGeom prst="roundRect">
            <a:avLst/>
          </a:prstGeom>
        </p:spPr>
        <p:style>
          <a:lnRef idx="1">
            <a:schemeClr val="dk1"/>
          </a:lnRef>
          <a:fillRef idx="1003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28596" y="3857628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FF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 комфортом</a:t>
            </a:r>
          </a:p>
        </p:txBody>
      </p:sp>
      <p:sp>
        <p:nvSpPr>
          <p:cNvPr id="20" name="Стрелка вправо с вырезом 19"/>
          <p:cNvSpPr/>
          <p:nvPr/>
        </p:nvSpPr>
        <p:spPr>
          <a:xfrm rot="8754371">
            <a:off x="3003154" y="3088693"/>
            <a:ext cx="1000132" cy="571504"/>
          </a:xfrm>
          <a:prstGeom prst="notch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Стрелка вправо с вырезом 20"/>
          <p:cNvSpPr/>
          <p:nvPr/>
        </p:nvSpPr>
        <p:spPr>
          <a:xfrm rot="2670371">
            <a:off x="4914629" y="3126074"/>
            <a:ext cx="1000132" cy="571504"/>
          </a:xfrm>
          <a:prstGeom prst="notch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право с вырезом 21"/>
          <p:cNvSpPr/>
          <p:nvPr/>
        </p:nvSpPr>
        <p:spPr>
          <a:xfrm rot="5400000">
            <a:off x="3929058" y="3571876"/>
            <a:ext cx="1000132" cy="571504"/>
          </a:xfrm>
          <a:prstGeom prst="notch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35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1285860"/>
            <a:ext cx="3200400" cy="7159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800" b="1" dirty="0" smtClean="0">
                <a:solidFill>
                  <a:srgbClr val="0000FF"/>
                </a:solidFill>
              </a:rPr>
              <a:t>Болезни сердца</a:t>
            </a:r>
          </a:p>
        </p:txBody>
      </p:sp>
      <p:sp>
        <p:nvSpPr>
          <p:cNvPr id="4" name="Овал 3"/>
          <p:cNvSpPr/>
          <p:nvPr/>
        </p:nvSpPr>
        <p:spPr>
          <a:xfrm>
            <a:off x="6248400" y="533400"/>
            <a:ext cx="2590800" cy="1295400"/>
          </a:xfrm>
          <a:prstGeom prst="ellipse">
            <a:avLst/>
          </a:prstGeom>
          <a:gradFill>
            <a:gsLst>
              <a:gs pos="0">
                <a:srgbClr val="FF00FF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</a:rPr>
              <a:t>Курение приводит к…</a:t>
            </a:r>
          </a:p>
        </p:txBody>
      </p:sp>
      <p:sp>
        <p:nvSpPr>
          <p:cNvPr id="8" name="Овал 7"/>
          <p:cNvSpPr/>
          <p:nvPr/>
        </p:nvSpPr>
        <p:spPr>
          <a:xfrm>
            <a:off x="6096000" y="3276600"/>
            <a:ext cx="2590800" cy="1295400"/>
          </a:xfrm>
          <a:prstGeom prst="ellipse">
            <a:avLst/>
          </a:prstGeom>
          <a:gradFill>
            <a:gsLst>
              <a:gs pos="0">
                <a:srgbClr val="FF00FF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</a:rPr>
              <a:t>Многим другим болезням сердца</a:t>
            </a:r>
          </a:p>
        </p:txBody>
      </p:sp>
      <p:sp>
        <p:nvSpPr>
          <p:cNvPr id="9" name="Овал 8"/>
          <p:cNvSpPr/>
          <p:nvPr/>
        </p:nvSpPr>
        <p:spPr>
          <a:xfrm>
            <a:off x="3048000" y="3886200"/>
            <a:ext cx="2590800" cy="1295400"/>
          </a:xfrm>
          <a:prstGeom prst="ellipse">
            <a:avLst/>
          </a:prstGeom>
          <a:gradFill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</a:rPr>
              <a:t>Работу сосудов</a:t>
            </a:r>
          </a:p>
        </p:txBody>
      </p:sp>
      <p:sp>
        <p:nvSpPr>
          <p:cNvPr id="10" name="Овал 9"/>
          <p:cNvSpPr/>
          <p:nvPr/>
        </p:nvSpPr>
        <p:spPr>
          <a:xfrm>
            <a:off x="4724400" y="5334000"/>
            <a:ext cx="2590800" cy="1295400"/>
          </a:xfrm>
          <a:prstGeom prst="ellipse">
            <a:avLst/>
          </a:prstGeom>
          <a:gradFill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</a:rPr>
              <a:t>Работу сердца</a:t>
            </a:r>
          </a:p>
        </p:txBody>
      </p:sp>
      <p:sp>
        <p:nvSpPr>
          <p:cNvPr id="11" name="Овал 10"/>
          <p:cNvSpPr/>
          <p:nvPr/>
        </p:nvSpPr>
        <p:spPr>
          <a:xfrm>
            <a:off x="1295400" y="2667000"/>
            <a:ext cx="2590800" cy="1295400"/>
          </a:xfrm>
          <a:prstGeom prst="ellipse">
            <a:avLst/>
          </a:prstGeom>
          <a:gradFill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</a:rPr>
              <a:t>Поступление кислорода в кровь</a:t>
            </a:r>
          </a:p>
        </p:txBody>
      </p:sp>
      <p:sp>
        <p:nvSpPr>
          <p:cNvPr id="12" name="Овал 11"/>
          <p:cNvSpPr/>
          <p:nvPr/>
        </p:nvSpPr>
        <p:spPr>
          <a:xfrm>
            <a:off x="152400" y="5334000"/>
            <a:ext cx="2590800" cy="1295400"/>
          </a:xfrm>
          <a:prstGeom prst="ellipse">
            <a:avLst/>
          </a:prstGeom>
          <a:gradFill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</a:rPr>
              <a:t>Никотин нарушает… </a:t>
            </a:r>
          </a:p>
        </p:txBody>
      </p:sp>
      <p:sp>
        <p:nvSpPr>
          <p:cNvPr id="13" name="Овал 12"/>
          <p:cNvSpPr/>
          <p:nvPr/>
        </p:nvSpPr>
        <p:spPr>
          <a:xfrm>
            <a:off x="3962400" y="1752600"/>
            <a:ext cx="2971800" cy="1295400"/>
          </a:xfrm>
          <a:prstGeom prst="ellipse">
            <a:avLst/>
          </a:prstGeom>
          <a:gradFill>
            <a:gsLst>
              <a:gs pos="0">
                <a:srgbClr val="FF00FF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</a:rPr>
              <a:t>Атеросклерозу</a:t>
            </a:r>
            <a:r>
              <a:rPr lang="en-US" sz="2000" b="1" dirty="0">
                <a:solidFill>
                  <a:srgbClr val="FF0000"/>
                </a:solidFill>
              </a:rPr>
              <a:t>    </a:t>
            </a:r>
            <a:r>
              <a:rPr lang="ru-RU" sz="2000" b="1" dirty="0">
                <a:solidFill>
                  <a:srgbClr val="FF0000"/>
                </a:solidFill>
              </a:rPr>
              <a:t>(закупорке артерий)</a:t>
            </a:r>
          </a:p>
        </p:txBody>
      </p:sp>
      <p:sp>
        <p:nvSpPr>
          <p:cNvPr id="14" name="Овал 13"/>
          <p:cNvSpPr/>
          <p:nvPr/>
        </p:nvSpPr>
        <p:spPr>
          <a:xfrm>
            <a:off x="2362200" y="228600"/>
            <a:ext cx="2590800" cy="1295400"/>
          </a:xfrm>
          <a:prstGeom prst="ellipse">
            <a:avLst/>
          </a:prstGeom>
          <a:gradFill>
            <a:gsLst>
              <a:gs pos="0">
                <a:srgbClr val="FF00FF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</a:rPr>
              <a:t>Инфаркту миокарда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0" y="0"/>
            <a:ext cx="9144000" cy="68580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2" idx="0"/>
            <a:endCxn id="11" idx="4"/>
          </p:cNvCxnSpPr>
          <p:nvPr/>
        </p:nvCxnSpPr>
        <p:spPr>
          <a:xfrm rot="5400000" flipH="1" flipV="1">
            <a:off x="1333500" y="4076700"/>
            <a:ext cx="1371600" cy="1143000"/>
          </a:xfrm>
          <a:prstGeom prst="straightConnector1">
            <a:avLst/>
          </a:prstGeom>
          <a:ln w="5715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2" idx="7"/>
            <a:endCxn id="9" idx="3"/>
          </p:cNvCxnSpPr>
          <p:nvPr/>
        </p:nvCxnSpPr>
        <p:spPr>
          <a:xfrm rot="5400000" flipH="1" flipV="1">
            <a:off x="2628901" y="4725987"/>
            <a:ext cx="533400" cy="1063625"/>
          </a:xfrm>
          <a:prstGeom prst="straightConnector1">
            <a:avLst/>
          </a:prstGeom>
          <a:ln w="5715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2" idx="6"/>
            <a:endCxn id="10" idx="2"/>
          </p:cNvCxnSpPr>
          <p:nvPr/>
        </p:nvCxnSpPr>
        <p:spPr>
          <a:xfrm>
            <a:off x="2743200" y="5981700"/>
            <a:ext cx="1981200" cy="1588"/>
          </a:xfrm>
          <a:prstGeom prst="straightConnector1">
            <a:avLst/>
          </a:prstGeom>
          <a:ln w="5715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4" idx="2"/>
            <a:endCxn id="14" idx="6"/>
          </p:cNvCxnSpPr>
          <p:nvPr/>
        </p:nvCxnSpPr>
        <p:spPr>
          <a:xfrm rot="10800000">
            <a:off x="4953000" y="876300"/>
            <a:ext cx="1295400" cy="304800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cxnSpLocks noChangeShapeType="1"/>
            <a:stCxn id="4" idx="3"/>
            <a:endCxn id="13" idx="7"/>
          </p:cNvCxnSpPr>
          <p:nvPr/>
        </p:nvCxnSpPr>
        <p:spPr bwMode="auto">
          <a:xfrm flipH="1">
            <a:off x="6499225" y="1652588"/>
            <a:ext cx="128588" cy="276225"/>
          </a:xfrm>
          <a:prstGeom prst="straightConnector1">
            <a:avLst/>
          </a:prstGeom>
          <a:noFill/>
          <a:ln w="57150" cap="rnd" algn="ctr">
            <a:solidFill>
              <a:srgbClr val="0000FF"/>
            </a:solidFill>
            <a:round/>
            <a:headEnd/>
            <a:tailEnd type="arrow" w="med" len="med"/>
          </a:ln>
        </p:spPr>
      </p:cxnSp>
      <p:cxnSp>
        <p:nvCxnSpPr>
          <p:cNvPr id="30" name="Прямая со стрелкой 29"/>
          <p:cNvCxnSpPr>
            <a:stCxn id="4" idx="4"/>
            <a:endCxn id="8" idx="0"/>
          </p:cNvCxnSpPr>
          <p:nvPr/>
        </p:nvCxnSpPr>
        <p:spPr>
          <a:xfrm rot="5400000">
            <a:off x="6743700" y="2476500"/>
            <a:ext cx="1447800" cy="152400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100"/>
                            </p:stCondLst>
                            <p:childTnLst>
                              <p:par>
                                <p:cTn id="2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100"/>
                            </p:stCondLst>
                            <p:childTnLst>
                              <p:par>
                                <p:cTn id="3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600"/>
                            </p:stCondLst>
                            <p:childTnLst>
                              <p:par>
                                <p:cTn id="3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600"/>
                            </p:stCondLst>
                            <p:childTnLst>
                              <p:par>
                                <p:cTn id="4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100"/>
                            </p:stCondLst>
                            <p:childTnLst>
                              <p:par>
                                <p:cTn id="5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6600"/>
                            </p:stCondLst>
                            <p:childTnLst>
                              <p:par>
                                <p:cTn id="5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600"/>
                            </p:stCondLst>
                            <p:childTnLst>
                              <p:par>
                                <p:cTn id="6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9100"/>
                            </p:stCondLst>
                            <p:childTnLst>
                              <p:par>
                                <p:cTn id="6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9600"/>
                            </p:stCondLst>
                            <p:childTnLst>
                              <p:par>
                                <p:cTn id="7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f93c0deef49882bdb3b75849fd92149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31592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Болезни….</a:t>
            </a:r>
            <a:endParaRPr lang="ru-RU" sz="6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2357430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Рак легких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4572008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Рак пищевода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86446" y="2214554"/>
            <a:ext cx="2928958" cy="1214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Рак мочевого пузыря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4876" y="4572008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Язва желудка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2" name="Стрелка вправо с вырезом 11"/>
          <p:cNvSpPr/>
          <p:nvPr/>
        </p:nvSpPr>
        <p:spPr>
          <a:xfrm rot="8389711">
            <a:off x="2408078" y="1209316"/>
            <a:ext cx="1070713" cy="548577"/>
          </a:xfrm>
          <a:prstGeom prst="notched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право с вырезом 12"/>
          <p:cNvSpPr/>
          <p:nvPr/>
        </p:nvSpPr>
        <p:spPr>
          <a:xfrm rot="2810111">
            <a:off x="4821383" y="1239068"/>
            <a:ext cx="1098895" cy="572094"/>
          </a:xfrm>
          <a:prstGeom prst="notched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 вправо с вырезом 13"/>
          <p:cNvSpPr/>
          <p:nvPr/>
        </p:nvSpPr>
        <p:spPr>
          <a:xfrm rot="6249909">
            <a:off x="2433849" y="2671641"/>
            <a:ext cx="2081369" cy="571504"/>
          </a:xfrm>
          <a:prstGeom prst="notched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 вправо с вырезом 14"/>
          <p:cNvSpPr/>
          <p:nvPr/>
        </p:nvSpPr>
        <p:spPr>
          <a:xfrm rot="4265277">
            <a:off x="3771142" y="2605459"/>
            <a:ext cx="2060698" cy="658305"/>
          </a:xfrm>
          <a:prstGeom prst="notched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14282" y="2357430"/>
            <a:ext cx="2143108" cy="714380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715008" y="2214554"/>
            <a:ext cx="2928958" cy="128588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071538" y="4500570"/>
            <a:ext cx="2857520" cy="78581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572000" y="4500570"/>
            <a:ext cx="2786082" cy="78581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5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2C550-1F01-418A-86E2-ED140FE43CD6}" type="slidenum">
              <a:rPr lang="ru-RU"/>
              <a:pPr/>
              <a:t>17</a:t>
            </a:fld>
            <a:endParaRPr lang="ru-RU" dirty="0"/>
          </a:p>
        </p:txBody>
      </p:sp>
      <p:sp>
        <p:nvSpPr>
          <p:cNvPr id="717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u="sng" dirty="0">
                <a:solidFill>
                  <a:srgbClr val="FFFF00"/>
                </a:solidFill>
                <a:latin typeface="Times New Roman" pitchFamily="18" charset="0"/>
              </a:rPr>
              <a:t>Влияние курения на здоровье человека</a:t>
            </a:r>
            <a:r>
              <a:rPr lang="ru-RU" sz="2800" u="sng" dirty="0">
                <a:solidFill>
                  <a:srgbClr val="000099"/>
                </a:solidFill>
                <a:latin typeface="Times New Roman" pitchFamily="18" charset="0"/>
              </a:rPr>
              <a:t/>
            </a:r>
            <a:br>
              <a:rPr lang="ru-RU" sz="2800" u="sng" dirty="0">
                <a:solidFill>
                  <a:srgbClr val="000099"/>
                </a:solidFill>
                <a:latin typeface="Times New Roman" pitchFamily="18" charset="0"/>
              </a:rPr>
            </a:br>
            <a:r>
              <a:rPr lang="ru-RU" sz="2800" dirty="0">
                <a:solidFill>
                  <a:srgbClr val="CC0099"/>
                </a:solidFill>
                <a:latin typeface="Times New Roman" pitchFamily="18" charset="0"/>
              </a:rPr>
              <a:t>Можно болеть по собственному желанию…</a:t>
            </a:r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285720" y="1371600"/>
            <a:ext cx="8629680" cy="51816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endParaRPr lang="ru-RU" sz="1400" dirty="0"/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</a:rPr>
              <a:t>В легких курильщиков происходит ослабление иммунитета.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</a:rPr>
              <a:t>Курение наносит вред сердечнососудистой системе и органам дыхания. Под влиянием никотина происходит спазм сосудов и ухудшение кровотока в теле. Далее это ведет к инфаркту.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</a:rPr>
              <a:t>Среди эффектов никотина отмечу  спазм  желудка, нарушение прохождение пищи, приводящие к гастриту и язвенной болезни желудка.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</a:rPr>
              <a:t>Страдают от курения кровеносные сосуды, расположенные сразу под кожей. Это приводит к нарушению питания кожи, она приобретает желтоватую окраску.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</a:rPr>
              <a:t>При курении голосовые связки воспаляются, утолщаются, становятся  грубыми, что ведет к изменению тембра голоса.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</a:rPr>
              <a:t>У курящих подростков объем грудной клетки отстает на 25 % от показателей некурящих.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</a:rPr>
              <a:t>Смерть при отравлении никотином наступает от паралича дыхания. Взрослому можно умереть, если  выкурить за один раз пачку сигарет, а ребёнку - полпачки.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rgbClr val="CC0099"/>
                </a:solidFill>
                <a:latin typeface="Times New Roman" pitchFamily="18" charset="0"/>
              </a:rPr>
              <a:t>В целом курение сокращает  жизнь  примерно на 8 лет.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2906v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593977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7200" y="214290"/>
            <a:ext cx="4876800" cy="1143000"/>
          </a:xfrm>
        </p:spPr>
        <p:txBody>
          <a:bodyPr rtlCol="0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Курение и беременность</a:t>
            </a:r>
            <a:endParaRPr lang="ru-RU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72132" y="1928802"/>
            <a:ext cx="3571868" cy="4929198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700" dirty="0" smtClean="0">
                <a:solidFill>
                  <a:srgbClr val="00B0F0"/>
                </a:solidFill>
              </a:rPr>
              <a:t>	</a:t>
            </a:r>
            <a:r>
              <a:rPr lang="ru-RU" sz="3400" b="1" dirty="0" smtClean="0">
                <a:solidFill>
                  <a:srgbClr val="00CCFF"/>
                </a:solidFill>
              </a:rPr>
              <a:t>Курение во время беременности может крайне негативно отразиться на здоровье будущей мамы и ее малыша. У будущего ребенка проблемы со здоровьем могут возникнуть еще в утробе матери и проявляться вплоть до совершеннолетия. </a:t>
            </a:r>
            <a:br>
              <a:rPr lang="ru-RU" sz="3400" b="1" dirty="0" smtClean="0">
                <a:solidFill>
                  <a:srgbClr val="00CCFF"/>
                </a:solidFill>
              </a:rPr>
            </a:br>
            <a:r>
              <a:rPr lang="ru-RU" sz="3300" b="1" dirty="0" smtClean="0">
                <a:solidFill>
                  <a:srgbClr val="0000FF"/>
                </a:solidFill>
              </a:rPr>
              <a:t/>
            </a:r>
            <a:br>
              <a:rPr lang="ru-RU" sz="3300" b="1" dirty="0" smtClean="0">
                <a:solidFill>
                  <a:srgbClr val="0000FF"/>
                </a:solidFill>
              </a:rPr>
            </a:br>
            <a:endParaRPr lang="ru-RU" sz="3300" b="1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2458560_26219259_24554064_706193_583318_20061201T023146Z_01_NOOTR_RTRIDSP_2_HEALTHSMOKINGDATINGD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4813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7290" y="357166"/>
            <a:ext cx="628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Последствия курения…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Рисунок 10" descr="f93c0deef49882bdb3b75849fd92149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934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7126" y="2500306"/>
            <a:ext cx="87868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bg1"/>
                </a:solidFill>
                <a:latin typeface="Monotype Corsiva" pitchFamily="66" charset="0"/>
              </a:rPr>
              <a:t>История появления…</a:t>
            </a:r>
            <a:endParaRPr lang="ru-RU" sz="72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0b08a0140e3a42131c7e8aabd641828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32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5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51610659-inositol-lu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57232"/>
            <a:ext cx="9183468" cy="6000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428860" y="0"/>
            <a:ext cx="4286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Рак легкого</a:t>
            </a:r>
            <a:endParaRPr lang="ru-RU" sz="6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lungcanc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643438" y="0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Легкое курящего человека</a:t>
            </a:r>
            <a:endParaRPr lang="ru-RU" sz="32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5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20040723-toris-palatinu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85860"/>
            <a:ext cx="3335080" cy="3504058"/>
          </a:xfrm>
          <a:prstGeom prst="rect">
            <a:avLst/>
          </a:prstGeom>
        </p:spPr>
      </p:pic>
      <p:pic>
        <p:nvPicPr>
          <p:cNvPr id="8" name="Рисунок 7" descr="CPS.NTJ30.011008104229.photo00.phot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6182" y="-428652"/>
            <a:ext cx="4876800" cy="3848100"/>
          </a:xfrm>
          <a:prstGeom prst="rect">
            <a:avLst/>
          </a:prstGeom>
        </p:spPr>
      </p:pic>
      <p:pic>
        <p:nvPicPr>
          <p:cNvPr id="9" name="Рисунок 8" descr="YeniMakale_sigara_resmi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7554" y="3519484"/>
            <a:ext cx="4280886" cy="33385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5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89"/>
            <a:ext cx="9144000" cy="68588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formation_items_678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596" y="285728"/>
            <a:ext cx="8072494" cy="612904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35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89"/>
            <a:ext cx="9144000" cy="6858889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Рак губы</a:t>
            </a:r>
            <a:endParaRPr lang="ru-RU" sz="6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5" name="Содержимое 3" descr="9_рак губы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324300" y="1171207"/>
            <a:ext cx="6819600" cy="5472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5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post-4634-117675796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285728"/>
            <a:ext cx="4500562" cy="5715016"/>
          </a:xfrm>
        </p:spPr>
      </p:pic>
      <p:pic>
        <p:nvPicPr>
          <p:cNvPr id="5" name="Рисунок 4" descr="smoker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5310" y="928670"/>
            <a:ext cx="4568690" cy="5715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5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  <a:latin typeface="Monotype Corsiva" pitchFamily="66" charset="0"/>
              </a:rPr>
              <a:t>Рак трахеи</a:t>
            </a:r>
            <a:endParaRPr lang="ru-RU" sz="66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рак трахеи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57290" y="1214422"/>
            <a:ext cx="6429420" cy="549309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x_474271967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5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post-4634-117675799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2984"/>
            <a:ext cx="8715403" cy="5715016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Monotype Corsiva" pitchFamily="66" charset="0"/>
              </a:rPr>
              <a:t>Случаи рождения детей у курящих…</a:t>
            </a:r>
            <a:endParaRPr lang="ru-RU" sz="48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lick?url=http%3A%2F%2Fww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720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183187" y="0"/>
            <a:ext cx="3960813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Arial" charset="0"/>
              </a:rPr>
              <a:t>Табак родом из Америки. 12 октября 1492года Христофор Колумб причалил к неизвестному острову, жители которого поднесли гостям сушёные на солнце листья, свёрнутые в трубочку. Они курили это растение, «петум» - так они его называли.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5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1192827125_misc_30_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7166"/>
            <a:ext cx="4500562" cy="5286388"/>
          </a:xfrm>
          <a:prstGeom prst="rect">
            <a:avLst/>
          </a:prstGeom>
        </p:spPr>
      </p:pic>
      <p:pic>
        <p:nvPicPr>
          <p:cNvPr id="9" name="Рисунок 8" descr="3157f4fbaf0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1109" y="0"/>
            <a:ext cx="5032891" cy="6500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5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 descr="708476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0"/>
            <a:ext cx="585791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1273910333_motivator-53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673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nrique Iglesias FEAT. Johnta Austin - Lost Inside Your Lov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38" y="2143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Documents and Settings\Олег\Рабочий стол\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313"/>
            <a:ext cx="7772400" cy="2243137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b="1" i="1" dirty="0" smtClean="0">
                <a:solidFill>
                  <a:srgbClr val="6C0DD5"/>
                </a:solidFill>
              </a:rPr>
              <a:t/>
            </a:r>
            <a:br>
              <a:rPr lang="ru-RU" sz="7200" b="1" i="1" dirty="0" smtClean="0">
                <a:solidFill>
                  <a:srgbClr val="6C0DD5"/>
                </a:solidFill>
              </a:rPr>
            </a:br>
            <a:r>
              <a:rPr lang="ru-RU" sz="8800" b="1" i="1" dirty="0" smtClean="0">
                <a:solidFill>
                  <a:srgbClr val="6C0DD5"/>
                </a:solidFill>
              </a:rPr>
              <a:t>Мат- не наш  формат, или правда о сквернословии</a:t>
            </a:r>
            <a:endParaRPr lang="ru-RU" sz="8800" b="1" i="1" dirty="0">
              <a:solidFill>
                <a:srgbClr val="6C0DD5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Олег\Рабочий стол\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38" y="214313"/>
            <a:ext cx="7772400" cy="14573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800" u="sng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Цели:</a:t>
            </a:r>
            <a:endParaRPr lang="ru-RU" sz="8800" u="sng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" y="1571625"/>
            <a:ext cx="7200900" cy="5072063"/>
          </a:xfrm>
        </p:spPr>
        <p:txBody>
          <a:bodyPr rtlCol="0">
            <a:normAutofit/>
          </a:bodyPr>
          <a:lstStyle/>
          <a:p>
            <a:pPr marL="457200" indent="-457200" eaLnBrk="1" fontAlgn="auto" hangingPunct="1">
              <a:spcAft>
                <a:spcPts val="0"/>
              </a:spcAft>
              <a:buClr>
                <a:srgbClr val="FF0000"/>
              </a:buClr>
              <a:buFont typeface="+mj-lt"/>
              <a:buAutoNum type="arabicPeriod"/>
              <a:defRPr/>
            </a:pP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формирование активной социальной позиции в поддержку ЗОЖ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rgbClr val="FF0000"/>
              </a:buClr>
              <a:buFont typeface="+mj-lt"/>
              <a:buAutoNum type="arabicPeriod"/>
              <a:defRPr/>
            </a:pP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формирование культуры поведения, осознание последствий  сквернословия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rgbClr val="FF0000"/>
              </a:buClr>
              <a:buFont typeface="+mj-lt"/>
              <a:buAutoNum type="arabicPeriod"/>
              <a:defRPr/>
            </a:pPr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ормирование устойчивого мнения о вреде матерщины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rgbClr val="FF0000"/>
              </a:buClr>
              <a:buFont typeface="+mj-lt"/>
              <a:buAutoNum type="arabicPeriod"/>
              <a:defRPr/>
            </a:pPr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ормирование объективной социальной позиции в отношении проблемы сквернословия</a:t>
            </a:r>
            <a:endParaRPr lang="ru-RU" sz="28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2" name="Picture 4" descr="Картинка 17 из 1509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00" y="142875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C:\Documents and Settings\Олег\Рабочий стол\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5125" name="Picture 3" descr="Картинка 392 из 1524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285750"/>
            <a:ext cx="830897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C:\Documents and Settings\Олег\Рабочий стол\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35732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Что же лежит в основе сквернословия??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?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50" y="2571750"/>
            <a:ext cx="6900863" cy="3429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*</a:t>
            </a:r>
            <a:r>
              <a:rPr lang="ru-RU" sz="7200" dirty="0" smtClean="0">
                <a:solidFill>
                  <a:srgbClr val="FF0000"/>
                </a:solidFill>
              </a:rPr>
              <a:t> </a:t>
            </a:r>
            <a:r>
              <a:rPr lang="ru-RU" sz="8000" b="1" dirty="0" smtClean="0">
                <a:solidFill>
                  <a:srgbClr val="FF0000"/>
                </a:solidFill>
              </a:rPr>
              <a:t>Гнев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*</a:t>
            </a:r>
            <a:r>
              <a:rPr lang="ru-RU" sz="8000" b="1" dirty="0" smtClean="0">
                <a:solidFill>
                  <a:srgbClr val="FF0000"/>
                </a:solidFill>
              </a:rPr>
              <a:t>Ненависть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*</a:t>
            </a:r>
            <a:r>
              <a:rPr lang="ru-RU" sz="8000" b="1" dirty="0" smtClean="0">
                <a:solidFill>
                  <a:srgbClr val="FF0000"/>
                </a:solidFill>
              </a:rPr>
              <a:t>Зависть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 descr="C:\Documents and Settings\Олег\Рабочий стол\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6000" b="1" smtClean="0">
                <a:solidFill>
                  <a:srgbClr val="FFFF00"/>
                </a:solidFill>
              </a:rPr>
              <a:t/>
            </a:r>
            <a:br>
              <a:rPr lang="ru-RU" sz="6000" b="1" smtClean="0">
                <a:solidFill>
                  <a:srgbClr val="FFFF00"/>
                </a:solidFill>
              </a:rPr>
            </a:br>
            <a:r>
              <a:rPr lang="ru-RU" sz="6000" b="1" smtClean="0">
                <a:solidFill>
                  <a:srgbClr val="FFFF00"/>
                </a:solidFill>
              </a:rPr>
              <a:t/>
            </a:r>
            <a:br>
              <a:rPr lang="ru-RU" sz="6000" b="1" smtClean="0">
                <a:solidFill>
                  <a:srgbClr val="FFFF00"/>
                </a:solidFill>
              </a:rPr>
            </a:br>
            <a:r>
              <a:rPr lang="ru-RU" sz="6000" b="1" smtClean="0">
                <a:solidFill>
                  <a:srgbClr val="002060"/>
                </a:solidFill>
              </a:rPr>
              <a:t>Мат, обидные, колючие  замечания глубоко ранят человека </a:t>
            </a:r>
          </a:p>
        </p:txBody>
      </p:sp>
      <p:sp>
        <p:nvSpPr>
          <p:cNvPr id="1126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9" name="Picture 3" descr="Картинка 259 из 4086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20800" y="3214688"/>
            <a:ext cx="5964238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C:\Documents and Settings\Олег\Рабочий стол\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403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6000" smtClean="0"/>
              <a:t>  </a:t>
            </a:r>
            <a:br>
              <a:rPr lang="ru-RU" sz="6000" smtClean="0"/>
            </a:br>
            <a:r>
              <a:rPr lang="ru-RU" sz="6000" smtClean="0"/>
              <a:t/>
            </a:r>
            <a:br>
              <a:rPr lang="ru-RU" sz="6000" smtClean="0"/>
            </a:br>
            <a:r>
              <a:rPr lang="ru-RU" sz="6000" smtClean="0"/>
              <a:t> Когда вас ругают...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4800" b="1" i="1" smtClean="0"/>
              <a:t>1.сильнее колотиться сердце</a:t>
            </a:r>
            <a:br>
              <a:rPr lang="ru-RU" sz="4800" b="1" i="1" smtClean="0"/>
            </a:br>
            <a:r>
              <a:rPr lang="ru-RU" sz="4800" b="1" i="1" smtClean="0"/>
              <a:t>2.кровь приливает к лицу</a:t>
            </a:r>
            <a:br>
              <a:rPr lang="ru-RU" sz="4800" b="1" i="1" smtClean="0"/>
            </a:br>
            <a:r>
              <a:rPr lang="ru-RU" sz="4800" b="1" i="1" smtClean="0"/>
              <a:t>3. портиться настроение</a:t>
            </a:r>
            <a:br>
              <a:rPr lang="ru-RU" sz="4800" b="1" i="1" smtClean="0"/>
            </a:br>
            <a:r>
              <a:rPr lang="ru-RU" sz="4800" b="1" i="1" smtClean="0"/>
              <a:t>4. обида</a:t>
            </a:r>
            <a:br>
              <a:rPr lang="ru-RU" sz="4800" b="1" i="1" smtClean="0"/>
            </a:br>
            <a:r>
              <a:rPr lang="ru-RU" sz="4800" b="1" i="1" smtClean="0"/>
              <a:t>5. стресс</a:t>
            </a:r>
            <a:br>
              <a:rPr lang="ru-RU" sz="4800" b="1" i="1" smtClean="0"/>
            </a:br>
            <a:endParaRPr lang="ru-RU" sz="4800" b="1" i="1" smtClean="0"/>
          </a:p>
        </p:txBody>
      </p:sp>
      <p:pic>
        <p:nvPicPr>
          <p:cNvPr id="12292" name="Picture 3" descr="avata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357188"/>
            <a:ext cx="1484312" cy="139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Олег\Рабочий стол\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502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8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8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Как же избавиться от сквернословия???</a:t>
            </a:r>
            <a:b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click?url=http%3A%2F%2Fww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0034" y="4919008"/>
            <a:ext cx="81439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charset="0"/>
              </a:rPr>
              <a:t>После второго похода Колумба семена табака были занесены  в Испанию, а оттуда во все уголки Земного шара. Быстрому распространению способствовало </a:t>
            </a:r>
            <a:r>
              <a:rPr lang="ru-RU" sz="2400" dirty="0" smtClean="0">
                <a:latin typeface="Arial" charset="0"/>
              </a:rPr>
              <a:t>удивительное свойство табака – привычная тяга к курению, с которой трудно совладать человеку.</a:t>
            </a:r>
            <a:endParaRPr lang="ru-RU" sz="24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Олег\Рабочий стол\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973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9600" b="1" i="1" u="sng" dirty="0" smtClean="0">
                <a:solidFill>
                  <a:srgbClr val="FF0000"/>
                </a:solidFill>
              </a:rPr>
              <a:t>НЕ ГОВОРИТЬ ПЛОХИХ СЛОВ САМОМУ</a:t>
            </a:r>
            <a:endParaRPr lang="ru-RU" sz="9600" b="1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Олег\Рабочий стол\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3" name="Picture 2" descr="http://im0-tub-by.yandex.net/i?id=145662140-14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214313"/>
            <a:ext cx="428625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4" descr="http://im8-tub-by.yandex.net/i?id=278072258-50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3571875"/>
            <a:ext cx="387191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Documents and Settings\Олег\Рабочий стол\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274638"/>
            <a:ext cx="8715375" cy="6083300"/>
          </a:xfrm>
        </p:spPr>
        <p:txBody>
          <a:bodyPr/>
          <a:lstStyle/>
          <a:p>
            <a:pPr eaLnBrk="1" hangingPunct="1"/>
            <a:r>
              <a:rPr lang="ru-RU" sz="9600" b="1" i="1" u="sng" smtClean="0">
                <a:solidFill>
                  <a:srgbClr val="FF0000"/>
                </a:solidFill>
              </a:rPr>
              <a:t>Умейте </a:t>
            </a:r>
            <a:r>
              <a:rPr lang="ru-RU" sz="8800" b="1" i="1" u="sng" smtClean="0">
                <a:solidFill>
                  <a:srgbClr val="FF0000"/>
                </a:solidFill>
              </a:rPr>
              <a:t>противостоять</a:t>
            </a:r>
            <a:r>
              <a:rPr lang="ru-RU" sz="8000" b="1" i="1" u="sng" smtClean="0">
                <a:solidFill>
                  <a:srgbClr val="FF0000"/>
                </a:solidFill>
              </a:rPr>
              <a:t> </a:t>
            </a:r>
            <a:r>
              <a:rPr lang="ru-RU" sz="9600" b="1" i="1" u="sng" smtClean="0">
                <a:solidFill>
                  <a:srgbClr val="FF0000"/>
                </a:solidFill>
              </a:rPr>
              <a:t>среде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Олег\Рабочий стол\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274638"/>
            <a:ext cx="8715375" cy="60833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b="1" i="1" u="sng" dirty="0" smtClean="0">
                <a:solidFill>
                  <a:srgbClr val="FF0000"/>
                </a:solidFill>
              </a:rPr>
              <a:t>ТРЕНИРУЙ СЕБЯ ПРОСТО ГОВОРИТЬ ВЕЖЛИВО И КРАСИВО</a:t>
            </a:r>
            <a:endParaRPr lang="ru-RU" sz="9600" b="1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Documents and Settings\Олег\Рабочий стол\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274638"/>
            <a:ext cx="8715375" cy="60833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i="1" dirty="0" smtClean="0">
                <a:solidFill>
                  <a:srgbClr val="00B0F0"/>
                </a:solidFill>
              </a:rPr>
              <a:t>От всей души желаем вам  стать по-настоящему прекрасными людьми. Пусть все в вас будет прекрасно: и мысли, и слова, и поступки!</a:t>
            </a:r>
            <a:endParaRPr lang="ru-RU" sz="6000" b="1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Documents and Settings\Олег\Рабочий стол\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Заголовок 1"/>
          <p:cNvSpPr>
            <a:spLocks noGrp="1"/>
          </p:cNvSpPr>
          <p:nvPr>
            <p:ph type="title"/>
          </p:nvPr>
        </p:nvSpPr>
        <p:spPr>
          <a:xfrm>
            <a:off x="142875" y="274638"/>
            <a:ext cx="8715375" cy="6083300"/>
          </a:xfrm>
        </p:spPr>
        <p:txBody>
          <a:bodyPr/>
          <a:lstStyle/>
          <a:p>
            <a:pPr eaLnBrk="1" hangingPunct="1"/>
            <a:r>
              <a:rPr lang="ru-RU" sz="9600" b="1" i="1" u="sng" smtClean="0">
                <a:solidFill>
                  <a:srgbClr val="FF0000"/>
                </a:solidFill>
              </a:rPr>
              <a:t>Спасибо за внимание!!!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0"/>
            <a:ext cx="34289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В Англии по указанию Елизаветы </a:t>
            </a:r>
            <a:r>
              <a:rPr lang="en-US" sz="3200" dirty="0" smtClean="0">
                <a:solidFill>
                  <a:schemeClr val="bg1"/>
                </a:solidFill>
              </a:rPr>
              <a:t>I</a:t>
            </a:r>
            <a:r>
              <a:rPr lang="ru-RU" sz="3200" dirty="0" smtClean="0">
                <a:solidFill>
                  <a:schemeClr val="bg1"/>
                </a:solidFill>
              </a:rPr>
              <a:t>  (1585г.) курильщиков приравнивали к ворам и водили по улице с верёвкой на шее.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 descr="click?url=http%3A%2F%2Fww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96815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5127625" y="207963"/>
            <a:ext cx="376555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 dirty="0">
                <a:latin typeface="Arial" charset="0"/>
              </a:rPr>
              <a:t>Царь Михаил Фёдорович вёл жестокую борьбу с курильщиками: уличая 1 раз в курении – 60 ударов палок по стопам; 2 раза – резали носы, уши, ссылали в дальние города.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5500694" y="5072074"/>
            <a:ext cx="325436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i="1" u="sng" dirty="0">
                <a:solidFill>
                  <a:srgbClr val="00B0F0"/>
                </a:solidFill>
                <a:latin typeface="Arial" charset="0"/>
              </a:rPr>
              <a:t>В Россию табак завезён английскими купцами в 1585 году через Архангельск.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lick?url=http%3A%2F%2Fww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862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643438" y="214290"/>
            <a:ext cx="421484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>
                <a:latin typeface="Arial" pitchFamily="34" charset="0"/>
                <a:cs typeface="Arial" pitchFamily="34" charset="0"/>
              </a:rPr>
              <a:t>Пётр 1 стал внедрять табакокурение: по его мнению, это способствовало принципам западной цивилизации.</a:t>
            </a:r>
          </a:p>
          <a:p>
            <a:endParaRPr lang="ru-RU" sz="2800" i="1" dirty="0">
              <a:latin typeface="Arial Black" pitchFamily="34" charset="0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4572000" y="4071942"/>
            <a:ext cx="4103687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Славный царь простудился, заболел и вследствие слабости прокуренных лёгких умер до срока.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  <p:bldP spid="15366" grpId="1"/>
      <p:bldP spid="15367" grpId="0"/>
      <p:bldP spid="1536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925"/>
            <a:ext cx="9144000" cy="682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WordArt 4" descr="Белый мрамор"/>
          <p:cNvSpPr>
            <a:spLocks noChangeArrowheads="1" noChangeShapeType="1" noTextEdit="1"/>
          </p:cNvSpPr>
          <p:nvPr/>
        </p:nvSpPr>
        <p:spPr bwMode="auto">
          <a:xfrm>
            <a:off x="785786" y="0"/>
            <a:ext cx="7715304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Курение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714348" y="2000240"/>
            <a:ext cx="7777162" cy="4585871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Общие сведения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Курение</a:t>
            </a:r>
            <a:r>
              <a:rPr lang="ru-RU" sz="2400" dirty="0">
                <a:solidFill>
                  <a:schemeClr val="bg1"/>
                </a:solidFill>
              </a:rPr>
              <a:t> – самая распространенная причина преждевременной смерти и потери работоспособности.</a:t>
            </a:r>
          </a:p>
          <a:p>
            <a:r>
              <a:rPr lang="ru-RU" sz="2400" dirty="0">
                <a:solidFill>
                  <a:schemeClr val="bg1"/>
                </a:solidFill>
              </a:rPr>
              <a:t>В целом в мире курение убивает более чем 3 млн.человек в год и если такая тенденция сохранится, то к 2020 г это количество может достичь 10 млн. Недавние международные исследования показали, что курение укорачивает жизнь в среднем на 20-25 лет.</a:t>
            </a:r>
          </a:p>
          <a:p>
            <a:r>
              <a:rPr lang="ru-RU" sz="2400" dirty="0">
                <a:solidFill>
                  <a:schemeClr val="bg1"/>
                </a:solidFill>
              </a:rPr>
              <a:t>На сегодняшний день в России курят 67% мужчин,  40%  женщин и 50% подростков. 500 000 человек ежегодно умирают от курения в России. Каждый 10-й умирающий в мире от курения – россиянин.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5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714348" y="500042"/>
            <a:ext cx="802798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FF0066"/>
                </a:solidFill>
              </a:rPr>
              <a:t>Никотин</a:t>
            </a:r>
            <a:r>
              <a:rPr lang="ru-RU" sz="3600" dirty="0">
                <a:solidFill>
                  <a:schemeClr val="bg1"/>
                </a:solidFill>
              </a:rPr>
              <a:t> – алкалоид, содержащийся в листьях и стеблях табака. При курении вдыхается с дымом, через легкие попадает в кровяное русло, преодолевает гематоэнцефалический барьер и через несколько секунд попадает в центральную нервную систему. Другой точкой приложения действия никотина являются вегетативные ганглии</a:t>
            </a:r>
            <a:r>
              <a:rPr lang="ru-RU" sz="3600" dirty="0" smtClean="0">
                <a:solidFill>
                  <a:schemeClr val="bg1"/>
                </a:solidFill>
              </a:rPr>
              <a:t>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827</Words>
  <Application>Microsoft Office PowerPoint</Application>
  <PresentationFormat>Экран (4:3)</PresentationFormat>
  <Paragraphs>79</Paragraphs>
  <Slides>45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МИФЫ О КУРЕНИИ </vt:lpstr>
      <vt:lpstr>Почему люди курят?</vt:lpstr>
      <vt:lpstr>Болезни сердца</vt:lpstr>
      <vt:lpstr>Болезни….</vt:lpstr>
      <vt:lpstr>Влияние курения на здоровье человека Можно болеть по собственному желанию…</vt:lpstr>
      <vt:lpstr>Курение и беременность</vt:lpstr>
      <vt:lpstr>Слайд 19</vt:lpstr>
      <vt:lpstr>Слайд 20</vt:lpstr>
      <vt:lpstr>Слайд 21</vt:lpstr>
      <vt:lpstr>Слайд 22</vt:lpstr>
      <vt:lpstr>Слайд 23</vt:lpstr>
      <vt:lpstr>Слайд 24</vt:lpstr>
      <vt:lpstr>Рак губы</vt:lpstr>
      <vt:lpstr>Слайд 26</vt:lpstr>
      <vt:lpstr>Рак трахеи</vt:lpstr>
      <vt:lpstr>Слайд 28</vt:lpstr>
      <vt:lpstr>Случаи рождения детей у курящих…</vt:lpstr>
      <vt:lpstr>Слайд 30</vt:lpstr>
      <vt:lpstr>Слайд 31</vt:lpstr>
      <vt:lpstr>Слайд 32</vt:lpstr>
      <vt:lpstr> Мат- не наш  формат, или правда о сквернословии</vt:lpstr>
      <vt:lpstr>Цели:</vt:lpstr>
      <vt:lpstr>Слайд 35</vt:lpstr>
      <vt:lpstr> Что же лежит в основе сквернословия???</vt:lpstr>
      <vt:lpstr>  Мат, обидные, колючие  замечания глубоко ранят человека </vt:lpstr>
      <vt:lpstr>     Когда вас ругают... 1.сильнее колотиться сердце 2.кровь приливает к лицу 3. портиться настроение 4. обида 5. стресс </vt:lpstr>
      <vt:lpstr>  Как же избавиться от сквернословия???   </vt:lpstr>
      <vt:lpstr> НЕ ГОВОРИТЬ ПЛОХИХ СЛОВ САМОМУ</vt:lpstr>
      <vt:lpstr>Слайд 41</vt:lpstr>
      <vt:lpstr>Умейте противостоять среде</vt:lpstr>
      <vt:lpstr>ТРЕНИРУЙ СЕБЯ ПРОСТО ГОВОРИТЬ ВЕЖЛИВО И КРАСИВО</vt:lpstr>
      <vt:lpstr>От всей души желаем вам  стать по-настоящему прекрасными людьми. Пусть все в вас будет прекрасно: и мысли, и слова, и поступки!</vt:lpstr>
      <vt:lpstr>Спасибо за внимание!!!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Пётр</cp:lastModifiedBy>
  <cp:revision>31</cp:revision>
  <dcterms:created xsi:type="dcterms:W3CDTF">2011-04-02T11:15:45Z</dcterms:created>
  <dcterms:modified xsi:type="dcterms:W3CDTF">2012-12-19T15:53:05Z</dcterms:modified>
</cp:coreProperties>
</file>