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3" r:id="rId3"/>
    <p:sldId id="264" r:id="rId4"/>
    <p:sldId id="265" r:id="rId5"/>
    <p:sldId id="266" r:id="rId6"/>
    <p:sldId id="267" r:id="rId7"/>
    <p:sldId id="268" r:id="rId8"/>
    <p:sldId id="270" r:id="rId9"/>
    <p:sldId id="272" r:id="rId10"/>
    <p:sldId id="258" r:id="rId11"/>
    <p:sldId id="259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580" autoAdjust="0"/>
  </p:normalViewPr>
  <p:slideViewPr>
    <p:cSldViewPr>
      <p:cViewPr varScale="1">
        <p:scale>
          <a:sx n="71" d="100"/>
          <a:sy n="71" d="100"/>
        </p:scale>
        <p:origin x="-13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404664"/>
            <a:ext cx="6172200" cy="20535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800" dirty="0" smtClean="0"/>
              <a:t>Отчет по дополнительной общеразвивающей программе </a:t>
            </a:r>
            <a:r>
              <a:rPr lang="ru-RU" dirty="0"/>
              <a:t/>
            </a:r>
            <a:br>
              <a:rPr lang="ru-RU" dirty="0"/>
            </a:br>
            <a:r>
              <a:rPr lang="ru-RU" sz="2800" dirty="0"/>
              <a:t>«Математическая планета «Всезнайки»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88804" y="2564904"/>
            <a:ext cx="5832648" cy="1371600"/>
          </a:xfrm>
        </p:spPr>
        <p:txBody>
          <a:bodyPr/>
          <a:lstStyle/>
          <a:p>
            <a:r>
              <a:rPr lang="ru-RU" dirty="0" smtClean="0"/>
              <a:t>Руководитель: Рябинина Елена Николаевна</a:t>
            </a:r>
            <a:endParaRPr lang="ru-RU" dirty="0"/>
          </a:p>
        </p:txBody>
      </p:sp>
      <p:pic>
        <p:nvPicPr>
          <p:cNvPr id="1027" name="Picture 3" descr="C:\Users\MSS\Downloads\Bar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356992"/>
            <a:ext cx="3528392" cy="329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31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41805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Достижения детей в конкурсах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836712"/>
            <a:ext cx="2849373" cy="4032447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2420888"/>
            <a:ext cx="2903322" cy="4104456"/>
          </a:xfrm>
        </p:spPr>
      </p:pic>
      <p:pic>
        <p:nvPicPr>
          <p:cNvPr id="10" name="Объект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7784" y="851900"/>
            <a:ext cx="2877953" cy="4017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94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2633273" cy="3680771"/>
          </a:xfrm>
        </p:spPr>
      </p:pic>
      <p:pic>
        <p:nvPicPr>
          <p:cNvPr id="8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378306"/>
            <a:ext cx="2713231" cy="3626758"/>
          </a:xfrm>
        </p:spPr>
      </p:pic>
      <p:pic>
        <p:nvPicPr>
          <p:cNvPr id="9" name="Объект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2910208"/>
            <a:ext cx="2801253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45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71" y="34697"/>
            <a:ext cx="2882161" cy="407686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188640"/>
            <a:ext cx="2748948" cy="3888432"/>
          </a:xfrm>
        </p:spPr>
      </p:pic>
      <p:pic>
        <p:nvPicPr>
          <p:cNvPr id="7" name="Объект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3140968"/>
            <a:ext cx="2630144" cy="3515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53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225" y="332656"/>
            <a:ext cx="83529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69240" indent="449580">
              <a:spcAft>
                <a:spcPts val="0"/>
              </a:spcAft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: 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R="269240" indent="449580" algn="just"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Всестороннее интеллектуальное и логическое развитие детей в процессе овладения элементарными математическими представлениями; сознание условий для развития познавательного потенциала ребенка и математического мышления через кружковую работу.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69240" indent="449580" algn="just">
              <a:spcAft>
                <a:spcPts val="0"/>
              </a:spcAft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Задачи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: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marR="269240" lvl="0" indent="-342900" algn="just">
              <a:spcAft>
                <a:spcPts val="0"/>
              </a:spcAft>
              <a:buSzPts val="1000"/>
              <a:buFont typeface="Wingdings"/>
              <a:buChar char=""/>
              <a:tabLst>
                <a:tab pos="457200" algn="l"/>
              </a:tabLst>
            </a:pPr>
            <a:r>
              <a:rPr lang="ru-RU" sz="1600" dirty="0" smtClean="0">
                <a:latin typeface="Times New Roman"/>
                <a:ea typeface="Calibri"/>
                <a:cs typeface="Times New Roman"/>
              </a:rPr>
              <a:t>развивать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мыслительные умения - сравнивать, анализировать, классифицировать, обобщать, абстрагировать, кодировать и декодировать информацию; 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marR="269240" lvl="0" indent="-342900" algn="just">
              <a:spcAft>
                <a:spcPts val="0"/>
              </a:spcAft>
              <a:buSzPts val="1000"/>
              <a:buFont typeface="Wingdings"/>
              <a:buChar char=""/>
              <a:tabLst>
                <a:tab pos="457200" algn="l"/>
              </a:tabLs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развивать познавательные процессы восприятия памяти, внимания, воображения;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marR="269240" lvl="0" indent="-342900" algn="just">
              <a:spcAft>
                <a:spcPts val="0"/>
              </a:spcAft>
              <a:buSzPts val="1000"/>
              <a:buFont typeface="Wingdings"/>
              <a:buChar char=""/>
              <a:tabLst>
                <a:tab pos="457200" algn="l"/>
              </a:tabLst>
            </a:pPr>
            <a:r>
              <a:rPr lang="ru-RU" sz="1600" dirty="0" smtClean="0">
                <a:latin typeface="Times New Roman"/>
                <a:ea typeface="Calibri"/>
                <a:cs typeface="Times New Roman"/>
              </a:rPr>
              <a:t>развивать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количественные представления, способность различать количественный и порядковый счет, устанавливать равенство и неравенство двух групп предметов;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marR="269240" lvl="0" indent="-342900" algn="just">
              <a:spcAft>
                <a:spcPts val="0"/>
              </a:spcAft>
              <a:buSzPts val="1000"/>
              <a:buFont typeface="Wingdings"/>
              <a:buChar char=""/>
              <a:tabLst>
                <a:tab pos="457200" algn="l"/>
              </a:tabLs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развить умения различать и называть в процессе моделирования геометрические фигуры, силуэты, предметы и другие.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marR="269240" lvl="0" indent="-342900" algn="just">
              <a:spcAft>
                <a:spcPts val="0"/>
              </a:spcAft>
              <a:buSzPts val="1000"/>
              <a:buFont typeface="Wingdings"/>
              <a:buChar char=""/>
              <a:tabLst>
                <a:tab pos="457200" algn="l"/>
              </a:tabLst>
            </a:pPr>
            <a:r>
              <a:rPr lang="ru-RU" sz="1600" dirty="0" smtClean="0">
                <a:latin typeface="Times New Roman"/>
                <a:ea typeface="Calibri"/>
                <a:cs typeface="Times New Roman"/>
              </a:rPr>
              <a:t>продолжить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учить понимать независимость числа от величины, расстояния, пространственного расположения предметов, направления счета.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marR="269240" lvl="0" indent="-342900" algn="just">
              <a:spcAft>
                <a:spcPts val="0"/>
              </a:spcAft>
              <a:buSzPts val="1000"/>
              <a:buFont typeface="Wingdings"/>
              <a:buChar char=""/>
              <a:tabLst>
                <a:tab pos="457200" algn="l"/>
              </a:tabLs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учить записывать решение задачи </a:t>
            </a:r>
            <a:r>
              <a:rPr lang="ru-RU" sz="1600" i="1" dirty="0">
                <a:latin typeface="Times New Roman"/>
                <a:ea typeface="Calibri"/>
                <a:cs typeface="Times New Roman"/>
              </a:rPr>
              <a:t>(загадки)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с помощью математических знаков и цифр.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marR="269240" lvl="0" indent="-342900" algn="just">
              <a:spcAft>
                <a:spcPts val="0"/>
              </a:spcAft>
              <a:buSzPts val="1000"/>
              <a:buFont typeface="Wingdings"/>
              <a:buChar char=""/>
              <a:tabLst>
                <a:tab pos="457200" algn="l"/>
              </a:tabLs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учить составлять числа от 3 до 10 из двух меньших на наглядном материале.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marR="269240" lvl="0" indent="-342900" algn="just">
              <a:spcAft>
                <a:spcPts val="0"/>
              </a:spcAft>
              <a:buSzPts val="1000"/>
              <a:buFont typeface="Wingdings"/>
              <a:buChar char=""/>
              <a:tabLst>
                <a:tab pos="457200" algn="l"/>
              </a:tabLs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учить, как из неравенства сделать равенство.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marR="269240" lvl="0" indent="-342900" algn="just">
              <a:spcAft>
                <a:spcPts val="0"/>
              </a:spcAft>
              <a:buSzPts val="1000"/>
              <a:buFont typeface="Wingdings"/>
              <a:buChar char=""/>
              <a:tabLst>
                <a:tab pos="457200" algn="l"/>
              </a:tabLs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учить устанавливать соответствие между количеством предметов и цифрой.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marR="269240" lvl="0" indent="-342900" algn="just">
              <a:spcAft>
                <a:spcPts val="0"/>
              </a:spcAft>
              <a:buSzPts val="1000"/>
              <a:buFont typeface="Wingdings"/>
              <a:buChar char=""/>
              <a:tabLst>
                <a:tab pos="457200" algn="l"/>
              </a:tabLst>
            </a:pPr>
            <a:r>
              <a:rPr lang="ru-RU" sz="1600" dirty="0" smtClean="0">
                <a:latin typeface="Times New Roman"/>
                <a:ea typeface="Calibri"/>
                <a:cs typeface="Times New Roman"/>
              </a:rPr>
              <a:t>продолжать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учить решать логические задачи на сравнение, классификацию, установление последовательности событий, анализ и 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синтез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на основе зрительного восприятия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6213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83242" y="2209868"/>
            <a:ext cx="26642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</a:rPr>
              <a:t>Формы занятий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23528" y="432392"/>
            <a:ext cx="3240360" cy="134042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ea typeface="Calibri"/>
              </a:rPr>
              <a:t>Репродуктивный</a:t>
            </a:r>
            <a:endParaRPr lang="ru-RU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04628" y="3068960"/>
            <a:ext cx="3024336" cy="134042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Calibri"/>
              </a:rPr>
              <a:t>Метод </a:t>
            </a:r>
            <a: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Calibri"/>
              </a:rPr>
              <a:t>проблемного изложения 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901498" y="4869160"/>
            <a:ext cx="3168352" cy="134042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269240" lvl="0" algn="ctr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Calibri"/>
                <a:cs typeface="Times New Roman"/>
              </a:rPr>
              <a:t> Практический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148064" y="351691"/>
            <a:ext cx="3240360" cy="134042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Calibri"/>
              </a:rPr>
              <a:t>Объяснительно-иллюстративный 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603141" y="3073733"/>
            <a:ext cx="3024336" cy="134042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Calibri"/>
              </a:rPr>
              <a:t>Частично-поисковый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5004048" y="1692114"/>
            <a:ext cx="504056" cy="5177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 flipV="1">
            <a:off x="3228964" y="1692114"/>
            <a:ext cx="334924" cy="5177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004048" y="3394047"/>
            <a:ext cx="599093" cy="1069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3396426" y="3501008"/>
            <a:ext cx="527502" cy="2429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415390" y="3743944"/>
            <a:ext cx="0" cy="765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828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8074" y="2502255"/>
            <a:ext cx="2664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</a:rPr>
              <a:t>Методы 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23528" y="432392"/>
            <a:ext cx="3240360" cy="134042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ea typeface="Calibri"/>
              </a:rPr>
              <a:t>Словесный </a:t>
            </a:r>
            <a:endParaRPr lang="ru-RU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04628" y="3068960"/>
            <a:ext cx="3024336" cy="134042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Calibri"/>
              </a:rPr>
              <a:t>Практический 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901498" y="4869160"/>
            <a:ext cx="3866746" cy="134042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269240" lvl="0" algn="ctr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Calibri"/>
                <a:cs typeface="Times New Roman"/>
              </a:rPr>
              <a:t> Показ мультимедийных материалов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148064" y="351691"/>
            <a:ext cx="3240360" cy="134042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Calibri"/>
              </a:rPr>
              <a:t>Метод игры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603141" y="3073733"/>
            <a:ext cx="3024336" cy="134042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Calibri"/>
              </a:rPr>
              <a:t>Наглядный 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5004048" y="1692114"/>
            <a:ext cx="504056" cy="5177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 flipV="1">
            <a:off x="3228964" y="1692114"/>
            <a:ext cx="503221" cy="5177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004048" y="3287086"/>
            <a:ext cx="599093" cy="2139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3396426" y="3287086"/>
            <a:ext cx="671518" cy="4568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415390" y="3743944"/>
            <a:ext cx="0" cy="765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011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586372"/>
            <a:ext cx="66064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69240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Ожидаемые результаты: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R="26924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К концу обучения дети научатся решать логические задачи на разбиение по свойствам; применять мыслительные умения - сравнивать, анализировать, классифицировать, обобщать, абстрагировать, кодировать и декодировать информацию; разовьют умение различать и называть в процессе моделирования геометрические фигуры, силуэты, предметы и другое; давать представления о числах и цифрах от 5 до 10 на основе сравнения двух множеств; научатся решать логические задачи на сравнение, классификацию, установление последовательности событий, анализ и синтез. 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1619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003232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усвоения </a:t>
            </a:r>
            <a:r>
              <a:rPr lang="ru-RU" sz="27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дополнительной общеразвивающей </a:t>
            </a:r>
            <a:r>
              <a:rPr lang="ru-RU" sz="27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</a:t>
            </a:r>
            <a:r>
              <a:rPr lang="ru-RU" sz="27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«Математическая планета «Всезнайки»</a:t>
            </a:r>
            <a:br>
              <a:rPr lang="ru-RU" sz="27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16832"/>
            <a:ext cx="7191928" cy="4217094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44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052736"/>
            <a:ext cx="3495643" cy="2304256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980728"/>
            <a:ext cx="3657600" cy="241101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1979712" y="116632"/>
            <a:ext cx="5040560" cy="658368"/>
          </a:xfrm>
        </p:spPr>
        <p:txBody>
          <a:bodyPr/>
          <a:lstStyle/>
          <a:p>
            <a:r>
              <a:rPr lang="ru-RU" sz="2400" dirty="0" smtClean="0"/>
              <a:t>Формы организации детей</a:t>
            </a:r>
            <a:endParaRPr lang="ru-RU" sz="2400" dirty="0"/>
          </a:p>
        </p:txBody>
      </p:sp>
      <p:pic>
        <p:nvPicPr>
          <p:cNvPr id="10" name="Объект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645024"/>
            <a:ext cx="2415637" cy="31008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</p:pic>
      <p:pic>
        <p:nvPicPr>
          <p:cNvPr id="11" name="Объект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622903"/>
            <a:ext cx="36576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89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32656"/>
            <a:ext cx="3369568" cy="252717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32656"/>
            <a:ext cx="3369568" cy="2527176"/>
          </a:xfrm>
        </p:spPr>
      </p:pic>
      <p:pic>
        <p:nvPicPr>
          <p:cNvPr id="4" name="Объект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9834" y="3109755"/>
            <a:ext cx="2102500" cy="3617394"/>
          </a:xfrm>
          <a:prstGeom prst="rect">
            <a:avLst/>
          </a:prstGeom>
        </p:spPr>
      </p:pic>
      <p:pic>
        <p:nvPicPr>
          <p:cNvPr id="7" name="Объект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284984"/>
            <a:ext cx="36576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84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43400" y="3382144"/>
            <a:ext cx="3657600" cy="2743200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quarter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1469" y="620851"/>
            <a:ext cx="3225552" cy="2419164"/>
          </a:xfrm>
        </p:spPr>
      </p:pic>
      <p:pic>
        <p:nvPicPr>
          <p:cNvPr id="7" name="Объект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35662" y="3368993"/>
            <a:ext cx="3552395" cy="2664296"/>
          </a:xfrm>
          <a:prstGeom prst="rect">
            <a:avLst/>
          </a:prstGeom>
        </p:spPr>
      </p:pic>
      <p:pic>
        <p:nvPicPr>
          <p:cNvPr id="8" name="Объект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218982"/>
            <a:ext cx="3240360" cy="243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185</TotalTime>
  <Words>296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    Отчет по дополнительной общеразвивающей программе  «Математическая планета «Всезнайки» </vt:lpstr>
      <vt:lpstr>Презентация PowerPoint</vt:lpstr>
      <vt:lpstr>Презентация PowerPoint</vt:lpstr>
      <vt:lpstr>Презентация PowerPoint</vt:lpstr>
      <vt:lpstr>Презентация PowerPoint</vt:lpstr>
      <vt:lpstr> Диагностика усвоения дополнительной общеразвивающей программы  «Математическая планета «Всезнайки» </vt:lpstr>
      <vt:lpstr>Презентация PowerPoint</vt:lpstr>
      <vt:lpstr>Презентация PowerPoint</vt:lpstr>
      <vt:lpstr>Презентация PowerPoint</vt:lpstr>
      <vt:lpstr>Достижения детей в конкурсах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MSS</dc:creator>
  <cp:lastModifiedBy>MSS</cp:lastModifiedBy>
  <cp:revision>20</cp:revision>
  <dcterms:created xsi:type="dcterms:W3CDTF">2018-06-08T12:58:38Z</dcterms:created>
  <dcterms:modified xsi:type="dcterms:W3CDTF">2018-06-25T17:16:26Z</dcterms:modified>
</cp:coreProperties>
</file>