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65" r:id="rId9"/>
    <p:sldId id="266" r:id="rId10"/>
    <p:sldId id="264" r:id="rId11"/>
    <p:sldId id="268" r:id="rId12"/>
    <p:sldId id="267" r:id="rId13"/>
    <p:sldId id="270" r:id="rId14"/>
    <p:sldId id="271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E67CEC3-BF61-402B-8AA6-8421150AEA2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5F14339-5869-41DC-A1F9-B8CEB69D1B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348880"/>
            <a:ext cx="3744416" cy="206175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POLITE REQUESTS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(Вежливые просьбы)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K. I. </a:t>
            </a:r>
            <a:r>
              <a:rPr lang="en-US" dirty="0" err="1" smtClean="0"/>
              <a:t>Sherbakova</a:t>
            </a:r>
            <a:endParaRPr lang="en-US" dirty="0" smtClean="0"/>
          </a:p>
          <a:p>
            <a:r>
              <a:rPr lang="en-US" dirty="0"/>
              <a:t>Communicative Grammar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178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 \Desktop\112d8363eddbc321c62ba7f1a8090f92--school-school-clipa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36913"/>
            <a:ext cx="2777303" cy="339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 \Desktop\clipart-couleur-vocale-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92895"/>
            <a:ext cx="2592288" cy="35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2123728" y="755932"/>
            <a:ext cx="2880320" cy="2024996"/>
          </a:xfrm>
          <a:prstGeom prst="wedgeEllipseCallout">
            <a:avLst>
              <a:gd name="adj1" fmla="val -23291"/>
              <a:gd name="adj2" fmla="val 707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если я спрошу разрешения, это считается просьбой?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6228184" y="844923"/>
            <a:ext cx="2376263" cy="1408542"/>
          </a:xfrm>
          <a:prstGeom prst="cloudCallout">
            <a:avLst>
              <a:gd name="adj1" fmla="val -37765"/>
              <a:gd name="adj2" fmla="val 811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Хм…</a:t>
            </a:r>
          </a:p>
          <a:p>
            <a:pPr algn="ctr"/>
            <a:r>
              <a:rPr lang="ru-RU" sz="1600" dirty="0" smtClean="0"/>
              <a:t>Интересно…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3435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 \Desktop\hello_html_54f8f7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42983"/>
            <a:ext cx="6120679" cy="355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 \Desktop\artage-io-thumb-91b843184ed6b195dc11d695a51ef33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348880"/>
            <a:ext cx="2736304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1475656" y="719627"/>
            <a:ext cx="3060338" cy="1937945"/>
          </a:xfrm>
          <a:prstGeom prst="wedgeEllipseCallout">
            <a:avLst>
              <a:gd name="adj1" fmla="val -36225"/>
              <a:gd name="adj2" fmla="val 589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Просьба о разрешении сделать что-то – это тоже просьба.</a:t>
            </a:r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1461980" y="719627"/>
            <a:ext cx="3060338" cy="1937945"/>
          </a:xfrm>
          <a:prstGeom prst="wedgeEllipseCallout">
            <a:avLst>
              <a:gd name="adj1" fmla="val -36225"/>
              <a:gd name="adj2" fmla="val 589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Разрешения спрашивают в форме утвердительных вопросов с помощью MAY, COULD, CAN.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483767" y="1364910"/>
            <a:ext cx="51125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MAY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спрашивает разрешения официально.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COULD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менее официально.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CAN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спрашивает разрешения неофициально.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MAY и COULD более вежливы, чем CAN.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7" y="1364910"/>
            <a:ext cx="5112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Конструкции "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Could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Can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Will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Would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 употребляются в просьбах сделать что-то.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то время как "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May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Could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Can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I" употребляются в обращении с просьбой и в спрашивании разрешения.</a:t>
            </a:r>
          </a:p>
        </p:txBody>
      </p:sp>
    </p:spTree>
    <p:extLst>
      <p:ext uri="{BB962C8B-B14F-4D97-AF65-F5344CB8AC3E}">
        <p14:creationId xmlns:p14="http://schemas.microsoft.com/office/powerpoint/2010/main" val="164603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 \Desktop\mural-clipart-school-playtime-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36912"/>
            <a:ext cx="2520280" cy="348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3491880" y="1268760"/>
            <a:ext cx="2952328" cy="2088232"/>
          </a:xfrm>
          <a:prstGeom prst="wedgeEllipseCallout">
            <a:avLst>
              <a:gd name="adj1" fmla="val -55475"/>
              <a:gd name="adj2" fmla="val 585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как  же на эти просьбы-разрешения отвечают?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48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 \Desktop\artage-io-thumb-91b843184ed6b195dc11d695a51ef33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86684"/>
            <a:ext cx="2647033" cy="397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 \Desktop\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674" y="3234890"/>
            <a:ext cx="4302643" cy="305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1907704" y="620688"/>
            <a:ext cx="3888432" cy="2160240"/>
          </a:xfrm>
          <a:prstGeom prst="wedgeEllipseCallout">
            <a:avLst>
              <a:gd name="adj1" fmla="val -3997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Разрешение дается с помощью типичных ответов на просьбы или с помощью MAY (разрешение в официальной форме) и CAN (разрешение в неофициальной форме). </a:t>
            </a:r>
            <a:endParaRPr lang="ru-RU" sz="1400" dirty="0"/>
          </a:p>
        </p:txBody>
      </p:sp>
      <p:sp>
        <p:nvSpPr>
          <p:cNvPr id="2" name="Овальная выноска 1"/>
          <p:cNvSpPr/>
          <p:nvPr/>
        </p:nvSpPr>
        <p:spPr>
          <a:xfrm>
            <a:off x="6948264" y="2565976"/>
            <a:ext cx="1723675" cy="1080120"/>
          </a:xfrm>
          <a:prstGeom prst="wedgeEllipseCallout">
            <a:avLst>
              <a:gd name="adj1" fmla="val -50394"/>
              <a:gd name="adj2" fmla="val 740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если нельзя?</a:t>
            </a:r>
            <a:endParaRPr lang="ru-RU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2267744" y="3573016"/>
            <a:ext cx="1944216" cy="1323363"/>
          </a:xfrm>
          <a:prstGeom prst="wedgeEllipseCallout">
            <a:avLst>
              <a:gd name="adj1" fmla="val 37223"/>
              <a:gd name="adj2" fmla="val 57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Я думаю будет «</a:t>
            </a:r>
            <a:r>
              <a:rPr lang="en-US" sz="1600" dirty="0" smtClean="0"/>
              <a:t>can't</a:t>
            </a:r>
            <a:r>
              <a:rPr lang="ru-RU" sz="1600" dirty="0" smtClean="0"/>
              <a:t>»</a:t>
            </a:r>
            <a:r>
              <a:rPr lang="en-US" sz="1600" dirty="0" smtClean="0"/>
              <a:t> </a:t>
            </a:r>
            <a:r>
              <a:rPr lang="ru-RU" sz="1600" dirty="0" smtClean="0"/>
              <a:t> или «</a:t>
            </a:r>
            <a:r>
              <a:rPr lang="en-US" sz="1600" dirty="0" smtClean="0"/>
              <a:t>may not</a:t>
            </a:r>
            <a:r>
              <a:rPr lang="ru-RU" sz="1600" dirty="0" smtClean="0"/>
              <a:t>»</a:t>
            </a:r>
            <a:endParaRPr lang="ru-RU" sz="1600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5040052" y="2486684"/>
            <a:ext cx="1512168" cy="1014324"/>
          </a:xfrm>
          <a:prstGeom prst="wedgeEllipseCallout">
            <a:avLst>
              <a:gd name="adj1" fmla="val -22665"/>
              <a:gd name="adj2" fmla="val 769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так и думал!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70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" grpId="0" animBg="1"/>
      <p:bldP spid="2" grpId="1" animBg="1"/>
      <p:bldP spid="3" grpId="0" animBg="1"/>
      <p:bldP spid="3" grpId="1" animBg="1"/>
      <p:bldP spid="6" grpId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 \Desktop\hello_html_54f8f7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42982"/>
            <a:ext cx="6430351" cy="402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 \Desktop\artage-io-thumb-91b843184ed6b195dc11d695a51ef33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348880"/>
            <a:ext cx="2736304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1475656" y="719627"/>
            <a:ext cx="3060338" cy="1937945"/>
          </a:xfrm>
          <a:prstGeom prst="wedgeEllipseCallout">
            <a:avLst>
              <a:gd name="adj1" fmla="val -36225"/>
              <a:gd name="adj2" fmla="val 589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Теперь попробуйте сами перевести!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483768" y="1424910"/>
            <a:ext cx="53285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Официальный стиль: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Миссис Браун, можно мне остаться в вашем доме до среды? – 1. Да, можно. (т.е. разрешается) 2. Нет, нельзя. / Боюсь, что это невозможно.</a:t>
            </a:r>
          </a:p>
          <a:p>
            <a:r>
              <a:rPr lang="ru-RU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Менее официально: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Можно ли мне остаться здесь до среды? – 1. Да, конечно. / Конечно. / Да, можно. 2. Боюсь, что это невозможно. / Сожалею, нельзя.</a:t>
            </a:r>
          </a:p>
          <a:p>
            <a:r>
              <a:rPr lang="ru-RU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Неофициально: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Могу я здесь остаться до среды? – Конечно.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580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 \Desktop\115599694__1__14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923937"/>
            <a:ext cx="2072952" cy="428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1043608" y="836712"/>
            <a:ext cx="4392488" cy="2592288"/>
          </a:xfrm>
          <a:prstGeom prst="wedgeEllipseCallout">
            <a:avLst>
              <a:gd name="adj1" fmla="val 65275"/>
              <a:gd name="adj2" fmla="val 181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 этом всё! </a:t>
            </a:r>
          </a:p>
          <a:p>
            <a:pPr algn="ctr"/>
            <a:r>
              <a:rPr lang="ru-RU" sz="3200" dirty="0" smtClean="0"/>
              <a:t>Благодарю за внимание!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026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 \Desktop\artage-io-thumb-91b843184ed6b195dc11d695a51ef33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86684"/>
            <a:ext cx="2647033" cy="397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 \Desktop\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34890"/>
            <a:ext cx="4302643" cy="305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1907704" y="620688"/>
            <a:ext cx="3456384" cy="2016224"/>
          </a:xfrm>
          <a:prstGeom prst="wedgeEllipseCallout">
            <a:avLst>
              <a:gd name="adj1" fmla="val -3997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 просьбами в английском языке обычно обращаются в форме общих вопросов с помощью модальных глаголов</a:t>
            </a:r>
            <a:endParaRPr lang="ru-RU" sz="1600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1901877" y="620688"/>
            <a:ext cx="3456384" cy="2016224"/>
          </a:xfrm>
          <a:prstGeom prst="wedgeEllipseCallout">
            <a:avLst>
              <a:gd name="adj1" fmla="val -3997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Дети, какие модальные глаголы вы помните?</a:t>
            </a:r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7308304" y="2996952"/>
            <a:ext cx="1206299" cy="720080"/>
          </a:xfrm>
          <a:prstGeom prst="wedgeEllipseCallout">
            <a:avLst>
              <a:gd name="adj1" fmla="val -31170"/>
              <a:gd name="adj2" fmla="val 740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r>
              <a:rPr lang="en-US" dirty="0" smtClean="0"/>
              <a:t>AN</a:t>
            </a:r>
            <a:endParaRPr lang="ru-RU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7937701" y="4042930"/>
            <a:ext cx="1206299" cy="720080"/>
          </a:xfrm>
          <a:prstGeom prst="wedgeEllipseCallout">
            <a:avLst>
              <a:gd name="adj1" fmla="val -31170"/>
              <a:gd name="adj2" fmla="val 740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MAY</a:t>
            </a:r>
            <a:endParaRPr lang="ru-RU" dirty="0"/>
          </a:p>
        </p:txBody>
      </p:sp>
      <p:sp>
        <p:nvSpPr>
          <p:cNvPr id="10" name="Овальная выноска 9"/>
          <p:cNvSpPr/>
          <p:nvPr/>
        </p:nvSpPr>
        <p:spPr>
          <a:xfrm>
            <a:off x="5580112" y="2996952"/>
            <a:ext cx="1206299" cy="720080"/>
          </a:xfrm>
          <a:prstGeom prst="wedgeEllipseCallout">
            <a:avLst>
              <a:gd name="adj1" fmla="val -31170"/>
              <a:gd name="adj2" fmla="val 740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WILL</a:t>
            </a:r>
            <a:endParaRPr lang="ru-RU" dirty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6363281" y="4111918"/>
            <a:ext cx="1377071" cy="720080"/>
          </a:xfrm>
          <a:prstGeom prst="wedgeEllipseCallout">
            <a:avLst>
              <a:gd name="adj1" fmla="val -31170"/>
              <a:gd name="adj2" fmla="val 740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</a:t>
            </a:r>
            <a:r>
              <a:rPr lang="en-US" sz="1600" dirty="0" smtClean="0"/>
              <a:t>OULD</a:t>
            </a:r>
            <a:endParaRPr lang="ru-RU" sz="1600" dirty="0"/>
          </a:p>
        </p:txBody>
      </p:sp>
      <p:sp>
        <p:nvSpPr>
          <p:cNvPr id="12" name="Овальная выноска 11"/>
          <p:cNvSpPr/>
          <p:nvPr/>
        </p:nvSpPr>
        <p:spPr>
          <a:xfrm>
            <a:off x="4860032" y="4074831"/>
            <a:ext cx="1503249" cy="720080"/>
          </a:xfrm>
          <a:prstGeom prst="wedgeEllipseCallout">
            <a:avLst>
              <a:gd name="adj1" fmla="val -31170"/>
              <a:gd name="adj2" fmla="val 740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WOULD</a:t>
            </a:r>
            <a:endParaRPr lang="ru-RU" dirty="0"/>
          </a:p>
        </p:txBody>
      </p:sp>
      <p:sp>
        <p:nvSpPr>
          <p:cNvPr id="13" name="Овальная выноска 12"/>
          <p:cNvSpPr/>
          <p:nvPr/>
        </p:nvSpPr>
        <p:spPr>
          <a:xfrm>
            <a:off x="1901877" y="620688"/>
            <a:ext cx="3456384" cy="2016224"/>
          </a:xfrm>
          <a:prstGeom prst="wedgeEllipseCallout">
            <a:avLst>
              <a:gd name="adj1" fmla="val -3997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Очень хорошо!</a:t>
            </a:r>
            <a:endParaRPr lang="ru-RU" dirty="0"/>
          </a:p>
        </p:txBody>
      </p:sp>
      <p:sp>
        <p:nvSpPr>
          <p:cNvPr id="14" name="Овальная выноска 13"/>
          <p:cNvSpPr/>
          <p:nvPr/>
        </p:nvSpPr>
        <p:spPr>
          <a:xfrm>
            <a:off x="1912996" y="620688"/>
            <a:ext cx="3456384" cy="2016224"/>
          </a:xfrm>
          <a:prstGeom prst="wedgeEllipseCallout">
            <a:avLst>
              <a:gd name="adj1" fmla="val -3997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бы сделать просьбу более вежливой нужно добавлять «</a:t>
            </a:r>
            <a:r>
              <a:rPr lang="en-US" dirty="0" smtClean="0"/>
              <a:t>PLEASE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5" name="Овальная выноска 14"/>
          <p:cNvSpPr/>
          <p:nvPr/>
        </p:nvSpPr>
        <p:spPr>
          <a:xfrm>
            <a:off x="1912996" y="620688"/>
            <a:ext cx="3456384" cy="2016224"/>
          </a:xfrm>
          <a:prstGeom prst="wedgeEllipseCallout">
            <a:avLst>
              <a:gd name="adj1" fmla="val -3997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Модальные глаголы MAY, COULD, WILL, WOULD употребляются в вежливых просьбах в речи и на письме, в общении с незнакомыми людьми и с теми, кого вы знаете. </a:t>
            </a:r>
            <a:endParaRPr lang="ru-RU" sz="1400" dirty="0"/>
          </a:p>
        </p:txBody>
      </p:sp>
      <p:sp>
        <p:nvSpPr>
          <p:cNvPr id="16" name="Овальная выноска 15"/>
          <p:cNvSpPr/>
          <p:nvPr/>
        </p:nvSpPr>
        <p:spPr>
          <a:xfrm>
            <a:off x="1912996" y="620688"/>
            <a:ext cx="3456384" cy="2016224"/>
          </a:xfrm>
          <a:prstGeom prst="wedgeEllipseCallout">
            <a:avLst>
              <a:gd name="adj1" fmla="val -3997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CAN обычно употребляется в неофициальных просьбах, в основном в разговоре с друзьями и с членами семьи. </a:t>
            </a:r>
            <a:endParaRPr lang="ru-RU" sz="1600" dirty="0"/>
          </a:p>
        </p:txBody>
      </p:sp>
      <p:sp>
        <p:nvSpPr>
          <p:cNvPr id="17" name="Овальная выноска 16"/>
          <p:cNvSpPr/>
          <p:nvPr/>
        </p:nvSpPr>
        <p:spPr>
          <a:xfrm>
            <a:off x="1912996" y="620688"/>
            <a:ext cx="3456384" cy="2016224"/>
          </a:xfrm>
          <a:prstGeom prst="wedgeEllipseCallout">
            <a:avLst>
              <a:gd name="adj1" fmla="val -3997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Обратите внимание на употребление местоимений "I, </a:t>
            </a:r>
            <a:r>
              <a:rPr lang="ru-RU" sz="1600" dirty="0" err="1" smtClean="0"/>
              <a:t>you</a:t>
            </a:r>
            <a:r>
              <a:rPr lang="ru-RU" sz="1600" dirty="0" smtClean="0"/>
              <a:t>". В просьбах MAY употребляется в виде "</a:t>
            </a:r>
            <a:r>
              <a:rPr lang="ru-RU" sz="1600" dirty="0" err="1" smtClean="0"/>
              <a:t>May</a:t>
            </a:r>
            <a:r>
              <a:rPr lang="ru-RU" sz="1600" dirty="0" smtClean="0"/>
              <a:t> I" </a:t>
            </a:r>
            <a:endParaRPr lang="ru-RU" sz="1600" dirty="0"/>
          </a:p>
        </p:txBody>
      </p:sp>
      <p:sp>
        <p:nvSpPr>
          <p:cNvPr id="18" name="Овальная выноска 17"/>
          <p:cNvSpPr/>
          <p:nvPr/>
        </p:nvSpPr>
        <p:spPr>
          <a:xfrm>
            <a:off x="6363281" y="4111918"/>
            <a:ext cx="1372491" cy="720080"/>
          </a:xfrm>
          <a:prstGeom prst="wedgeEllipseCallout">
            <a:avLst>
              <a:gd name="adj1" fmla="val -31170"/>
              <a:gd name="adj2" fmla="val 740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Записала</a:t>
            </a:r>
            <a:endParaRPr lang="ru-RU" sz="1200" dirty="0"/>
          </a:p>
        </p:txBody>
      </p:sp>
      <p:sp>
        <p:nvSpPr>
          <p:cNvPr id="19" name="Овальная выноска 18"/>
          <p:cNvSpPr/>
          <p:nvPr/>
        </p:nvSpPr>
        <p:spPr>
          <a:xfrm>
            <a:off x="1912996" y="620688"/>
            <a:ext cx="3456384" cy="2016224"/>
          </a:xfrm>
          <a:prstGeom prst="wedgeEllipseCallout">
            <a:avLst>
              <a:gd name="adj1" fmla="val -3997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WILL и WOULD употребляются в виде "</a:t>
            </a:r>
            <a:r>
              <a:rPr lang="ru-RU" sz="1600" dirty="0" err="1" smtClean="0"/>
              <a:t>Will</a:t>
            </a:r>
            <a:r>
              <a:rPr lang="ru-RU" sz="1600" dirty="0" smtClean="0"/>
              <a:t> </a:t>
            </a:r>
            <a:r>
              <a:rPr lang="ru-RU" sz="1600" dirty="0" err="1" smtClean="0"/>
              <a:t>you</a:t>
            </a:r>
            <a:r>
              <a:rPr lang="ru-RU" sz="1600" dirty="0" smtClean="0"/>
              <a:t>" и "</a:t>
            </a:r>
            <a:r>
              <a:rPr lang="ru-RU" sz="1600" dirty="0" err="1" smtClean="0"/>
              <a:t>Would</a:t>
            </a:r>
            <a:r>
              <a:rPr lang="ru-RU" sz="1600" dirty="0" smtClean="0"/>
              <a:t> </a:t>
            </a:r>
            <a:r>
              <a:rPr lang="ru-RU" sz="1600" dirty="0" err="1" smtClean="0"/>
              <a:t>you</a:t>
            </a:r>
            <a:r>
              <a:rPr lang="ru-RU" sz="1600" dirty="0" smtClean="0"/>
              <a:t>"</a:t>
            </a:r>
            <a:endParaRPr lang="ru-RU" sz="1600" dirty="0"/>
          </a:p>
        </p:txBody>
      </p:sp>
      <p:sp>
        <p:nvSpPr>
          <p:cNvPr id="20" name="Овальная выноска 19"/>
          <p:cNvSpPr/>
          <p:nvPr/>
        </p:nvSpPr>
        <p:spPr>
          <a:xfrm>
            <a:off x="5580111" y="2636912"/>
            <a:ext cx="1469415" cy="1080120"/>
          </a:xfrm>
          <a:prstGeom prst="wedgeEllipseCallout">
            <a:avLst>
              <a:gd name="adj1" fmla="val -31170"/>
              <a:gd name="adj2" fmla="val 740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Надо запомнить</a:t>
            </a:r>
            <a:endParaRPr lang="ru-RU" sz="1200" dirty="0"/>
          </a:p>
        </p:txBody>
      </p:sp>
      <p:sp>
        <p:nvSpPr>
          <p:cNvPr id="21" name="Овальная выноска 20"/>
          <p:cNvSpPr/>
          <p:nvPr/>
        </p:nvSpPr>
        <p:spPr>
          <a:xfrm>
            <a:off x="1901877" y="620688"/>
            <a:ext cx="3456384" cy="2016224"/>
          </a:xfrm>
          <a:prstGeom prst="wedgeEllipseCallout">
            <a:avLst>
              <a:gd name="adj1" fmla="val -3997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COULD и CAN употребляются в обоих вариантах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4308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5" grpId="0" animBg="1"/>
      <p:bldP spid="5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8" grpId="1" animBg="1"/>
      <p:bldP spid="19" grpId="0" animBg="1"/>
      <p:bldP spid="20" grpId="0" animBg="1"/>
      <p:bldP spid="20" grpId="1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 \Desktop\hello_html_54f8f7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42983"/>
            <a:ext cx="6120679" cy="355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 \Desktop\artage-io-thumb-91b843184ed6b195dc11d695a51ef33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348880"/>
            <a:ext cx="2736304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75027" y="1268760"/>
            <a:ext cx="5112567" cy="2988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Примеры: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May I speak to Tom Lee, please?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Could I speak to Tom Lee, please?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Can I borrow your pen, please?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Will you please be quiet?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Would you please ask her to call me?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1331640" y="692696"/>
            <a:ext cx="3888432" cy="1929349"/>
          </a:xfrm>
          <a:prstGeom prst="wedgeEllipseCallout">
            <a:avLst>
              <a:gd name="adj1" fmla="val -28611"/>
              <a:gd name="adj2" fmla="val 61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Модальный глагол MIGHT может употребляться в вежливых просьбах так же, как MAY, но он редко употребляется в этой функции.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10807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 \Desktop\06a3ec4c8c4fe70bb9ba4656823e24d7--school-days-clipa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64904"/>
            <a:ext cx="2449439" cy="376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2411759" y="764138"/>
            <a:ext cx="4247305" cy="2448272"/>
          </a:xfrm>
          <a:prstGeom prst="wedgeEllipseCallout">
            <a:avLst>
              <a:gd name="adj1" fmla="val -27031"/>
              <a:gd name="adj2" fmla="val 608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 как  правильно отвечать на просьбы?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2790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 \Desktop\hello_html_54f8f7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42983"/>
            <a:ext cx="6120679" cy="355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 \Desktop\artage-io-thumb-91b843184ed6b195dc11d695a51ef33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348880"/>
            <a:ext cx="2736304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ьная выноска 1"/>
          <p:cNvSpPr/>
          <p:nvPr/>
        </p:nvSpPr>
        <p:spPr>
          <a:xfrm>
            <a:off x="1763688" y="984442"/>
            <a:ext cx="2592288" cy="1728192"/>
          </a:xfrm>
          <a:prstGeom prst="wedgeEllipseCallout">
            <a:avLst>
              <a:gd name="adj1" fmla="val -37401"/>
              <a:gd name="adj2" fmla="val 616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Прекрасный вопрос, Майк!</a:t>
            </a:r>
            <a:endParaRPr lang="ru-RU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1691680" y="842983"/>
            <a:ext cx="3096344" cy="1869651"/>
          </a:xfrm>
          <a:prstGeom prst="wedgeEllipseCallout">
            <a:avLst>
              <a:gd name="adj1" fmla="val -37401"/>
              <a:gd name="adj2" fmla="val 616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Если вы хотите ответить на просьбу положительно, употребите следующие типичные ответы на просьбы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2411759" y="1484784"/>
            <a:ext cx="54005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Официальный стиль: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I'd be glad to. / I'd be happy to.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Менее официально: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Yes, of course. / Of course. / Certainly.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Неофициально: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Sure. / No problem. / Uh-huh.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485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7" grpId="0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 \Desktop\hello_html_54f8f7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42983"/>
            <a:ext cx="6120679" cy="355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 \Desktop\artage-io-thumb-91b843184ed6b195dc11d695a51ef33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348880"/>
            <a:ext cx="2736304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ьная выноска 1"/>
          <p:cNvSpPr/>
          <p:nvPr/>
        </p:nvSpPr>
        <p:spPr>
          <a:xfrm>
            <a:off x="1259632" y="620688"/>
            <a:ext cx="3240359" cy="2001357"/>
          </a:xfrm>
          <a:prstGeom prst="wedgeEllipseCallout">
            <a:avLst>
              <a:gd name="adj1" fmla="val -28956"/>
              <a:gd name="adj2" fmla="val 611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теперь попробуйте сами перевести на английский язык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1772816"/>
            <a:ext cx="48245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могли бы вы помочь мне с этим докладом? – Да, конечно. / Конечно.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мог бы я одолжить ваш калькулятор на минуту? – Конечно, вот он.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25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 \Desktop\0_13350f_d2806b2a_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64904"/>
            <a:ext cx="2711970" cy="364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1888379" y="1021369"/>
            <a:ext cx="3600400" cy="2304256"/>
          </a:xfrm>
          <a:prstGeom prst="wedgeEllipseCallout">
            <a:avLst>
              <a:gd name="adj1" fmla="val 47663"/>
              <a:gd name="adj2" fmla="val 55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если я не хочу выполнять просьбу, как  мне ответить?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805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 \Desktop\hello_html_54f8f7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42983"/>
            <a:ext cx="6120679" cy="355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 \Desktop\artage-io-thumb-91b843184ed6b195dc11d695a51ef33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348880"/>
            <a:ext cx="2736304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1475656" y="719627"/>
            <a:ext cx="3060338" cy="1937945"/>
          </a:xfrm>
          <a:prstGeom prst="wedgeEllipseCallout">
            <a:avLst>
              <a:gd name="adj1" fmla="val -36225"/>
              <a:gd name="adj2" fmla="val 589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Ещё один хороший вопрос! Умница Келли!</a:t>
            </a:r>
            <a:endParaRPr lang="ru-RU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1475656" y="719627"/>
            <a:ext cx="3060338" cy="1937945"/>
          </a:xfrm>
          <a:prstGeom prst="wedgeEllipseCallout">
            <a:avLst>
              <a:gd name="adj1" fmla="val -36225"/>
              <a:gd name="adj2" fmla="val 589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Если по какой-то причине вы хотите ответить на просьбу отрицательно, употребите следующие типичные ответы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39752" y="1283217"/>
            <a:ext cx="5256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Официальный стиль: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I'm afraid it's not possible. / I'm very sorry, but... / I'd like to, but... / I wish I could (help), but...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Менее официально: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Sorry. / Sorry, I can't.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4519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 \Desktop\hello_html_54f8f7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42983"/>
            <a:ext cx="6120679" cy="355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 \Desktop\artage-io-thumb-91b843184ed6b195dc11d695a51ef33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348880"/>
            <a:ext cx="2736304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1475656" y="719627"/>
            <a:ext cx="3060338" cy="1937945"/>
          </a:xfrm>
          <a:prstGeom prst="wedgeEllipseCallout">
            <a:avLst>
              <a:gd name="adj1" fmla="val -36225"/>
              <a:gd name="adj2" fmla="val 589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Давайте попробуем перевести на английский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375755" y="1077120"/>
            <a:ext cx="53285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мог бы я воспользоваться вашим телефоном? – Сожалею. Я жду звонка.</a:t>
            </a: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Можно мне поговорить с мистером Браун, пожалуйста? – Сожалею, его нет.</a:t>
            </a: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Могу я одолжить ваш CD плеер? – Сожалею, он мне нужен сегодня.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688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352</TotalTime>
  <Words>714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POLITE REQUESTS  (Вежливые просьбы)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POLITE REQUESTS  (Вежливые просьбы)</dc:title>
  <dc:creator> </dc:creator>
  <cp:lastModifiedBy> </cp:lastModifiedBy>
  <cp:revision>23</cp:revision>
  <dcterms:created xsi:type="dcterms:W3CDTF">2018-04-22T15:53:20Z</dcterms:created>
  <dcterms:modified xsi:type="dcterms:W3CDTF">2018-04-22T21:45:48Z</dcterms:modified>
</cp:coreProperties>
</file>