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97" r:id="rId4"/>
    <p:sldId id="281" r:id="rId5"/>
    <p:sldId id="299" r:id="rId6"/>
    <p:sldId id="266" r:id="rId7"/>
    <p:sldId id="300" r:id="rId8"/>
    <p:sldId id="30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2DCB60-8DD3-4EE7-B4DB-4A837B1BF409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4C5B3C-8AB2-41F1-B6B3-BAD7E49DB38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24936" cy="583264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ru-RU" sz="6000" dirty="0">
                <a:effectLst/>
                <a:latin typeface="Times New Roman"/>
                <a:ea typeface="Times New Roman"/>
              </a:rPr>
              <a:t>«Восстановление исторической памяти о </a:t>
            </a:r>
            <a:r>
              <a:rPr lang="ru-RU" sz="6000" dirty="0" err="1">
                <a:effectLst/>
                <a:latin typeface="Times New Roman"/>
                <a:ea typeface="Times New Roman"/>
              </a:rPr>
              <a:t>новомучениках</a:t>
            </a:r>
            <a:r>
              <a:rPr lang="ru-RU" sz="6000" dirty="0">
                <a:effectLst/>
                <a:latin typeface="Times New Roman"/>
                <a:ea typeface="Times New Roman"/>
              </a:rPr>
              <a:t> и исповедниках Тамбовского края в ходе исследовательской работы «Память храня»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6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Этапы исследовательской работы «Память храня»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799293"/>
              </p:ext>
            </p:extLst>
          </p:nvPr>
        </p:nvGraphicFramePr>
        <p:xfrm>
          <a:off x="179512" y="404664"/>
          <a:ext cx="8856984" cy="6382536"/>
        </p:xfrm>
        <a:graphic>
          <a:graphicData uri="http://schemas.openxmlformats.org/drawingml/2006/table">
            <a:tbl>
              <a:tblPr/>
              <a:tblGrid>
                <a:gridCol w="292793"/>
                <a:gridCol w="6619975"/>
                <a:gridCol w="1944216"/>
              </a:tblGrid>
              <a:tr h="1832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этапа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Сроки реализации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штаба по участию в исследовательской работе.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Май  2015 г.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социологического опроса среди педагогов и студентов колледжа.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Сентябрь 2015 г.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интернет-страницы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просвещённой проведению исследовательской работы на сайте ТОГАПОУ «Промышленно-технологический колледж».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Сентябрь 2015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архивных исследований по выявлению подвигов пострадавших за православную веру в годы церковных гонений.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Октябрь 2015 г.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встреч с родственниками пострадавших в годы церковных гонений и свидетелями их подвига.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Июнь-декабрь 2015 г.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встречи со священнослужителями, краеведами и родственниками пострадавших за православную веру в годы церковных гонений.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Ноябрь-декабрь 2015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трёх паломнических маршрутов по местам жизни и церковного служения пострадавших в годы гонений.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Декабрь 2015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видеофильма по итогам исследовательской работы.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Февраль-март 2016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Популяризация исследования через СМИ.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Февраль-март 2016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Участие с докладом по результатам исследовательской работы в епархиальной церковно-исторической конференции «Святые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новомученики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и исповедники ХХ века Тамбовского края».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Январь 2016 г.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497" marR="35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01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Рисунок 16"/>
          <p:cNvPicPr>
            <a:picLocks noChangeAspect="1" noChangeArrowheads="1"/>
          </p:cNvPicPr>
          <p:nvPr/>
        </p:nvPicPr>
        <p:blipFill>
          <a:blip r:embed="rId2" cstate="print"/>
          <a:srcRect b="5264"/>
          <a:stretch>
            <a:fillRect/>
          </a:stretch>
        </p:blipFill>
        <p:spPr bwMode="auto">
          <a:xfrm>
            <a:off x="179512" y="188640"/>
            <a:ext cx="6171008" cy="43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Рисунок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1" t="2769" r="7111" b="12308"/>
          <a:stretch>
            <a:fillRect/>
          </a:stretch>
        </p:blipFill>
        <p:spPr bwMode="auto">
          <a:xfrm>
            <a:off x="2561913" y="2924945"/>
            <a:ext cx="6255582" cy="339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66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равославие\Desktop\фото 15-16\фото анкетирование\DSC_09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830842"/>
            <a:ext cx="5472608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Православие\Desktop\фото 15-16\фото анкетирование\DSC_09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255" y="3284984"/>
            <a:ext cx="5731701" cy="322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058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Анкетирование преподавателей и студентов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9428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619268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Маршрут 1.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«К месту служения </a:t>
            </a:r>
            <a:br>
              <a:rPr lang="ru-RU" sz="2800" b="1" dirty="0" smtClean="0"/>
            </a:br>
            <a:r>
              <a:rPr lang="ru-RU" sz="2800" b="1" dirty="0" smtClean="0"/>
              <a:t>иерея Якова Бондаря»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Маршрут 2.</a:t>
            </a: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>«К месту служения </a:t>
            </a:r>
            <a:br>
              <a:rPr lang="ru-RU" sz="2800" b="1" dirty="0" smtClean="0"/>
            </a:br>
            <a:r>
              <a:rPr lang="ru-RU" sz="2800" b="1" dirty="0" smtClean="0"/>
              <a:t>священника Димитрия Кременецкого»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Маршрут 3.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«По местам жизни схимонахини Сергии (Поповой)»</a:t>
            </a:r>
            <a:endParaRPr lang="ru-RU" sz="2800" dirty="0"/>
          </a:p>
        </p:txBody>
      </p:sp>
      <p:pic>
        <p:nvPicPr>
          <p:cNvPr id="4" name="Picture 3" descr="C:\Users\USER\Desktop\святой источник\20151006_104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6952"/>
            <a:ext cx="3266920" cy="2392663"/>
          </a:xfrm>
          <a:prstGeom prst="rect">
            <a:avLst/>
          </a:prstGeom>
          <a:noFill/>
          <a:ln>
            <a:solidFill>
              <a:sysClr val="windowText" lastClr="000000"/>
            </a:solidFill>
            <a:prstDash val="dash"/>
          </a:ln>
        </p:spPr>
      </p:pic>
      <p:pic>
        <p:nvPicPr>
          <p:cNvPr id="4099" name="Рисунок 32" descr="Описание: Описание: F:\новомученики\фото христорождественского храма\ABCD0002.JPG"/>
          <p:cNvPicPr>
            <a:picLocks noChangeAspect="1" noChangeArrowheads="1"/>
          </p:cNvPicPr>
          <p:nvPr/>
        </p:nvPicPr>
        <p:blipFill>
          <a:blip r:embed="rId3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6632"/>
            <a:ext cx="3217502" cy="241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F:\ПРОЕКТ\2075-Bogoljubskij-sobor-i-Bogoljubskij-monastyr-v-Kozlov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69" y="4034479"/>
            <a:ext cx="3510152" cy="206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41431" y="1241465"/>
            <a:ext cx="17122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Церковь Рождества Христова в </a:t>
            </a:r>
          </a:p>
          <a:p>
            <a:r>
              <a:rPr lang="ru-RU" sz="1600" dirty="0" smtClean="0"/>
              <a:t>с. </a:t>
            </a:r>
            <a:r>
              <a:rPr lang="ru-RU" sz="1600" dirty="0" err="1" smtClean="0"/>
              <a:t>Иловай</a:t>
            </a:r>
            <a:r>
              <a:rPr lang="ru-RU" sz="1600" dirty="0" smtClean="0"/>
              <a:t>-Рождественское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446432" y="2996952"/>
            <a:ext cx="2493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Святой источник </a:t>
            </a:r>
            <a:r>
              <a:rPr lang="ru-RU" sz="1600" dirty="0"/>
              <a:t>в честь Иоанна Предтечи в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</a:t>
            </a:r>
            <a:r>
              <a:rPr lang="ru-RU" sz="1600" dirty="0"/>
              <a:t>. </a:t>
            </a:r>
            <a:r>
              <a:rPr lang="ru-RU" sz="1600" dirty="0" err="1"/>
              <a:t>Гололобовка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821084" y="5334307"/>
            <a:ext cx="2254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err="1" smtClean="0"/>
              <a:t>Боголюбский</a:t>
            </a:r>
            <a:r>
              <a:rPr lang="ru-RU" sz="1600" dirty="0" smtClean="0"/>
              <a:t> кафедральный собор </a:t>
            </a:r>
            <a:br>
              <a:rPr lang="ru-RU" sz="1600" dirty="0" smtClean="0"/>
            </a:br>
            <a:r>
              <a:rPr lang="ru-RU" sz="1600" dirty="0" smtClean="0"/>
              <a:t>г. Мичуринска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976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920880" cy="5328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97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042792" cy="27249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Мероприятия духовно-нравственной тематики в рамках реализации проекта «Память храня»</a:t>
            </a:r>
            <a:endParaRPr lang="ru-RU" sz="3200" dirty="0"/>
          </a:p>
        </p:txBody>
      </p:sp>
      <p:pic>
        <p:nvPicPr>
          <p:cNvPr id="5122" name="Picture 2" descr="C:\Users\Православие\Desktop\фото 15-16\Вера, Надежда Любовь\DSCN98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50939"/>
            <a:ext cx="4499992" cy="337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равославие\Desktop\фото 15-16\Вера, Надежда Любовь\DSCN99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538436"/>
            <a:ext cx="3987729" cy="299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47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" descr="Описание: Описание: F:\2015-10-28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660839" cy="451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5" t="33907" r="20921" b="32803"/>
          <a:stretch>
            <a:fillRect/>
          </a:stretch>
        </p:blipFill>
        <p:spPr bwMode="auto">
          <a:xfrm>
            <a:off x="3246562" y="340744"/>
            <a:ext cx="2432298" cy="438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6" descr="Описание: Описание: F:\новомученики\Владимировские чтения\фото 8.112015\DSC_10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57" b="2679"/>
          <a:stretch>
            <a:fillRect/>
          </a:stretch>
        </p:blipFill>
        <p:spPr bwMode="auto">
          <a:xfrm>
            <a:off x="5865793" y="886233"/>
            <a:ext cx="3009222" cy="347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811" y="5085184"/>
            <a:ext cx="8305800" cy="1491796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</a:pPr>
            <a:r>
              <a:rPr lang="ru-RU" sz="2000" b="1" dirty="0">
                <a:solidFill>
                  <a:srgbClr val="04617B"/>
                </a:solidFill>
                <a:latin typeface="Calibri" pitchFamily="34" charset="0"/>
                <a:cs typeface="Calibri" pitchFamily="34" charset="0"/>
              </a:rPr>
              <a:t>Иерей Яков Степанович Бондарь (1888‑31.01 1944 гг.).</a:t>
            </a:r>
            <a:r>
              <a:rPr lang="ru-RU" sz="2000" b="1" dirty="0" smtClean="0">
                <a:solidFill>
                  <a:srgbClr val="04617B"/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ru-RU" sz="2000" b="1" dirty="0" smtClean="0">
                <a:solidFill>
                  <a:srgbClr val="04617B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2000" b="1" dirty="0" smtClean="0">
                <a:solidFill>
                  <a:srgbClr val="04617B"/>
                </a:solidFill>
                <a:latin typeface="Calibri" pitchFamily="34" charset="0"/>
                <a:ea typeface="+mn-ea"/>
                <a:cs typeface="Calibri" pitchFamily="34" charset="0"/>
              </a:rPr>
              <a:t>Иерей Дмитрий Иванович Кременецкий</a:t>
            </a:r>
            <a:br>
              <a:rPr lang="ru-RU" sz="2000" b="1" dirty="0" smtClean="0">
                <a:solidFill>
                  <a:srgbClr val="04617B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2000" b="1" dirty="0" smtClean="0">
                <a:solidFill>
                  <a:srgbClr val="04617B"/>
                </a:solidFill>
                <a:latin typeface="Calibri" pitchFamily="34" charset="0"/>
                <a:ea typeface="+mn-ea"/>
                <a:cs typeface="Calibri" pitchFamily="34" charset="0"/>
              </a:rPr>
              <a:t>(1877(8?)–предположительно	1929)</a:t>
            </a:r>
            <a:r>
              <a:rPr lang="ru-RU" sz="2000" b="1" dirty="0" smtClean="0">
                <a:solidFill>
                  <a:prstClr val="black"/>
                </a:solidFill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2000" b="1" dirty="0" smtClean="0">
                <a:latin typeface="Calibri" pitchFamily="34" charset="0"/>
                <a:ea typeface="Times New Roman"/>
                <a:cs typeface="Calibri" pitchFamily="34" charset="0"/>
              </a:rPr>
              <a:t>Схимонахиня Сергия (в миру </a:t>
            </a:r>
            <a:r>
              <a:rPr lang="ru-RU" sz="2000" b="1" dirty="0" err="1" smtClean="0">
                <a:latin typeface="Calibri" pitchFamily="34" charset="0"/>
                <a:ea typeface="Times New Roman"/>
                <a:cs typeface="Calibri" pitchFamily="34" charset="0"/>
              </a:rPr>
              <a:t>ПоповаЕфросиния</a:t>
            </a:r>
            <a:r>
              <a:rPr lang="ru-RU" sz="2000" b="1" dirty="0" smtClean="0">
                <a:latin typeface="Calibri" pitchFamily="34" charset="0"/>
                <a:ea typeface="Times New Roman"/>
                <a:cs typeface="Calibri" pitchFamily="34" charset="0"/>
              </a:rPr>
              <a:t> Михайловна) (1890‑08.1976</a:t>
            </a:r>
            <a:r>
              <a:rPr lang="ru-RU" sz="1800" b="1" dirty="0" smtClean="0">
                <a:latin typeface="Calibri" pitchFamily="34" charset="0"/>
                <a:ea typeface="Times New Roman"/>
                <a:cs typeface="Calibri" pitchFamily="34" charset="0"/>
              </a:rPr>
              <a:t>)</a:t>
            </a:r>
            <a:r>
              <a:rPr lang="ru-RU" sz="1800" dirty="0" smtClean="0">
                <a:ea typeface="Times New Roman"/>
                <a:cs typeface="Aharoni" pitchFamily="2" charset="-79"/>
              </a:rPr>
              <a:t/>
            </a:r>
            <a:br>
              <a:rPr lang="ru-RU" sz="1800" dirty="0" smtClean="0">
                <a:ea typeface="Times New Roman"/>
                <a:cs typeface="Aharoni" pitchFamily="2" charset="-79"/>
              </a:rPr>
            </a:br>
            <a:endParaRPr lang="ru-RU" sz="18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0451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808</TotalTime>
  <Words>249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«Восстановление исторической памяти о новомучениках и исповедниках Тамбовского края в ходе исследовательской работы «Память храня»</vt:lpstr>
      <vt:lpstr>Этапы исследовательской работы «Память храня»</vt:lpstr>
      <vt:lpstr>Презентация PowerPoint</vt:lpstr>
      <vt:lpstr>Анкетирование преподавателей и студентов</vt:lpstr>
      <vt:lpstr>Маршрут 1.  «К месту служения  иерея Якова Бондаря» Маршрут 2.  «К месту служения  священника Димитрия Кременецкого»      Маршрут 3. «По местам жизни схимонахини Сергии (Поповой)»</vt:lpstr>
      <vt:lpstr>Презентация PowerPoint</vt:lpstr>
      <vt:lpstr>Мероприятия духовно-нравственной тематики в рамках реализации проекта «Память храня»</vt:lpstr>
      <vt:lpstr>Иерей Яков Степанович Бондарь (1888‑31.01 1944 гг.). Иерей Дмитрий Иванович Кременецкий (1877(8?)–предположительно 1929) Схимонахиня Сергия (в миру ПоповаЕфросиния Михайловна) (1890‑08.1976)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«Восстановление исторической памяти о новомучениках и исповедниках Тамбовского края в ходе исследовательской работы «Память храня»</dc:title>
  <dc:creator>Православие</dc:creator>
  <cp:lastModifiedBy>Православие</cp:lastModifiedBy>
  <cp:revision>62</cp:revision>
  <dcterms:created xsi:type="dcterms:W3CDTF">2016-01-26T11:10:07Z</dcterms:created>
  <dcterms:modified xsi:type="dcterms:W3CDTF">2018-06-25T08:42:32Z</dcterms:modified>
</cp:coreProperties>
</file>