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65" r:id="rId4"/>
    <p:sldId id="258" r:id="rId5"/>
    <p:sldId id="267" r:id="rId6"/>
    <p:sldId id="268" r:id="rId7"/>
    <p:sldId id="269" r:id="rId8"/>
    <p:sldId id="270" r:id="rId9"/>
    <p:sldId id="257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D7AC4-FD26-48BC-9ABC-8781A0CA73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F2339-FB48-4C55-A1F5-F1A26E88B9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7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30D30-6A30-433F-94A1-AF0D67BD249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BEB54-C286-4808-8EF0-667902D65C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0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522E-85EA-4F2A-B4AA-6CC676AAD0A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70461-5BA2-46B5-AEEF-605EB0AC68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0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259E-94E4-4B91-AB14-0DF8FF73C2A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46BD9-21F3-4638-B5B3-02105793F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28817"/>
      </p:ext>
    </p:extLst>
  </p:cSld>
  <p:clrMapOvr>
    <a:masterClrMapping/>
  </p:clrMapOvr>
  <p:transition spd="slow"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271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707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60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38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276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1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D060-242C-448E-ABB4-FD67931A69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C2ECC-986B-43BB-B581-CD8789F4F6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451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19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612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1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951EB-9E03-4E04-B71E-CC20D72B2C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8F55-83FF-403B-82CD-EEFF96E3C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0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2DA7-4FE1-4A78-8C07-87BD6FC60D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8B43B-306A-41A0-8C8D-21FD0DDBB3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6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11C07-1E0D-4729-99E0-378737CF10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977DC-63B2-45CA-B735-6087698CB7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9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0854-2942-43CF-9DE9-6CE4E0B208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D8A1-1D29-43A6-9543-5342F91D70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53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538BC-8C88-455C-BFC6-9F4F3AF747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9897-A327-4105-A739-6047712702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73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6B70-8EC6-4461-8A3A-DA8ECDD33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9125C-129A-4687-B417-AA0E596BE1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33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EE04-1CF5-4467-AF65-9E997304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CFBCB-C984-4279-AE7C-A61C8B5A8B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65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FBFBF"/>
            </a:gs>
            <a:gs pos="50000">
              <a:srgbClr val="FCD5B5"/>
            </a:gs>
            <a:gs pos="100000">
              <a:srgbClr val="DDD9C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E350CB-9506-4FE6-A547-1D80F3816A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BCEC8F-47C0-4A24-BE79-790C0A00E8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0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88D16-C106-4D1C-AC3C-2EE243B6FB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1EF18-2872-49DB-9014-66DD3EDE7A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74638"/>
            <a:ext cx="8291512" cy="5026025"/>
          </a:xfrm>
        </p:spPr>
        <p:txBody>
          <a:bodyPr/>
          <a:lstStyle/>
          <a:p>
            <a:pPr>
              <a:defRPr/>
            </a:pPr>
            <a:r>
              <a:rPr lang="en-US" sz="8000" i="1" dirty="0" smtClean="0"/>
              <a:t>The topic of our lesson is</a:t>
            </a:r>
            <a:r>
              <a:rPr lang="en-US" sz="9600" dirty="0" smtClean="0"/>
              <a:t> </a:t>
            </a:r>
            <a:br>
              <a:rPr lang="en-US" sz="9600" dirty="0" smtClean="0"/>
            </a:br>
            <a:r>
              <a:rPr lang="en-US" sz="9600" b="1" u="sng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“Chores”</a:t>
            </a:r>
            <a:endParaRPr lang="ru-RU" sz="9600" b="1" u="sng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2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altLang="ru-RU" smtClean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1075"/>
            <a:ext cx="8135938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080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854" y="1019422"/>
            <a:ext cx="47208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 smtClean="0"/>
              <a:t>1.Go food shopping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2.Look after my little </a:t>
            </a:r>
          </a:p>
          <a:p>
            <a:pPr>
              <a:lnSpc>
                <a:spcPct val="150000"/>
              </a:lnSpc>
            </a:pPr>
            <a:r>
              <a:rPr lang="en-US" sz="4000" b="1" dirty="0"/>
              <a:t>s</a:t>
            </a:r>
            <a:r>
              <a:rPr lang="en-US" sz="4000" b="1" dirty="0" smtClean="0"/>
              <a:t>ister/brother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3.Tidy the room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4.Make the bed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5.Empty the bin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031666"/>
            <a:ext cx="4104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6.Take </a:t>
            </a:r>
            <a:r>
              <a:rPr lang="en-US" sz="3600" b="1" dirty="0"/>
              <a:t>the dog for a walk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7.Vacuum </a:t>
            </a:r>
            <a:r>
              <a:rPr lang="en-US" sz="3600" b="1" dirty="0"/>
              <a:t>the carpet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8.Wash </a:t>
            </a:r>
            <a:r>
              <a:rPr lang="en-US" sz="3600" b="1" dirty="0"/>
              <a:t>the </a:t>
            </a:r>
            <a:r>
              <a:rPr lang="en-US" sz="3600" b="1" dirty="0" smtClean="0"/>
              <a:t>clothes</a:t>
            </a:r>
            <a:endParaRPr lang="en-US" sz="3600" b="1" dirty="0"/>
          </a:p>
          <a:p>
            <a:pPr>
              <a:lnSpc>
                <a:spcPct val="150000"/>
              </a:lnSpc>
            </a:pPr>
            <a:r>
              <a:rPr lang="en-US" sz="3600" b="1" dirty="0" smtClean="0"/>
              <a:t>9.Do </a:t>
            </a:r>
            <a:r>
              <a:rPr lang="en-US" sz="3600" b="1" dirty="0"/>
              <a:t>the washing up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10.Feed </a:t>
            </a:r>
            <a:r>
              <a:rPr lang="en-US" sz="3600" b="1" dirty="0"/>
              <a:t>my pet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69269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Pronunciation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1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ru-RU" smtClean="0"/>
              <a:t>What will</a:t>
            </a:r>
            <a:r>
              <a:rPr lang="en-US" altLang="ru-RU" smtClean="0">
                <a:solidFill>
                  <a:srgbClr val="FF0000"/>
                </a:solidFill>
              </a:rPr>
              <a:t> </a:t>
            </a:r>
            <a:r>
              <a:rPr lang="en-US" altLang="ru-RU" smtClean="0"/>
              <a:t>we do at the lesson?</a:t>
            </a:r>
            <a:endParaRPr lang="ru-RU" altLang="ru-RU" smtClean="0"/>
          </a:p>
        </p:txBody>
      </p:sp>
      <p:pic>
        <p:nvPicPr>
          <p:cNvPr id="1026" name="Picture 2" descr="C:\Users\Юля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2351" y="4096792"/>
            <a:ext cx="2405063" cy="1385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Юля\Desktop\ur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8952" y="2855094"/>
            <a:ext cx="1668462" cy="1668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Юля\Desktop\Listen_573401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2351" y="1204665"/>
            <a:ext cx="1655762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5" name="Picture 9" descr="C:\Users\Юля\Desktop\WORK1-e1342639376180.jpg"/>
          <p:cNvPicPr>
            <a:picLocks noChangeAspect="1" noChangeArrowheads="1"/>
          </p:cNvPicPr>
          <p:nvPr/>
        </p:nvPicPr>
        <p:blipFill>
          <a:blip r:embed="rId5"/>
          <a:srcRect t="29867"/>
          <a:stretch>
            <a:fillRect/>
          </a:stretch>
        </p:blipFill>
        <p:spPr bwMode="auto">
          <a:xfrm>
            <a:off x="3243263" y="1300992"/>
            <a:ext cx="2800350" cy="84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17599"/>
            <a:ext cx="36766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551210"/>
            <a:ext cx="8014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We’ll practice to ask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answer the questions about chores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using Present Continuous Tense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80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altLang="ru-RU" sz="5200" b="1" i="1" u="sng" dirty="0" smtClean="0">
                <a:solidFill>
                  <a:srgbClr val="92D050"/>
                </a:solidFill>
                <a:latin typeface="Cambria" pitchFamily="18" charset="0"/>
              </a:rPr>
              <a:t>Now/at the moment </a:t>
            </a:r>
            <a:endParaRPr lang="ru-RU" altLang="ru-RU" sz="5200" b="1" i="1" u="sng" dirty="0" smtClean="0">
              <a:solidFill>
                <a:srgbClr val="92D05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r>
              <a:rPr lang="en-US" altLang="ru-RU" sz="7100" b="1" dirty="0" smtClean="0">
                <a:solidFill>
                  <a:srgbClr val="FF0000"/>
                </a:solidFill>
                <a:latin typeface="Cambria" pitchFamily="18" charset="0"/>
              </a:rPr>
              <a:t>Am </a:t>
            </a:r>
            <a:r>
              <a:rPr lang="en-US" altLang="ru-RU" sz="7100" b="1" dirty="0">
                <a:latin typeface="Cambria" pitchFamily="18" charset="0"/>
              </a:rPr>
              <a:t>I</a:t>
            </a:r>
            <a:r>
              <a:rPr lang="en-US" altLang="ru-RU" sz="7100" b="1" dirty="0" smtClean="0">
                <a:latin typeface="Cambria" pitchFamily="18" charset="0"/>
              </a:rPr>
              <a:t> </a:t>
            </a:r>
            <a:r>
              <a:rPr lang="en-US" altLang="ru-RU" sz="7100" b="1" dirty="0">
                <a:solidFill>
                  <a:srgbClr val="000099"/>
                </a:solidFill>
                <a:latin typeface="Cambria" pitchFamily="18" charset="0"/>
              </a:rPr>
              <a:t>V</a:t>
            </a:r>
            <a:r>
              <a:rPr lang="en-US" altLang="ru-RU" sz="7100" b="1" dirty="0">
                <a:solidFill>
                  <a:srgbClr val="FF0000"/>
                </a:solidFill>
                <a:latin typeface="Cambria" pitchFamily="18" charset="0"/>
              </a:rPr>
              <a:t>-</a:t>
            </a:r>
            <a:r>
              <a:rPr lang="en-US" altLang="ru-RU" sz="7100" b="1" dirty="0" err="1">
                <a:solidFill>
                  <a:srgbClr val="FF0000"/>
                </a:solidFill>
                <a:latin typeface="Cambria" pitchFamily="18" charset="0"/>
              </a:rPr>
              <a:t>ing</a:t>
            </a:r>
            <a:r>
              <a:rPr lang="en-US" altLang="ru-RU" sz="7100" b="1" dirty="0">
                <a:solidFill>
                  <a:srgbClr val="000099"/>
                </a:solidFill>
                <a:latin typeface="Cambria" pitchFamily="18" charset="0"/>
              </a:rPr>
              <a:t>?</a:t>
            </a:r>
            <a:endParaRPr lang="ru-RU" sz="7100" dirty="0"/>
          </a:p>
          <a:p>
            <a:pPr marL="0" indent="0" algn="ctr">
              <a:buNone/>
            </a:pPr>
            <a:r>
              <a:rPr lang="en-US" altLang="ru-RU" sz="7100" b="1" dirty="0" smtClean="0">
                <a:latin typeface="Cambria" pitchFamily="18" charset="0"/>
              </a:rPr>
              <a:t>Yes, I</a:t>
            </a:r>
            <a:r>
              <a:rPr lang="en-US" altLang="ru-RU" sz="7100" b="1" dirty="0" smtClean="0">
                <a:solidFill>
                  <a:srgbClr val="000099"/>
                </a:solidFill>
                <a:latin typeface="Cambria" pitchFamily="18" charset="0"/>
              </a:rPr>
              <a:t>’</a:t>
            </a:r>
            <a:r>
              <a:rPr lang="en-US" altLang="ru-RU" sz="7100" b="1" dirty="0" smtClean="0">
                <a:solidFill>
                  <a:srgbClr val="FF0000"/>
                </a:solidFill>
                <a:latin typeface="Cambria" pitchFamily="18" charset="0"/>
              </a:rPr>
              <a:t>m</a:t>
            </a:r>
          </a:p>
          <a:p>
            <a:pPr marL="0" indent="0" algn="ctr">
              <a:buNone/>
            </a:pPr>
            <a:r>
              <a:rPr lang="en-US" altLang="ru-RU" sz="7100" b="1" dirty="0" smtClean="0">
                <a:latin typeface="Cambria" pitchFamily="18" charset="0"/>
              </a:rPr>
              <a:t>No, I</a:t>
            </a:r>
            <a:r>
              <a:rPr lang="en-US" altLang="ru-RU" sz="7100" b="1" dirty="0" smtClean="0">
                <a:solidFill>
                  <a:srgbClr val="000099"/>
                </a:solidFill>
                <a:latin typeface="Cambria" pitchFamily="18" charset="0"/>
              </a:rPr>
              <a:t>’</a:t>
            </a:r>
            <a:r>
              <a:rPr lang="en-US" altLang="ru-RU" sz="7100" b="1" dirty="0" smtClean="0">
                <a:solidFill>
                  <a:srgbClr val="FF0000"/>
                </a:solidFill>
                <a:latin typeface="Cambria" pitchFamily="18" charset="0"/>
              </a:rPr>
              <a:t>m not</a:t>
            </a:r>
            <a:endParaRPr lang="en-US" altLang="ru-RU" sz="7100" b="1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endParaRPr lang="en-US" altLang="ru-RU" sz="7100" b="1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1057268" y="772456"/>
            <a:ext cx="7629532" cy="797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 Continuous Tense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0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altLang="ru-RU" sz="9600" b="1" dirty="0" smtClean="0">
                <a:solidFill>
                  <a:srgbClr val="FF0000"/>
                </a:solidFill>
                <a:latin typeface="Cambria" pitchFamily="18" charset="0"/>
              </a:rPr>
              <a:t>Is </a:t>
            </a:r>
            <a:r>
              <a:rPr lang="en-US" altLang="ru-RU" sz="8000" b="1" dirty="0" smtClean="0">
                <a:latin typeface="Cambria" pitchFamily="18" charset="0"/>
              </a:rPr>
              <a:t>he/she/it </a:t>
            </a:r>
            <a:r>
              <a:rPr lang="en-US" altLang="ru-RU" sz="9600" b="1" dirty="0">
                <a:solidFill>
                  <a:srgbClr val="000099"/>
                </a:solidFill>
                <a:latin typeface="Cambria" pitchFamily="18" charset="0"/>
              </a:rPr>
              <a:t>V</a:t>
            </a:r>
            <a:r>
              <a:rPr lang="en-US" altLang="ru-RU" sz="8000" b="1" dirty="0">
                <a:solidFill>
                  <a:srgbClr val="FF0000"/>
                </a:solidFill>
                <a:latin typeface="Cambria" pitchFamily="18" charset="0"/>
              </a:rPr>
              <a:t>-</a:t>
            </a:r>
            <a:r>
              <a:rPr lang="en-US" altLang="ru-RU" sz="8000" b="1" dirty="0" err="1">
                <a:solidFill>
                  <a:srgbClr val="FF0000"/>
                </a:solidFill>
                <a:latin typeface="Cambria" pitchFamily="18" charset="0"/>
              </a:rPr>
              <a:t>ing</a:t>
            </a:r>
            <a:r>
              <a:rPr lang="en-US" altLang="ru-RU" sz="9600" b="1" dirty="0" smtClean="0">
                <a:solidFill>
                  <a:srgbClr val="000099"/>
                </a:solidFill>
                <a:latin typeface="Cambria" pitchFamily="18" charset="0"/>
              </a:rPr>
              <a:t>?</a:t>
            </a:r>
          </a:p>
          <a:p>
            <a:pPr marL="0" indent="0" algn="ctr">
              <a:buNone/>
            </a:pPr>
            <a:endParaRPr lang="ru-RU" sz="8000" dirty="0"/>
          </a:p>
          <a:p>
            <a:pPr marL="0" indent="0" algn="ctr">
              <a:buNone/>
            </a:pPr>
            <a:r>
              <a:rPr lang="en-US" altLang="ru-RU" sz="8000" b="1" dirty="0">
                <a:latin typeface="Cambria" pitchFamily="18" charset="0"/>
              </a:rPr>
              <a:t>Yes, </a:t>
            </a:r>
            <a:r>
              <a:rPr lang="en-US" altLang="ru-RU" sz="8000" b="1" dirty="0" smtClean="0">
                <a:latin typeface="Cambria" pitchFamily="18" charset="0"/>
              </a:rPr>
              <a:t>he/she/it</a:t>
            </a:r>
            <a:r>
              <a:rPr lang="en-US" altLang="ru-RU" sz="8000" b="1" dirty="0" smtClean="0">
                <a:solidFill>
                  <a:srgbClr val="000099"/>
                </a:solidFill>
                <a:latin typeface="Cambria" pitchFamily="18" charset="0"/>
              </a:rPr>
              <a:t> </a:t>
            </a:r>
            <a:r>
              <a:rPr lang="en-US" altLang="ru-RU" sz="8000" b="1" dirty="0" smtClean="0">
                <a:solidFill>
                  <a:srgbClr val="FF0000"/>
                </a:solidFill>
                <a:latin typeface="Cambria" pitchFamily="18" charset="0"/>
              </a:rPr>
              <a:t>is</a:t>
            </a:r>
            <a:endParaRPr lang="en-US" altLang="ru-RU" sz="8000" b="1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r>
              <a:rPr lang="en-US" altLang="ru-RU" sz="8000" b="1" dirty="0">
                <a:latin typeface="Cambria" pitchFamily="18" charset="0"/>
              </a:rPr>
              <a:t>No, </a:t>
            </a:r>
            <a:r>
              <a:rPr lang="en-US" altLang="ru-RU" sz="8000" b="1" dirty="0" smtClean="0">
                <a:latin typeface="Cambria" pitchFamily="18" charset="0"/>
              </a:rPr>
              <a:t>he/she/it</a:t>
            </a:r>
            <a:r>
              <a:rPr lang="en-US" altLang="ru-RU" sz="8000" b="1" dirty="0" smtClean="0">
                <a:solidFill>
                  <a:srgbClr val="000099"/>
                </a:solidFill>
                <a:latin typeface="Cambria" pitchFamily="18" charset="0"/>
              </a:rPr>
              <a:t> </a:t>
            </a:r>
            <a:r>
              <a:rPr lang="en-US" altLang="ru-RU" sz="8000" b="1" dirty="0" smtClean="0">
                <a:solidFill>
                  <a:srgbClr val="FF0000"/>
                </a:solidFill>
                <a:latin typeface="Cambria" pitchFamily="18" charset="0"/>
              </a:rPr>
              <a:t>isn’t</a:t>
            </a:r>
            <a:endParaRPr lang="en-US" altLang="ru-RU" sz="8000" b="1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endParaRPr lang="en-US" altLang="ru-RU" sz="8000" b="1" dirty="0" smtClean="0">
              <a:solidFill>
                <a:srgbClr val="000099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14400" y="857250"/>
            <a:ext cx="8229600" cy="1143000"/>
          </a:xfrm>
        </p:spPr>
        <p:txBody>
          <a:bodyPr/>
          <a:lstStyle/>
          <a:p>
            <a:r>
              <a:rPr lang="en-US" dirty="0" smtClean="0"/>
              <a:t>Present Continuous Tense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39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altLang="ru-RU" sz="9600" b="1" dirty="0" smtClean="0">
                <a:solidFill>
                  <a:srgbClr val="FF0000"/>
                </a:solidFill>
                <a:latin typeface="Cambria" pitchFamily="18" charset="0"/>
              </a:rPr>
              <a:t>Are </a:t>
            </a:r>
            <a:r>
              <a:rPr lang="en-US" altLang="ru-RU" sz="8000" b="1" dirty="0" smtClean="0">
                <a:latin typeface="Cambria" pitchFamily="18" charset="0"/>
              </a:rPr>
              <a:t>we/you/</a:t>
            </a:r>
            <a:r>
              <a:rPr lang="en-US" altLang="ru-RU" sz="8000" b="1" dirty="0" err="1" smtClean="0">
                <a:latin typeface="Cambria" pitchFamily="18" charset="0"/>
              </a:rPr>
              <a:t>they</a:t>
            </a:r>
            <a:r>
              <a:rPr lang="en-US" altLang="ru-RU" sz="9600" b="1" dirty="0" err="1" smtClean="0">
                <a:solidFill>
                  <a:srgbClr val="000099"/>
                </a:solidFill>
                <a:latin typeface="Cambria" pitchFamily="18" charset="0"/>
              </a:rPr>
              <a:t>V</a:t>
            </a:r>
            <a:r>
              <a:rPr lang="en-US" altLang="ru-RU" sz="8000" b="1" dirty="0" err="1" smtClean="0">
                <a:solidFill>
                  <a:srgbClr val="FF0000"/>
                </a:solidFill>
                <a:latin typeface="Cambria" pitchFamily="18" charset="0"/>
              </a:rPr>
              <a:t>-ing</a:t>
            </a:r>
            <a:r>
              <a:rPr lang="en-US" altLang="ru-RU" sz="9600" b="1" dirty="0" smtClean="0">
                <a:solidFill>
                  <a:srgbClr val="000099"/>
                </a:solidFill>
                <a:latin typeface="Cambria" pitchFamily="18" charset="0"/>
              </a:rPr>
              <a:t>?</a:t>
            </a:r>
          </a:p>
          <a:p>
            <a:pPr marL="0" indent="0" algn="ctr">
              <a:buNone/>
            </a:pPr>
            <a:endParaRPr lang="ru-RU" sz="8000" dirty="0"/>
          </a:p>
          <a:p>
            <a:pPr marL="0" indent="0" algn="ctr">
              <a:buNone/>
            </a:pPr>
            <a:r>
              <a:rPr lang="en-US" altLang="ru-RU" sz="8000" b="1" dirty="0">
                <a:latin typeface="Cambria" pitchFamily="18" charset="0"/>
              </a:rPr>
              <a:t>Yes</a:t>
            </a:r>
            <a:r>
              <a:rPr lang="en-US" altLang="ru-RU" sz="8000" b="1" dirty="0" smtClean="0">
                <a:latin typeface="Cambria" pitchFamily="18" charset="0"/>
              </a:rPr>
              <a:t>,</a:t>
            </a:r>
            <a:r>
              <a:rPr lang="en-US" altLang="ru-RU" sz="8000" b="1" dirty="0">
                <a:latin typeface="Cambria" pitchFamily="18" charset="0"/>
              </a:rPr>
              <a:t> </a:t>
            </a:r>
            <a:r>
              <a:rPr lang="en-US" altLang="ru-RU" sz="8000" b="1" dirty="0" smtClean="0">
                <a:latin typeface="Cambria" pitchFamily="18" charset="0"/>
              </a:rPr>
              <a:t>we/you/they’</a:t>
            </a:r>
            <a:r>
              <a:rPr lang="en-US" altLang="ru-RU" sz="8000" b="1" dirty="0" smtClean="0">
                <a:solidFill>
                  <a:srgbClr val="FF0000"/>
                </a:solidFill>
                <a:latin typeface="Cambria" pitchFamily="18" charset="0"/>
              </a:rPr>
              <a:t>re</a:t>
            </a:r>
            <a:endParaRPr lang="en-US" altLang="ru-RU" sz="8000" b="1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r>
              <a:rPr lang="en-US" altLang="ru-RU" sz="8000" b="1" dirty="0">
                <a:latin typeface="Cambria" pitchFamily="18" charset="0"/>
              </a:rPr>
              <a:t>No, we/you/they</a:t>
            </a:r>
            <a:r>
              <a:rPr lang="en-US" altLang="ru-RU" sz="8000" b="1" dirty="0" smtClean="0">
                <a:solidFill>
                  <a:srgbClr val="000099"/>
                </a:solidFill>
                <a:latin typeface="Cambria" pitchFamily="18" charset="0"/>
              </a:rPr>
              <a:t> </a:t>
            </a:r>
            <a:r>
              <a:rPr lang="en-US" altLang="ru-RU" sz="8000" b="1" dirty="0" smtClean="0">
                <a:solidFill>
                  <a:srgbClr val="FF0000"/>
                </a:solidFill>
                <a:latin typeface="Cambria" pitchFamily="18" charset="0"/>
              </a:rPr>
              <a:t>aren’t</a:t>
            </a:r>
            <a:endParaRPr lang="en-US" altLang="ru-RU" sz="8000" b="1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ctr">
              <a:buNone/>
            </a:pPr>
            <a:endParaRPr lang="en-US" altLang="ru-RU" sz="8000" b="1" dirty="0" smtClean="0">
              <a:solidFill>
                <a:srgbClr val="000099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14400" y="857250"/>
            <a:ext cx="8229600" cy="1143000"/>
          </a:xfrm>
        </p:spPr>
        <p:txBody>
          <a:bodyPr/>
          <a:lstStyle/>
          <a:p>
            <a:r>
              <a:rPr lang="en-US" dirty="0" smtClean="0"/>
              <a:t>Present Continuous Tense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96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19256" cy="850106"/>
          </a:xfrm>
        </p:spPr>
        <p:txBody>
          <a:bodyPr>
            <a:normAutofit fontScale="90000"/>
          </a:bodyPr>
          <a:lstStyle/>
          <a:p>
            <a:r>
              <a:rPr lang="en-US" altLang="ru-RU" b="1" dirty="0" smtClean="0"/>
              <a:t/>
            </a:r>
            <a:br>
              <a:rPr lang="en-US" altLang="ru-RU" b="1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1484784"/>
            <a:ext cx="5455019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i="1" dirty="0" smtClean="0"/>
              <a:t>Используй в речи: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All </a:t>
            </a:r>
            <a:r>
              <a:rPr lang="en-US" sz="4000" b="1" dirty="0" smtClean="0"/>
              <a:t>of us</a:t>
            </a:r>
            <a:r>
              <a:rPr lang="ru-RU" sz="4000" b="1" dirty="0" smtClean="0"/>
              <a:t> </a:t>
            </a:r>
            <a:r>
              <a:rPr lang="ru-RU" sz="4000" dirty="0" smtClean="0"/>
              <a:t>– все из нас</a:t>
            </a:r>
            <a:endParaRPr lang="en-US" sz="4000" dirty="0" smtClean="0"/>
          </a:p>
          <a:p>
            <a:pPr>
              <a:lnSpc>
                <a:spcPct val="150000"/>
              </a:lnSpc>
            </a:pPr>
            <a:r>
              <a:rPr lang="en-US" sz="4000" b="1" dirty="0" smtClean="0"/>
              <a:t>Two of us</a:t>
            </a:r>
            <a:r>
              <a:rPr lang="ru-RU" sz="4000" b="1" dirty="0" smtClean="0"/>
              <a:t> </a:t>
            </a:r>
            <a:r>
              <a:rPr lang="ru-RU" sz="4000" dirty="0" smtClean="0"/>
              <a:t>– двое из нас</a:t>
            </a:r>
            <a:endParaRPr lang="en-US" sz="4000" dirty="0" smtClean="0"/>
          </a:p>
          <a:p>
            <a:pPr>
              <a:lnSpc>
                <a:spcPct val="150000"/>
              </a:lnSpc>
            </a:pPr>
            <a:r>
              <a:rPr lang="en-US" sz="4000" b="1" dirty="0" smtClean="0"/>
              <a:t>Three of us </a:t>
            </a:r>
            <a:r>
              <a:rPr lang="en-US" sz="4000" dirty="0" smtClean="0"/>
              <a:t>– </a:t>
            </a:r>
            <a:r>
              <a:rPr lang="ru-RU" sz="4000" dirty="0" smtClean="0"/>
              <a:t>трое из </a:t>
            </a:r>
            <a:r>
              <a:rPr lang="ru-RU" sz="4000" dirty="0" smtClean="0"/>
              <a:t>нас</a:t>
            </a:r>
            <a:endParaRPr lang="en-US" sz="4000" dirty="0" smtClean="0"/>
          </a:p>
          <a:p>
            <a:pPr>
              <a:lnSpc>
                <a:spcPct val="150000"/>
              </a:lnSpc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4998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19256" cy="850106"/>
          </a:xfrm>
        </p:spPr>
        <p:txBody>
          <a:bodyPr/>
          <a:lstStyle/>
          <a:p>
            <a:r>
              <a:rPr lang="en-US" altLang="ru-RU" b="1" dirty="0" smtClean="0"/>
              <a:t/>
            </a:r>
            <a:br>
              <a:rPr lang="en-US" altLang="ru-RU" b="1" dirty="0" smtClean="0"/>
            </a:br>
            <a:r>
              <a:rPr lang="en-US" altLang="ru-RU" b="1" dirty="0" smtClean="0"/>
              <a:t>Check your answers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en-US" altLang="ru-RU" b="1" dirty="0" smtClean="0"/>
              <a:t>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817241"/>
            <a:ext cx="3384376" cy="288405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0-1 mistake – “5”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2-3 mistakes </a:t>
            </a:r>
            <a:r>
              <a:rPr lang="en-US" sz="2800" dirty="0"/>
              <a:t>– </a:t>
            </a:r>
            <a:r>
              <a:rPr lang="en-US" sz="2800" dirty="0" smtClean="0"/>
              <a:t>“4”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 4-5 mistakes </a:t>
            </a:r>
            <a:r>
              <a:rPr lang="en-US" sz="2800" dirty="0"/>
              <a:t>– </a:t>
            </a:r>
            <a:r>
              <a:rPr lang="en-US" sz="2800" dirty="0" smtClean="0"/>
              <a:t>“3”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&gt;5 mistakes- “2”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35557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S. </a:t>
            </a:r>
            <a:r>
              <a:rPr lang="en-US" sz="2400" b="1" dirty="0">
                <a:solidFill>
                  <a:srgbClr val="0070C0"/>
                </a:solidFill>
              </a:rPr>
              <a:t>Book  page </a:t>
            </a:r>
            <a:r>
              <a:rPr lang="ru-RU" sz="2400" b="1" dirty="0" smtClean="0">
                <a:solidFill>
                  <a:srgbClr val="0070C0"/>
                </a:solidFill>
              </a:rPr>
              <a:t>51</a:t>
            </a:r>
            <a:r>
              <a:rPr lang="en-US" sz="2400" b="1" dirty="0" smtClean="0">
                <a:solidFill>
                  <a:srgbClr val="0070C0"/>
                </a:solidFill>
              </a:rPr>
              <a:t> ex.</a:t>
            </a:r>
            <a:r>
              <a:rPr lang="ru-RU" sz="2400" b="1" dirty="0" smtClean="0">
                <a:solidFill>
                  <a:srgbClr val="0070C0"/>
                </a:solidFill>
              </a:rPr>
              <a:t>7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907976" y="1969641"/>
            <a:ext cx="2943944" cy="279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1</a:t>
            </a:r>
            <a:r>
              <a:rPr lang="en-US" dirty="0" smtClean="0"/>
              <a:t> are riding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2 is closing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3 is having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4 is brushing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5 is opening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6 are cleaning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092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1"/>
          <p:cNvSpPr>
            <a:spLocks noGrp="1"/>
          </p:cNvSpPr>
          <p:nvPr>
            <p:ph idx="1"/>
          </p:nvPr>
        </p:nvSpPr>
        <p:spPr>
          <a:xfrm>
            <a:off x="457200" y="1268413"/>
            <a:ext cx="8291513" cy="52562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ru-RU" b="1" dirty="0" smtClean="0"/>
              <a:t>Now </a:t>
            </a:r>
          </a:p>
          <a:p>
            <a:pPr eaLnBrk="1" hangingPunct="1">
              <a:buFont typeface="Arial" charset="0"/>
              <a:buNone/>
            </a:pPr>
            <a:endParaRPr lang="en-US" altLang="ru-RU" b="1" dirty="0" smtClean="0"/>
          </a:p>
          <a:p>
            <a:pPr eaLnBrk="1" hangingPunct="1">
              <a:buFont typeface="Arial" charset="0"/>
              <a:buNone/>
            </a:pPr>
            <a:endParaRPr lang="en-US" altLang="ru-RU" b="1" dirty="0" smtClean="0"/>
          </a:p>
          <a:p>
            <a:pPr eaLnBrk="1" hangingPunct="1">
              <a:buFont typeface="Arial" charset="0"/>
              <a:buNone/>
            </a:pPr>
            <a:endParaRPr lang="en-US" altLang="ru-RU" b="1" dirty="0" smtClean="0"/>
          </a:p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1. </a:t>
            </a:r>
            <a:r>
              <a:rPr lang="en-US" altLang="ru-RU" dirty="0" smtClean="0"/>
              <a:t>read the words on the topic “</a:t>
            </a:r>
            <a:r>
              <a:rPr lang="en-US" altLang="ru-RU" dirty="0" smtClean="0">
                <a:latin typeface="Arial" charset="0"/>
              </a:rPr>
              <a:t>Chore</a:t>
            </a:r>
            <a:r>
              <a:rPr lang="en-US" altLang="ru-RU" dirty="0" smtClean="0"/>
              <a:t>”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2. </a:t>
            </a:r>
            <a:r>
              <a:rPr lang="en-US" altLang="ru-RU" dirty="0" smtClean="0"/>
              <a:t>Ask and answer the questions in Present Cont</a:t>
            </a:r>
            <a:r>
              <a:rPr lang="en-US" altLang="ru-RU" dirty="0"/>
              <a:t>.</a:t>
            </a:r>
            <a:endParaRPr lang="en-US" altLang="ru-RU" dirty="0" smtClean="0"/>
          </a:p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3. </a:t>
            </a:r>
            <a:r>
              <a:rPr lang="en-US" altLang="ru-RU" dirty="0" smtClean="0"/>
              <a:t>work </a:t>
            </a:r>
            <a:r>
              <a:rPr lang="en-US" altLang="ru-RU" smtClean="0"/>
              <a:t>in pairs </a:t>
            </a:r>
            <a:r>
              <a:rPr lang="en-US" altLang="ru-RU" dirty="0" smtClean="0"/>
              <a:t>and help my classmates </a:t>
            </a:r>
          </a:p>
          <a:p>
            <a:pPr eaLnBrk="1" hangingPunct="1">
              <a:buFont typeface="Arial" charset="0"/>
              <a:buNone/>
            </a:pPr>
            <a:r>
              <a:rPr lang="en-US" altLang="ru-RU" dirty="0" smtClean="0"/>
              <a:t>    </a:t>
            </a:r>
            <a:endParaRPr lang="ru-RU" altLang="ru-RU" dirty="0" smtClean="0"/>
          </a:p>
        </p:txBody>
      </p:sp>
      <p:sp>
        <p:nvSpPr>
          <p:cNvPr id="15363" name="Заголовок 2"/>
          <p:cNvSpPr>
            <a:spLocks noGrp="1"/>
          </p:cNvSpPr>
          <p:nvPr>
            <p:ph type="title"/>
          </p:nvPr>
        </p:nvSpPr>
        <p:spPr>
          <a:xfrm>
            <a:off x="2195513" y="0"/>
            <a:ext cx="4978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results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2" descr="C:\Users\Юля\Desktop\f_4d2cb57edfdf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 descr="C:\Users\Юля\Desktop\73779971_smayl_a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049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1988840"/>
            <a:ext cx="3050835" cy="1569660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can… </a:t>
            </a:r>
          </a:p>
          <a:p>
            <a:pPr algn="ctr">
              <a:defRPr/>
            </a:pP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I have got </a:t>
            </a:r>
          </a:p>
          <a:p>
            <a:pPr algn="ctr">
              <a:defRPr/>
            </a:pP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 mistakes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2060848"/>
            <a:ext cx="2185214" cy="923330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can’t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24841" y="1844824"/>
            <a:ext cx="3211136" cy="1754326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can… </a:t>
            </a:r>
          </a:p>
          <a:p>
            <a:pPr algn="ctr">
              <a:defRPr/>
            </a:pP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but need </a:t>
            </a:r>
          </a:p>
          <a:p>
            <a:pPr algn="ctr">
              <a:defRPr/>
            </a:pP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more practice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592138" y="35925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28032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242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1_Тема Office</vt:lpstr>
      <vt:lpstr>Тема Office</vt:lpstr>
      <vt:lpstr>The topic of our lesson is  “Chores”</vt:lpstr>
      <vt:lpstr>Презентация PowerPoint</vt:lpstr>
      <vt:lpstr>What will we do at the lesson?</vt:lpstr>
      <vt:lpstr>Презентация PowerPoint</vt:lpstr>
      <vt:lpstr>Present Continuous Tense</vt:lpstr>
      <vt:lpstr>Present Continuous Tense</vt:lpstr>
      <vt:lpstr> </vt:lpstr>
      <vt:lpstr> Check your answers                             </vt:lpstr>
      <vt:lpstr>Our results</vt:lpstr>
      <vt:lpstr>Your mood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topic of our lesson is  “My pet”</dc:title>
  <dc:creator>Недосеко ЕЛ</dc:creator>
  <cp:lastModifiedBy>qq</cp:lastModifiedBy>
  <cp:revision>26</cp:revision>
  <dcterms:modified xsi:type="dcterms:W3CDTF">2017-02-14T20:14:36Z</dcterms:modified>
</cp:coreProperties>
</file>