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43CA63B-78D0-4FFE-87F6-0B178D151F89}" type="datetimeFigureOut">
              <a:rPr lang="ru-RU" smtClean="0"/>
              <a:t>25.06.2018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552948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3CA63B-78D0-4FFE-87F6-0B178D151F89}" type="datetimeFigureOut">
              <a:rPr lang="ru-RU" smtClean="0"/>
              <a:t>25.06.2018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3106004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3CA63B-78D0-4FFE-87F6-0B178D151F89}" type="datetimeFigureOut">
              <a:rPr lang="ru-RU" smtClean="0"/>
              <a:t>25.06.2018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2362860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3CA63B-78D0-4FFE-87F6-0B178D151F89}" type="datetimeFigureOut">
              <a:rPr lang="ru-RU" smtClean="0"/>
              <a:t>25.06.2018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4026006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43CA63B-78D0-4FFE-87F6-0B178D151F89}" type="datetimeFigureOut">
              <a:rPr lang="ru-RU" smtClean="0"/>
              <a:t>25.06.2018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1434708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43CA63B-78D0-4FFE-87F6-0B178D151F89}" type="datetimeFigureOut">
              <a:rPr lang="ru-RU" smtClean="0"/>
              <a:t>25.06.2018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1862201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43CA63B-78D0-4FFE-87F6-0B178D151F89}" type="datetimeFigureOut">
              <a:rPr lang="ru-RU" smtClean="0"/>
              <a:t>25.06.2018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237839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43CA63B-78D0-4FFE-87F6-0B178D151F89}" type="datetimeFigureOut">
              <a:rPr lang="ru-RU" smtClean="0"/>
              <a:t>25.06.2018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156937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43CA63B-78D0-4FFE-87F6-0B178D151F89}" type="datetimeFigureOut">
              <a:rPr lang="ru-RU" smtClean="0"/>
              <a:t>25.06.2018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1073108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43CA63B-78D0-4FFE-87F6-0B178D151F89}" type="datetimeFigureOut">
              <a:rPr lang="ru-RU" smtClean="0"/>
              <a:t>25.06.2018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3840416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43CA63B-78D0-4FFE-87F6-0B178D151F89}" type="datetimeFigureOut">
              <a:rPr lang="ru-RU" smtClean="0"/>
              <a:t>25.06.2018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F70B1C-E672-4196-8BDC-D07B644EF575}" type="slidenum">
              <a:rPr lang="ru-RU" smtClean="0"/>
              <a:t>‹#›</a:t>
            </a:fld>
            <a:endParaRPr lang="ru-RU"/>
          </a:p>
        </p:txBody>
      </p:sp>
    </p:spTree>
    <p:extLst>
      <p:ext uri="{BB962C8B-B14F-4D97-AF65-F5344CB8AC3E}">
        <p14:creationId xmlns:p14="http://schemas.microsoft.com/office/powerpoint/2010/main" val="2781758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20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3CA63B-78D0-4FFE-87F6-0B178D151F89}" type="datetimeFigureOut">
              <a:rPr lang="ru-RU" smtClean="0"/>
              <a:t>25.06.2018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F70B1C-E672-4196-8BDC-D07B644EF575}" type="slidenum">
              <a:rPr lang="ru-RU" smtClean="0"/>
              <a:t>‹#›</a:t>
            </a:fld>
            <a:endParaRPr lang="ru-RU"/>
          </a:p>
        </p:txBody>
      </p:sp>
    </p:spTree>
    <p:extLst>
      <p:ext uri="{BB962C8B-B14F-4D97-AF65-F5344CB8AC3E}">
        <p14:creationId xmlns:p14="http://schemas.microsoft.com/office/powerpoint/2010/main" val="1016454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3000"/>
            <a:lum/>
          </a:blip>
          <a:srcRect/>
          <a:stretch>
            <a:fillRect t="-12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950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91886"/>
            <a:ext cx="10515600" cy="6183085"/>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Стрекозы – одни из самых красивых насекомых. Их можно увидеть солнечным летним днем над водой. Они бывают разных цветов: синие, зеленые, черные… </a:t>
            </a:r>
            <a:r>
              <a:rPr lang="ru-RU" dirty="0" smtClean="0">
                <a:latin typeface="Times New Roman" panose="02020603050405020304" pitchFamily="18" charset="0"/>
                <a:cs typeface="Times New Roman" panose="02020603050405020304" pitchFamily="18" charset="0"/>
              </a:rPr>
              <a:t>У </a:t>
            </a:r>
            <a:r>
              <a:rPr lang="ru-RU" dirty="0">
                <a:latin typeface="Times New Roman" panose="02020603050405020304" pitchFamily="18" charset="0"/>
                <a:cs typeface="Times New Roman" panose="02020603050405020304" pitchFamily="18" charset="0"/>
              </a:rPr>
              <a:t>стрекозы четыре сетчатых крыла, это помогает ей быстро летать, а удлиненное словно руль тело направляет ее в полете. Скорость полета стрекозы – 96–144 километров в час. Ее большие глаза переливаются всеми цветами радуги! Они занимают почти всю голову и состоят из 28 тысяч мелких глазков. Стрекоза прожорлива и постоянно охотится. Она питается мелкими насекомыми: комарами, жуками, мухами, мотыльками. </a:t>
            </a:r>
            <a:endParaRPr lang="ru-RU" dirty="0" smtClean="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Стрекозы активны все лето, а осенью впадают в спячку. </a:t>
            </a:r>
            <a:r>
              <a:rPr lang="ru-RU" dirty="0" smtClean="0">
                <a:latin typeface="Times New Roman" panose="02020603050405020304" pitchFamily="18" charset="0"/>
                <a:cs typeface="Times New Roman" panose="02020603050405020304" pitchFamily="18" charset="0"/>
              </a:rPr>
              <a:t>Самая </a:t>
            </a:r>
            <a:r>
              <a:rPr lang="ru-RU" dirty="0">
                <a:latin typeface="Times New Roman" panose="02020603050405020304" pitchFamily="18" charset="0"/>
                <a:cs typeface="Times New Roman" panose="02020603050405020304" pitchFamily="18" charset="0"/>
              </a:rPr>
              <a:t>большая стрекоза, которая водится в нашей стране, – коромысло. Обычно она коричнево-красного цвета, но встречаются и синие стрекозы. Размах крыльев стрекозы коромысло составляет 10, а длина их тела 8 сантиметров.</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79092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a:t/>
            </a:r>
            <a:br>
              <a:rPr lang="ru-RU" dirty="0"/>
            </a:br>
            <a:r>
              <a:rPr lang="ru-RU" dirty="0" smtClean="0">
                <a:latin typeface="Times New Roman" panose="02020603050405020304" pitchFamily="18" charset="0"/>
                <a:cs typeface="Times New Roman" panose="02020603050405020304" pitchFamily="18" charset="0"/>
              </a:rPr>
              <a:t>ЗАГАДКА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t/>
            </a:r>
            <a:br>
              <a:rPr lang="ru-RU" dirty="0" smtClean="0"/>
            </a:br>
            <a:endParaRPr lang="ru-RU" dirty="0"/>
          </a:p>
        </p:txBody>
      </p:sp>
      <p:sp>
        <p:nvSpPr>
          <p:cNvPr id="3" name="Объект 2"/>
          <p:cNvSpPr>
            <a:spLocks noGrp="1"/>
          </p:cNvSpPr>
          <p:nvPr>
            <p:ph idx="1"/>
          </p:nvPr>
        </p:nvSpPr>
        <p:spPr>
          <a:xfrm>
            <a:off x="3884024" y="1825625"/>
            <a:ext cx="4632959" cy="4351338"/>
          </a:xfrm>
        </p:spPr>
        <p:txBody>
          <a:bodyPr/>
          <a:lstStyle/>
          <a:p>
            <a:pPr marL="0" indent="0">
              <a:buNone/>
            </a:pPr>
            <a:r>
              <a:rPr lang="ru-RU" dirty="0">
                <a:latin typeface="Times New Roman" panose="02020603050405020304" pitchFamily="18" charset="0"/>
                <a:cs typeface="Times New Roman" panose="02020603050405020304" pitchFamily="18" charset="0"/>
              </a:rPr>
              <a:t>Маленький вертолет </a:t>
            </a:r>
          </a:p>
          <a:p>
            <a:pPr marL="0" indent="0">
              <a:buNone/>
            </a:pPr>
            <a:r>
              <a:rPr lang="ru-RU" dirty="0">
                <a:latin typeface="Times New Roman" panose="02020603050405020304" pitchFamily="18" charset="0"/>
                <a:cs typeface="Times New Roman" panose="02020603050405020304" pitchFamily="18" charset="0"/>
              </a:rPr>
              <a:t>Летит назад и вперед. </a:t>
            </a:r>
          </a:p>
          <a:p>
            <a:pPr marL="0" indent="0">
              <a:buNone/>
            </a:pPr>
            <a:r>
              <a:rPr lang="ru-RU" dirty="0">
                <a:latin typeface="Times New Roman" panose="02020603050405020304" pitchFamily="18" charset="0"/>
                <a:cs typeface="Times New Roman" panose="02020603050405020304" pitchFamily="18" charset="0"/>
              </a:rPr>
              <a:t>Большие глаза, </a:t>
            </a:r>
          </a:p>
          <a:p>
            <a:pPr marL="0" indent="0">
              <a:buNone/>
            </a:pPr>
            <a:r>
              <a:rPr lang="ru-RU" dirty="0">
                <a:latin typeface="Times New Roman" panose="02020603050405020304" pitchFamily="18" charset="0"/>
                <a:cs typeface="Times New Roman" panose="02020603050405020304" pitchFamily="18" charset="0"/>
              </a:rPr>
              <a:t>Зовут – … (стрекоза)</a:t>
            </a:r>
          </a:p>
          <a:p>
            <a:pPr marL="0" indent="0">
              <a:buNone/>
            </a:pPr>
            <a:endParaRPr lang="ru-RU" dirty="0"/>
          </a:p>
        </p:txBody>
      </p:sp>
    </p:spTree>
    <p:extLst>
      <p:ext uri="{BB962C8B-B14F-4D97-AF65-F5344CB8AC3E}">
        <p14:creationId xmlns:p14="http://schemas.microsoft.com/office/powerpoint/2010/main" val="2078847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t>БОЖЬЯ </a:t>
            </a:r>
            <a:r>
              <a:rPr lang="ru-RU" dirty="0"/>
              <a:t>КОРОВКА</a:t>
            </a:r>
            <a:br>
              <a:rPr lang="ru-RU" dirty="0"/>
            </a:br>
            <a:endParaRPr lang="ru-RU" dirty="0"/>
          </a:p>
        </p:txBody>
      </p:sp>
      <p:pic>
        <p:nvPicPr>
          <p:cNvPr id="4" name="Объект 3" descr="Ð±Ð¾Ð¶ÑÑ ÐºÐ¾ÑÐ¾Ð²ÐºÐ°"/>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0" y="2881561"/>
            <a:ext cx="6000750" cy="3876675"/>
          </a:xfrm>
          <a:prstGeom prst="rect">
            <a:avLst/>
          </a:prstGeom>
          <a:noFill/>
          <a:ln>
            <a:noFill/>
          </a:ln>
        </p:spPr>
      </p:pic>
      <p:sp>
        <p:nvSpPr>
          <p:cNvPr id="5" name="Прямоугольник 4"/>
          <p:cNvSpPr/>
          <p:nvPr/>
        </p:nvSpPr>
        <p:spPr>
          <a:xfrm>
            <a:off x="296091" y="1915885"/>
            <a:ext cx="8847909" cy="2507866"/>
          </a:xfrm>
          <a:prstGeom prst="rect">
            <a:avLst/>
          </a:prstGeom>
        </p:spPr>
        <p:txBody>
          <a:bodyPr wrap="square">
            <a:spAutoFit/>
          </a:bodyPr>
          <a:lstStyle/>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С моей ладошки очень ловко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Взлетает маленький жучок.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За что зовут его коровкой,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Никто ответить мне не смог!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14955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838200" y="740229"/>
            <a:ext cx="10515600" cy="5436734"/>
          </a:xfrm>
        </p:spPr>
        <p:txBody>
          <a:bodyPr>
            <a:normAutofit lnSpcReduction="10000"/>
          </a:bodyPr>
          <a:lstStyle/>
          <a:p>
            <a:pPr marL="0" indent="0">
              <a:buNone/>
            </a:pPr>
            <a:r>
              <a:rPr lang="ru-RU" dirty="0">
                <a:latin typeface="Times New Roman" panose="02020603050405020304" pitchFamily="18" charset="0"/>
                <a:cs typeface="Times New Roman" panose="02020603050405020304" pitchFamily="18" charset="0"/>
              </a:rPr>
              <a:t>Божья коровка – распространенное насекомое. Наверняка каждый летом сажал божью коровку на руку и приговаривал: «Божья коровка, лети на небо, принеси нам хлеба, черного, белого, только не горелого».</a:t>
            </a:r>
          </a:p>
          <a:p>
            <a:pPr marL="0" indent="0">
              <a:buNone/>
            </a:pPr>
            <a:r>
              <a:rPr lang="ru-RU" dirty="0">
                <a:latin typeface="Times New Roman" panose="02020603050405020304" pitchFamily="18" charset="0"/>
                <a:cs typeface="Times New Roman" panose="02020603050405020304" pitchFamily="18" charset="0"/>
              </a:rPr>
              <a:t>Божью коровку легко узнать по однотонному туловищу с цветными вкраплениями. Свое название этот жук, вероятно, получил из-за того, что по окраске напоминает корову, кроме того, в случае опасности эти насекомые выделяют из коленных суставов желтоватую жидкость с резким запахом, в народе ее называют «молочком», а «божья» – из-за его безобидности.</a:t>
            </a:r>
          </a:p>
          <a:p>
            <a:pPr marL="0" indent="0">
              <a:buNone/>
            </a:pPr>
            <a:r>
              <a:rPr lang="ru-RU" dirty="0">
                <a:latin typeface="Times New Roman" panose="02020603050405020304" pitchFamily="18" charset="0"/>
                <a:cs typeface="Times New Roman" panose="02020603050405020304" pitchFamily="18" charset="0"/>
              </a:rPr>
              <a:t>На самом деле божьи коровки – хищники. Они питаются тлей, мучнистыми червецами, </a:t>
            </a:r>
            <a:r>
              <a:rPr lang="ru-RU" dirty="0" err="1">
                <a:latin typeface="Times New Roman" panose="02020603050405020304" pitchFamily="18" charset="0"/>
                <a:cs typeface="Times New Roman" panose="02020603050405020304" pitchFamily="18" charset="0"/>
              </a:rPr>
              <a:t>белокрылками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листоблошками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когцидами</a:t>
            </a:r>
            <a:r>
              <a:rPr lang="ru-RU" dirty="0">
                <a:latin typeface="Times New Roman" panose="02020603050405020304" pitchFamily="18" charset="0"/>
                <a:cs typeface="Times New Roman" panose="02020603050405020304" pitchFamily="18" charset="0"/>
              </a:rPr>
              <a:t> и другими мелкими насекомыми, которые истощают растения.</a:t>
            </a:r>
          </a:p>
        </p:txBody>
      </p:sp>
    </p:spTree>
    <p:extLst>
      <p:ext uri="{BB962C8B-B14F-4D97-AF65-F5344CB8AC3E}">
        <p14:creationId xmlns:p14="http://schemas.microsoft.com/office/powerpoint/2010/main" val="1205596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40184" y="1825625"/>
            <a:ext cx="4859382" cy="4351338"/>
          </a:xfrm>
        </p:spPr>
        <p:txBody>
          <a:bodyPr>
            <a:normAutofit lnSpcReduction="10000"/>
          </a:bodyPr>
          <a:lstStyle/>
          <a:p>
            <a:pPr marL="0" indent="0">
              <a:buNone/>
            </a:pPr>
            <a:r>
              <a:rPr lang="ru-RU" dirty="0">
                <a:latin typeface="Times New Roman" panose="02020603050405020304" pitchFamily="18" charset="0"/>
                <a:cs typeface="Times New Roman" panose="02020603050405020304" pitchFamily="18" charset="0"/>
              </a:rPr>
              <a:t>«Божья коровка </a:t>
            </a:r>
          </a:p>
          <a:p>
            <a:pPr marL="0" indent="0">
              <a:buNone/>
            </a:pPr>
            <a:r>
              <a:rPr lang="ru-RU" dirty="0">
                <a:latin typeface="Times New Roman" panose="02020603050405020304" pitchFamily="18" charset="0"/>
                <a:cs typeface="Times New Roman" panose="02020603050405020304" pitchFamily="18" charset="0"/>
              </a:rPr>
              <a:t>Мне на пальчик села. </a:t>
            </a:r>
          </a:p>
          <a:p>
            <a:pPr marL="0" indent="0">
              <a:buNone/>
            </a:pPr>
            <a:r>
              <a:rPr lang="ru-RU" dirty="0">
                <a:latin typeface="Times New Roman" panose="02020603050405020304" pitchFamily="18" charset="0"/>
                <a:cs typeface="Times New Roman" panose="02020603050405020304" pitchFamily="18" charset="0"/>
              </a:rPr>
              <a:t>«Божья коровка, </a:t>
            </a:r>
          </a:p>
          <a:p>
            <a:pPr marL="0" indent="0">
              <a:buNone/>
            </a:pPr>
            <a:r>
              <a:rPr lang="ru-RU" dirty="0">
                <a:latin typeface="Times New Roman" panose="02020603050405020304" pitchFamily="18" charset="0"/>
                <a:cs typeface="Times New Roman" panose="02020603050405020304" pitchFamily="18" charset="0"/>
              </a:rPr>
              <a:t>Ты куда летела? </a:t>
            </a:r>
          </a:p>
          <a:p>
            <a:pPr marL="0" indent="0">
              <a:buNone/>
            </a:pPr>
            <a:r>
              <a:rPr lang="ru-RU" dirty="0">
                <a:latin typeface="Times New Roman" panose="02020603050405020304" pitchFamily="18" charset="0"/>
                <a:cs typeface="Times New Roman" panose="02020603050405020304" pitchFamily="18" charset="0"/>
              </a:rPr>
              <a:t>И куда, малютка, </a:t>
            </a:r>
          </a:p>
          <a:p>
            <a:pPr marL="0" indent="0">
              <a:buNone/>
            </a:pPr>
            <a:r>
              <a:rPr lang="ru-RU" dirty="0">
                <a:latin typeface="Times New Roman" panose="02020603050405020304" pitchFamily="18" charset="0"/>
                <a:cs typeface="Times New Roman" panose="02020603050405020304" pitchFamily="18" charset="0"/>
              </a:rPr>
              <a:t>Ты теперь спешишь? </a:t>
            </a:r>
          </a:p>
          <a:p>
            <a:pPr marL="0" indent="0">
              <a:buNone/>
            </a:pPr>
            <a:r>
              <a:rPr lang="ru-RU" dirty="0">
                <a:latin typeface="Times New Roman" panose="02020603050405020304" pitchFamily="18" charset="0"/>
                <a:cs typeface="Times New Roman" panose="02020603050405020304" pitchFamily="18" charset="0"/>
              </a:rPr>
              <a:t>Скоро пальчик кончится, </a:t>
            </a:r>
          </a:p>
          <a:p>
            <a:pPr marL="0" indent="0">
              <a:buNone/>
            </a:pPr>
            <a:r>
              <a:rPr lang="ru-RU" dirty="0">
                <a:latin typeface="Times New Roman" panose="02020603050405020304" pitchFamily="18" charset="0"/>
                <a:cs typeface="Times New Roman" panose="02020603050405020304" pitchFamily="18" charset="0"/>
              </a:rPr>
              <a:t>Ты и улетишь. </a:t>
            </a:r>
          </a:p>
          <a:p>
            <a:pPr marL="0" indent="0">
              <a:buNone/>
            </a:pPr>
            <a:r>
              <a:rPr lang="ru-RU" dirty="0">
                <a:latin typeface="Times New Roman" panose="02020603050405020304" pitchFamily="18" charset="0"/>
                <a:cs typeface="Times New Roman" panose="02020603050405020304" pitchFamily="18" charset="0"/>
              </a:rPr>
              <a:t>Е. </a:t>
            </a:r>
            <a:r>
              <a:rPr lang="ru-RU" dirty="0" err="1">
                <a:latin typeface="Times New Roman" panose="02020603050405020304" pitchFamily="18" charset="0"/>
                <a:cs typeface="Times New Roman" panose="02020603050405020304" pitchFamily="18" charset="0"/>
              </a:rPr>
              <a:t>Корюкин</a:t>
            </a:r>
            <a:r>
              <a:rPr lang="ru-RU" dirty="0">
                <a:latin typeface="Times New Roman" panose="02020603050405020304" pitchFamily="18" charset="0"/>
                <a:cs typeface="Times New Roman" panose="02020603050405020304" pitchFamily="18" charset="0"/>
              </a:rPr>
              <a:t> </a:t>
            </a:r>
          </a:p>
          <a:p>
            <a:pPr marL="0" indent="0">
              <a:buNone/>
            </a:pPr>
            <a:endParaRPr lang="ru-RU" dirty="0"/>
          </a:p>
        </p:txBody>
      </p:sp>
    </p:spTree>
    <p:extLst>
      <p:ext uri="{BB962C8B-B14F-4D97-AF65-F5344CB8AC3E}">
        <p14:creationId xmlns:p14="http://schemas.microsoft.com/office/powerpoint/2010/main" val="151685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105989" y="1030296"/>
            <a:ext cx="9553301" cy="3780522"/>
          </a:xfrm>
          <a:prstGeom prst="rect">
            <a:avLst/>
          </a:prstGeom>
        </p:spPr>
        <p:txBody>
          <a:bodyPr wrap="square">
            <a:spAutoFit/>
          </a:bodyPr>
          <a:lstStyle/>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Когда божья коровка откладывает яйца, она специально прикрепляет их туда, где больше всего паразитов. Как только личинки появляются из яиц, они сразу набрасываются на добычу. Личинки обычно овальные, немного суженные на концах. Они ярких цветов: желтые, оранжевые и черные. Личинки очень прожорливы, но взрослые особи еще прожорливее. Божьи коровки приносят колоссальную пользу сельскому хозяйству, уничтожая вредителей.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3710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ЗАГАДКА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210696" y="1825625"/>
            <a:ext cx="4143103" cy="4351338"/>
          </a:xfrm>
        </p:spPr>
        <p:txBody>
          <a:bodyPr/>
          <a:lstStyle/>
          <a:p>
            <a:pPr marL="0" indent="0">
              <a:buNone/>
            </a:pPr>
            <a:r>
              <a:rPr lang="ru-RU" dirty="0">
                <a:latin typeface="Times New Roman" panose="02020603050405020304" pitchFamily="18" charset="0"/>
                <a:cs typeface="Times New Roman" panose="02020603050405020304" pitchFamily="18" charset="0"/>
              </a:rPr>
              <a:t>Всех жучков она милей, </a:t>
            </a:r>
          </a:p>
          <a:p>
            <a:pPr marL="0" indent="0">
              <a:buNone/>
            </a:pPr>
            <a:r>
              <a:rPr lang="ru-RU" dirty="0">
                <a:latin typeface="Times New Roman" panose="02020603050405020304" pitchFamily="18" charset="0"/>
                <a:cs typeface="Times New Roman" panose="02020603050405020304" pitchFamily="18" charset="0"/>
              </a:rPr>
              <a:t>Спинка алая у ней. </a:t>
            </a:r>
          </a:p>
          <a:p>
            <a:pPr marL="0" indent="0">
              <a:buNone/>
            </a:pPr>
            <a:r>
              <a:rPr lang="ru-RU" dirty="0">
                <a:latin typeface="Times New Roman" panose="02020603050405020304" pitchFamily="18" charset="0"/>
                <a:cs typeface="Times New Roman" panose="02020603050405020304" pitchFamily="18" charset="0"/>
              </a:rPr>
              <a:t>А на ней кружочки — </a:t>
            </a:r>
          </a:p>
          <a:p>
            <a:pPr marL="0" indent="0">
              <a:buNone/>
            </a:pPr>
            <a:r>
              <a:rPr lang="ru-RU" dirty="0">
                <a:latin typeface="Times New Roman" panose="02020603050405020304" pitchFamily="18" charset="0"/>
                <a:cs typeface="Times New Roman" panose="02020603050405020304" pitchFamily="18" charset="0"/>
              </a:rPr>
              <a:t>Черненькие точки. </a:t>
            </a:r>
          </a:p>
          <a:p>
            <a:pPr marL="0" indent="0">
              <a:buNone/>
            </a:pPr>
            <a:r>
              <a:rPr lang="ru-RU" dirty="0">
                <a:latin typeface="Times New Roman" panose="02020603050405020304" pitchFamily="18" charset="0"/>
                <a:cs typeface="Times New Roman" panose="02020603050405020304" pitchFamily="18" charset="0"/>
              </a:rPr>
              <a:t>(Божья коровка)</a:t>
            </a:r>
          </a:p>
          <a:p>
            <a:pPr marL="0" indent="0">
              <a:buNone/>
            </a:pPr>
            <a:endParaRPr lang="ru-RU" dirty="0"/>
          </a:p>
        </p:txBody>
      </p:sp>
      <p:pic>
        <p:nvPicPr>
          <p:cNvPr id="9218" name="Picture 2" descr="http://usiter.com/uploads/20120326/bozhya+korovka+nasekomie+zhivotnie+4995820944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563" y="1452682"/>
            <a:ext cx="6674625" cy="5097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485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БАБОЧКА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399495" y="1450991"/>
            <a:ext cx="11282779" cy="4486275"/>
          </a:xfrm>
        </p:spPr>
        <p:txBody>
          <a:bodyPr/>
          <a:lstStyle/>
          <a:p>
            <a:pPr marL="0" indent="0">
              <a:buNone/>
            </a:pPr>
            <a:r>
              <a:rPr lang="ru-RU" dirty="0">
                <a:latin typeface="Times New Roman" panose="02020603050405020304" pitchFamily="18" charset="0"/>
                <a:cs typeface="Times New Roman" panose="02020603050405020304" pitchFamily="18" charset="0"/>
              </a:rPr>
              <a:t>Бабочки – рекордсмены природы. По разнообразию окраски они вне конкуренции. Отличаются они и размерами. </a:t>
            </a:r>
            <a:endParaRPr lang="ru-RU" dirty="0" smtClean="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Бабочки сосут нектар и таким образом опыляют растения и питаются. А если время цветов еще не пришло, то они могут хлебнуть березового или кленового сока.</a:t>
            </a:r>
          </a:p>
          <a:p>
            <a:pPr marL="0" indent="0">
              <a:buNone/>
            </a:pPr>
            <a:endParaRPr lang="ru-RU" dirty="0"/>
          </a:p>
        </p:txBody>
      </p:sp>
      <p:pic>
        <p:nvPicPr>
          <p:cNvPr id="10242" name="Picture 2" descr="https://cdn.fishki.net/upload/post/2016/05/04/1940469/butterfl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1565" y="3694128"/>
            <a:ext cx="4494413" cy="3015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7692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9229" y="214539"/>
            <a:ext cx="10515600" cy="3904615"/>
          </a:xfrm>
        </p:spPr>
        <p:txBody>
          <a:bodyPr>
            <a:normAutofit fontScale="92500" lnSpcReduction="10000"/>
          </a:bodyPr>
          <a:lstStyle/>
          <a:p>
            <a:pPr marL="0" indent="0">
              <a:buNone/>
            </a:pPr>
            <a:r>
              <a:rPr lang="ru-RU" dirty="0">
                <a:latin typeface="Times New Roman" panose="02020603050405020304" pitchFamily="18" charset="0"/>
                <a:cs typeface="Times New Roman" panose="02020603050405020304" pitchFamily="18" charset="0"/>
              </a:rPr>
              <a:t>Размножаются бабочки летом. Яички они откладывают в почву или в ткани растений. Из яичка появляется гусеница. Она очень много ест, так как на этой стадии происходит рост и накопление питательных веществ на всю жизнь насекомого. Тем не менее гусеница привередлива в еде. Если ей не довелось оказаться на нужном растении, ей сложно освоиться на другом виде. </a:t>
            </a:r>
          </a:p>
          <a:p>
            <a:pPr marL="0" indent="0">
              <a:buNone/>
            </a:pPr>
            <a:r>
              <a:rPr lang="ru-RU" dirty="0">
                <a:latin typeface="Times New Roman" panose="02020603050405020304" pitchFamily="18" charset="0"/>
                <a:cs typeface="Times New Roman" panose="02020603050405020304" pitchFamily="18" charset="0"/>
              </a:rPr>
              <a:t>Обычно бабочка откладывает яйца на определенное растение, чтобы вылупившиеся гусеницы не голодали. Через некоторое время гусеница сбрасывает шкурку и окукливается. Куколка – наиболее уязвимая стадия развития бабочки. Куколка неподвижна (или малоподвижна), не потребляет пищу.</a:t>
            </a:r>
          </a:p>
          <a:p>
            <a:pPr marL="0" indent="0">
              <a:buNone/>
            </a:pPr>
            <a:endParaRPr lang="ru-RU" dirty="0">
              <a:latin typeface="Times New Roman" panose="02020603050405020304" pitchFamily="18" charset="0"/>
              <a:cs typeface="Times New Roman" panose="02020603050405020304" pitchFamily="18" charset="0"/>
            </a:endParaRPr>
          </a:p>
        </p:txBody>
      </p:sp>
      <p:pic>
        <p:nvPicPr>
          <p:cNvPr id="11266" name="Picture 2" descr="https://cs.pikabu.ru/post_img/2013/11/20/2/1384906847_186021253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5691" y="3624605"/>
            <a:ext cx="3446324" cy="3163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779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27333"/>
            <a:ext cx="13271377" cy="1325563"/>
          </a:xfrm>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ЗАГАДКИ</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755778" y="923109"/>
            <a:ext cx="8598022" cy="5573485"/>
          </a:xfrm>
        </p:spPr>
        <p:txBody>
          <a:bodyPr>
            <a:normAutofit fontScale="62500" lnSpcReduction="20000"/>
          </a:bodyPr>
          <a:lstStyle/>
          <a:p>
            <a:pPr marL="0" indent="0" algn="ctr">
              <a:buNone/>
            </a:pPr>
            <a:r>
              <a:rPr lang="ru-RU" sz="2900" dirty="0">
                <a:latin typeface="Times New Roman" panose="02020603050405020304" pitchFamily="18" charset="0"/>
                <a:cs typeface="Times New Roman" panose="02020603050405020304" pitchFamily="18" charset="0"/>
              </a:rPr>
              <a:t>Она ярка, красива, </a:t>
            </a:r>
          </a:p>
          <a:p>
            <a:pPr marL="0" indent="0" algn="ctr">
              <a:buNone/>
            </a:pPr>
            <a:r>
              <a:rPr lang="ru-RU" sz="2900" dirty="0">
                <a:latin typeface="Times New Roman" panose="02020603050405020304" pitchFamily="18" charset="0"/>
                <a:cs typeface="Times New Roman" panose="02020603050405020304" pitchFamily="18" charset="0"/>
              </a:rPr>
              <a:t>Изящна, легкокрыла. </a:t>
            </a:r>
          </a:p>
          <a:p>
            <a:pPr marL="0" indent="0" algn="ctr">
              <a:buNone/>
            </a:pPr>
            <a:r>
              <a:rPr lang="ru-RU" sz="2900" dirty="0">
                <a:latin typeface="Times New Roman" panose="02020603050405020304" pitchFamily="18" charset="0"/>
                <a:cs typeface="Times New Roman" panose="02020603050405020304" pitchFamily="18" charset="0"/>
              </a:rPr>
              <a:t>Сама похожа на цветок </a:t>
            </a:r>
          </a:p>
          <a:p>
            <a:pPr marL="0" indent="0" algn="ctr">
              <a:buNone/>
            </a:pPr>
            <a:r>
              <a:rPr lang="ru-RU" sz="2900" dirty="0">
                <a:latin typeface="Times New Roman" panose="02020603050405020304" pitchFamily="18" charset="0"/>
                <a:cs typeface="Times New Roman" panose="02020603050405020304" pitchFamily="18" charset="0"/>
              </a:rPr>
              <a:t>И любит пить цветочный сок. </a:t>
            </a:r>
          </a:p>
          <a:p>
            <a:pPr marL="0" indent="0" algn="ctr">
              <a:buNone/>
            </a:pPr>
            <a:r>
              <a:rPr lang="ru-RU" sz="2900" dirty="0">
                <a:latin typeface="Times New Roman" panose="02020603050405020304" pitchFamily="18" charset="0"/>
                <a:cs typeface="Times New Roman" panose="02020603050405020304" pitchFamily="18" charset="0"/>
              </a:rPr>
              <a:t>(Бабочка) </a:t>
            </a:r>
          </a:p>
          <a:p>
            <a:pPr marL="0" indent="0" algn="ctr">
              <a:buNone/>
            </a:pPr>
            <a:endParaRPr lang="en-US" sz="2900" dirty="0" smtClean="0">
              <a:latin typeface="Times New Roman" panose="02020603050405020304" pitchFamily="18" charset="0"/>
              <a:cs typeface="Times New Roman" panose="02020603050405020304" pitchFamily="18" charset="0"/>
            </a:endParaRPr>
          </a:p>
          <a:p>
            <a:pPr marL="0" indent="0" algn="ctr">
              <a:buNone/>
            </a:pPr>
            <a:r>
              <a:rPr lang="ru-RU" sz="2900" dirty="0" smtClean="0">
                <a:latin typeface="Times New Roman" panose="02020603050405020304" pitchFamily="18" charset="0"/>
                <a:cs typeface="Times New Roman" panose="02020603050405020304" pitchFamily="18" charset="0"/>
              </a:rPr>
              <a:t>Сплела </a:t>
            </a:r>
            <a:r>
              <a:rPr lang="ru-RU" sz="2900" dirty="0">
                <a:latin typeface="Times New Roman" panose="02020603050405020304" pitchFamily="18" charset="0"/>
                <a:cs typeface="Times New Roman" panose="02020603050405020304" pitchFamily="18" charset="0"/>
              </a:rPr>
              <a:t>себе огромную жилетку, </a:t>
            </a:r>
          </a:p>
          <a:p>
            <a:pPr marL="0" indent="0" algn="ctr">
              <a:buNone/>
            </a:pPr>
            <a:r>
              <a:rPr lang="ru-RU" sz="2900" dirty="0">
                <a:latin typeface="Times New Roman" panose="02020603050405020304" pitchFamily="18" charset="0"/>
                <a:cs typeface="Times New Roman" panose="02020603050405020304" pitchFamily="18" charset="0"/>
              </a:rPr>
              <a:t>Там спряталась. Пойди, найди кокетку. </a:t>
            </a:r>
          </a:p>
          <a:p>
            <a:pPr marL="0" indent="0" algn="ctr">
              <a:buNone/>
            </a:pPr>
            <a:r>
              <a:rPr lang="ru-RU" sz="2900" dirty="0">
                <a:latin typeface="Times New Roman" panose="02020603050405020304" pitchFamily="18" charset="0"/>
                <a:cs typeface="Times New Roman" panose="02020603050405020304" pitchFamily="18" charset="0"/>
              </a:rPr>
              <a:t>…Прошло время, вдруг оттуда </a:t>
            </a:r>
          </a:p>
          <a:p>
            <a:pPr marL="0" indent="0" algn="ctr">
              <a:buNone/>
            </a:pPr>
            <a:r>
              <a:rPr lang="ru-RU" sz="2900" dirty="0">
                <a:latin typeface="Times New Roman" panose="02020603050405020304" pitchFamily="18" charset="0"/>
                <a:cs typeface="Times New Roman" panose="02020603050405020304" pitchFamily="18" charset="0"/>
              </a:rPr>
              <a:t>(Кто поверит в это чудо?) </a:t>
            </a:r>
          </a:p>
          <a:p>
            <a:pPr marL="0" indent="0" algn="ctr">
              <a:buNone/>
            </a:pPr>
            <a:r>
              <a:rPr lang="ru-RU" sz="2900" dirty="0">
                <a:latin typeface="Times New Roman" panose="02020603050405020304" pitchFamily="18" charset="0"/>
                <a:cs typeface="Times New Roman" panose="02020603050405020304" pitchFamily="18" charset="0"/>
              </a:rPr>
              <a:t>Появляется стройная дамочка! </a:t>
            </a:r>
          </a:p>
          <a:p>
            <a:pPr marL="0" indent="0" algn="ctr">
              <a:buNone/>
            </a:pPr>
            <a:r>
              <a:rPr lang="ru-RU" sz="2900" dirty="0">
                <a:latin typeface="Times New Roman" panose="02020603050405020304" pitchFamily="18" charset="0"/>
                <a:cs typeface="Times New Roman" panose="02020603050405020304" pitchFamily="18" charset="0"/>
              </a:rPr>
              <a:t>Не гусеница уже, а… </a:t>
            </a:r>
          </a:p>
          <a:p>
            <a:pPr marL="0" indent="0" algn="ctr">
              <a:buNone/>
            </a:pPr>
            <a:r>
              <a:rPr lang="ru-RU" sz="2900" dirty="0">
                <a:latin typeface="Times New Roman" panose="02020603050405020304" pitchFamily="18" charset="0"/>
                <a:cs typeface="Times New Roman" panose="02020603050405020304" pitchFamily="18" charset="0"/>
              </a:rPr>
              <a:t>(Бабочка) </a:t>
            </a:r>
            <a:endParaRPr lang="ru-RU" sz="2900" dirty="0" smtClean="0">
              <a:latin typeface="Times New Roman" panose="02020603050405020304" pitchFamily="18" charset="0"/>
              <a:cs typeface="Times New Roman" panose="02020603050405020304" pitchFamily="18" charset="0"/>
            </a:endParaRPr>
          </a:p>
          <a:p>
            <a:pPr marL="0" indent="0" algn="ctr">
              <a:buNone/>
            </a:pPr>
            <a:endParaRPr lang="en-US" sz="2900" dirty="0" smtClean="0">
              <a:latin typeface="Times New Roman" panose="02020603050405020304" pitchFamily="18" charset="0"/>
              <a:cs typeface="Times New Roman" panose="02020603050405020304" pitchFamily="18" charset="0"/>
            </a:endParaRPr>
          </a:p>
          <a:p>
            <a:pPr marL="0" indent="0" algn="ctr">
              <a:buNone/>
            </a:pPr>
            <a:r>
              <a:rPr lang="ru-RU" sz="2900" dirty="0" smtClean="0">
                <a:latin typeface="Times New Roman" panose="02020603050405020304" pitchFamily="18" charset="0"/>
                <a:cs typeface="Times New Roman" panose="02020603050405020304" pitchFamily="18" charset="0"/>
              </a:rPr>
              <a:t>Утром </a:t>
            </a:r>
            <a:r>
              <a:rPr lang="ru-RU" sz="2900" dirty="0">
                <a:latin typeface="Times New Roman" panose="02020603050405020304" pitchFamily="18" charset="0"/>
                <a:cs typeface="Times New Roman" panose="02020603050405020304" pitchFamily="18" charset="0"/>
              </a:rPr>
              <a:t>ползает, в полдень недвижима, вечером летает. </a:t>
            </a:r>
          </a:p>
          <a:p>
            <a:pPr marL="0" indent="0" algn="ctr">
              <a:buNone/>
            </a:pPr>
            <a:r>
              <a:rPr lang="ru-RU" sz="2900" dirty="0">
                <a:latin typeface="Times New Roman" panose="02020603050405020304" pitchFamily="18" charset="0"/>
                <a:cs typeface="Times New Roman" panose="02020603050405020304" pitchFamily="18" charset="0"/>
              </a:rPr>
              <a:t>...</a:t>
            </a:r>
          </a:p>
          <a:p>
            <a:pPr marL="0" indent="0" algn="ctr">
              <a:buNone/>
            </a:pPr>
            <a:r>
              <a:rPr lang="ru-RU" sz="2900" dirty="0">
                <a:latin typeface="Times New Roman" panose="02020603050405020304" pitchFamily="18" charset="0"/>
                <a:cs typeface="Times New Roman" panose="02020603050405020304" pitchFamily="18" charset="0"/>
              </a:rPr>
              <a:t>(Гусеница, куколка, бабочка).</a:t>
            </a:r>
          </a:p>
          <a:p>
            <a:pPr marL="0" indent="0" algn="ctr">
              <a:buNone/>
            </a:pPr>
            <a:endParaRPr lang="ru-RU" dirty="0"/>
          </a:p>
        </p:txBody>
      </p:sp>
    </p:spTree>
    <p:extLst>
      <p:ext uri="{BB962C8B-B14F-4D97-AF65-F5344CB8AC3E}">
        <p14:creationId xmlns:p14="http://schemas.microsoft.com/office/powerpoint/2010/main" val="4157977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81348" y="1825625"/>
            <a:ext cx="9272451" cy="4351338"/>
          </a:xfrm>
        </p:spPr>
        <p:txBody>
          <a:bodyPr/>
          <a:lstStyle/>
          <a:p>
            <a:pPr marL="0" indent="0">
              <a:buNone/>
            </a:pPr>
            <a:r>
              <a:rPr lang="ru-RU" dirty="0" smtClean="0">
                <a:latin typeface="Times New Roman" panose="02020603050405020304" pitchFamily="18" charset="0"/>
                <a:cs typeface="Times New Roman" panose="02020603050405020304" pitchFamily="18" charset="0"/>
              </a:rPr>
              <a:t>Села </a:t>
            </a:r>
            <a:r>
              <a:rPr lang="ru-RU" dirty="0">
                <a:latin typeface="Times New Roman" panose="02020603050405020304" pitchFamily="18" charset="0"/>
                <a:cs typeface="Times New Roman" panose="02020603050405020304" pitchFamily="18" charset="0"/>
              </a:rPr>
              <a:t>муха на окошко, </a:t>
            </a:r>
          </a:p>
          <a:p>
            <a:pPr marL="0" indent="0">
              <a:buNone/>
            </a:pPr>
            <a:r>
              <a:rPr lang="ru-RU" dirty="0">
                <a:latin typeface="Times New Roman" panose="02020603050405020304" pitchFamily="18" charset="0"/>
                <a:cs typeface="Times New Roman" panose="02020603050405020304" pitchFamily="18" charset="0"/>
              </a:rPr>
              <a:t>Съела муха хлеба крошку, </a:t>
            </a:r>
          </a:p>
          <a:p>
            <a:pPr marL="0" indent="0">
              <a:buNone/>
            </a:pPr>
            <a:r>
              <a:rPr lang="ru-RU" dirty="0">
                <a:latin typeface="Times New Roman" panose="02020603050405020304" pitchFamily="18" charset="0"/>
                <a:cs typeface="Times New Roman" panose="02020603050405020304" pitchFamily="18" charset="0"/>
              </a:rPr>
              <a:t>Тряпкой муху мы прогнали: </a:t>
            </a:r>
          </a:p>
          <a:p>
            <a:pPr marL="0" indent="0">
              <a:buNone/>
            </a:pPr>
            <a:r>
              <a:rPr lang="ru-RU" dirty="0">
                <a:latin typeface="Times New Roman" panose="02020603050405020304" pitchFamily="18" charset="0"/>
                <a:cs typeface="Times New Roman" panose="02020603050405020304" pitchFamily="18" charset="0"/>
              </a:rPr>
              <a:t>«В гости мы тебя не звали». </a:t>
            </a:r>
          </a:p>
          <a:p>
            <a:pPr marL="0" indent="0">
              <a:buNone/>
            </a:pPr>
            <a:r>
              <a:rPr lang="ru-RU" dirty="0">
                <a:latin typeface="Times New Roman" panose="02020603050405020304" pitchFamily="18" charset="0"/>
                <a:cs typeface="Times New Roman" panose="02020603050405020304" pitchFamily="18" charset="0"/>
              </a:rPr>
              <a:t>Т. Шорыгина </a:t>
            </a:r>
          </a:p>
          <a:p>
            <a:pPr marL="0" indent="0">
              <a:buNone/>
            </a:pPr>
            <a:endParaRPr lang="ru-RU" dirty="0"/>
          </a:p>
        </p:txBody>
      </p:sp>
      <p:pic>
        <p:nvPicPr>
          <p:cNvPr id="4" name="Рисунок 3" descr="Ð Ð°ÑÑÐºÐ°Ð¶Ð¸ÑÐµ Ð´ÐµÑÑÐ¼ Ð¾ Ð½Ð°ÑÐµÐºÐ¾Ð¼ÑÑ"/>
          <p:cNvPicPr/>
          <p:nvPr/>
        </p:nvPicPr>
        <p:blipFill>
          <a:blip r:embed="rId2">
            <a:extLst>
              <a:ext uri="{28A0092B-C50C-407E-A947-70E740481C1C}">
                <a14:useLocalDpi xmlns:a14="http://schemas.microsoft.com/office/drawing/2010/main" val="0"/>
              </a:ext>
            </a:extLst>
          </a:blip>
          <a:srcRect/>
          <a:stretch>
            <a:fillRect/>
          </a:stretch>
        </p:blipFill>
        <p:spPr bwMode="auto">
          <a:xfrm>
            <a:off x="6583680" y="2376576"/>
            <a:ext cx="5486400" cy="4250646"/>
          </a:xfrm>
          <a:prstGeom prst="rect">
            <a:avLst/>
          </a:prstGeom>
          <a:noFill/>
          <a:ln>
            <a:noFill/>
          </a:ln>
        </p:spPr>
      </p:pic>
      <p:sp>
        <p:nvSpPr>
          <p:cNvPr id="5" name="Заголовок 4"/>
          <p:cNvSpPr>
            <a:spLocks noGrp="1"/>
          </p:cNvSpPr>
          <p:nvPr>
            <p:ph type="title"/>
          </p:nvPr>
        </p:nvSpPr>
        <p:spPr>
          <a:xfrm>
            <a:off x="838200" y="687977"/>
            <a:ext cx="10515600" cy="1026747"/>
          </a:xfrm>
        </p:spPr>
        <p:txBody>
          <a:bodyPr>
            <a:normAutofit fontScale="90000"/>
          </a:bodyPr>
          <a:lstStyle/>
          <a:p>
            <a:pPr algn="ctr"/>
            <a:r>
              <a:rPr lang="ru-RU" dirty="0" smtClean="0"/>
              <a:t> </a:t>
            </a:r>
            <a:br>
              <a:rPr lang="ru-RU" dirty="0" smtClean="0"/>
            </a:br>
            <a:r>
              <a:rPr lang="ru-RU" dirty="0" smtClean="0">
                <a:latin typeface="Times New Roman" panose="02020603050405020304" pitchFamily="18" charset="0"/>
                <a:cs typeface="Times New Roman" panose="02020603050405020304" pitchFamily="18" charset="0"/>
              </a:rPr>
              <a:t>МУХА</a:t>
            </a:r>
            <a:br>
              <a:rPr lang="ru-RU"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48362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МУРАВЕЙ</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4" name="Объект 3" descr="Ð¼ÑÑÐ°Ð²ÐµÐ¹"/>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4137" y="2020389"/>
            <a:ext cx="5451566" cy="3909333"/>
          </a:xfrm>
          <a:prstGeom prst="rect">
            <a:avLst/>
          </a:prstGeom>
          <a:noFill/>
          <a:ln>
            <a:noFill/>
          </a:ln>
        </p:spPr>
      </p:pic>
      <p:sp>
        <p:nvSpPr>
          <p:cNvPr id="5" name="Прямоугольник 4"/>
          <p:cNvSpPr/>
          <p:nvPr/>
        </p:nvSpPr>
        <p:spPr>
          <a:xfrm>
            <a:off x="6287589" y="2792325"/>
            <a:ext cx="4963884" cy="3137397"/>
          </a:xfrm>
          <a:prstGeom prst="rect">
            <a:avLst/>
          </a:prstGeom>
        </p:spPr>
        <p:txBody>
          <a:bodyPr wrap="square">
            <a:spAutoFit/>
          </a:bodyPr>
          <a:lstStyle/>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Он из веточек, из хвои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Настоящий дом построит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Без пилы и без гвоздей.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Кто строитель?.. Муравей.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Н. Иванова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61849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65760"/>
            <a:ext cx="10515600" cy="5811203"/>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Муравьи относятся к общественным насекомым. Они живут семьями в больших муравейниках. Брюшко муравьев соединяется с грудью при помощи тонкого стебелька. Они имеют хорошо развитые верхние челюсти, которыми пользуются как для размельчения пищи, так и для защиты от врагов. У самок и рабочих муравьев есть жало и ядовитые железы, выделяющие муравьиную кислоту.</a:t>
            </a:r>
          </a:p>
          <a:p>
            <a:pPr marL="0" indent="0">
              <a:buNone/>
            </a:pPr>
            <a:r>
              <a:rPr lang="ru-RU" dirty="0">
                <a:latin typeface="Times New Roman" panose="02020603050405020304" pitchFamily="18" charset="0"/>
                <a:cs typeface="Times New Roman" panose="02020603050405020304" pitchFamily="18" charset="0"/>
              </a:rPr>
              <a:t>Основную массу семьи составляют рабочие особи. Они выполняют все необходимые работы в гнезде: строят и чистят его, добывают пищу, заботятся о потомстве, защищают гнездо от врагов. Муравьи едят все, но особенно любят сладкое. Они даже специально разводят тлей, защищают их от хищников. Тли для них – как дойные коровы, которые снабжают муравьев сладким сахаристым соком.</a:t>
            </a:r>
          </a:p>
          <a:p>
            <a:pPr marL="0" indent="0">
              <a:buNone/>
            </a:pPr>
            <a:endParaRPr lang="ru-RU" dirty="0"/>
          </a:p>
        </p:txBody>
      </p:sp>
    </p:spTree>
    <p:extLst>
      <p:ext uri="{BB962C8B-B14F-4D97-AF65-F5344CB8AC3E}">
        <p14:creationId xmlns:p14="http://schemas.microsoft.com/office/powerpoint/2010/main" val="36076330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ЗАГАДКА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81994" y="1690688"/>
            <a:ext cx="4090851" cy="4351338"/>
          </a:xfrm>
        </p:spPr>
        <p:txBody>
          <a:bodyPr/>
          <a:lstStyle/>
          <a:p>
            <a:pPr marL="0" indent="0" algn="ctr">
              <a:buNone/>
            </a:pPr>
            <a:r>
              <a:rPr lang="ru-RU" dirty="0" smtClean="0">
                <a:latin typeface="Times New Roman" panose="02020603050405020304" pitchFamily="18" charset="0"/>
                <a:cs typeface="Times New Roman" panose="02020603050405020304" pitchFamily="18" charset="0"/>
              </a:rPr>
              <a:t>Он работник настоящий, </a:t>
            </a:r>
          </a:p>
          <a:p>
            <a:pPr marL="0" indent="0" algn="ctr">
              <a:buNone/>
            </a:pPr>
            <a:r>
              <a:rPr lang="ru-RU" dirty="0" smtClean="0">
                <a:latin typeface="Times New Roman" panose="02020603050405020304" pitchFamily="18" charset="0"/>
                <a:cs typeface="Times New Roman" panose="02020603050405020304" pitchFamily="18" charset="0"/>
              </a:rPr>
              <a:t>Очень, очень работящий. </a:t>
            </a:r>
          </a:p>
          <a:p>
            <a:pPr marL="0" indent="0" algn="ctr">
              <a:buNone/>
            </a:pPr>
            <a:r>
              <a:rPr lang="ru-RU" dirty="0" smtClean="0">
                <a:latin typeface="Times New Roman" panose="02020603050405020304" pitchFamily="18" charset="0"/>
                <a:cs typeface="Times New Roman" panose="02020603050405020304" pitchFamily="18" charset="0"/>
              </a:rPr>
              <a:t>Под сосной в лесу густом </a:t>
            </a:r>
          </a:p>
          <a:p>
            <a:pPr marL="0" indent="0" algn="ctr">
              <a:buNone/>
            </a:pPr>
            <a:r>
              <a:rPr lang="ru-RU" dirty="0" smtClean="0">
                <a:latin typeface="Times New Roman" panose="02020603050405020304" pitchFamily="18" charset="0"/>
                <a:cs typeface="Times New Roman" panose="02020603050405020304" pitchFamily="18" charset="0"/>
              </a:rPr>
              <a:t>Из хвоинок строит дом. </a:t>
            </a:r>
          </a:p>
          <a:p>
            <a:pPr marL="0" indent="0" algn="ctr">
              <a:buNone/>
            </a:pPr>
            <a:r>
              <a:rPr lang="ru-RU" dirty="0" smtClean="0">
                <a:latin typeface="Times New Roman" panose="02020603050405020304" pitchFamily="18" charset="0"/>
                <a:cs typeface="Times New Roman" panose="02020603050405020304" pitchFamily="18" charset="0"/>
              </a:rPr>
              <a:t>(Муравей)</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47009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ПЧЕЛА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4" name="Объект 3" descr="Ð¿ÑÐµÐ»Ð°"/>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0470" y="1567543"/>
            <a:ext cx="4576627" cy="3065803"/>
          </a:xfrm>
          <a:prstGeom prst="rect">
            <a:avLst/>
          </a:prstGeom>
          <a:noFill/>
          <a:ln>
            <a:noFill/>
          </a:ln>
        </p:spPr>
      </p:pic>
      <p:sp>
        <p:nvSpPr>
          <p:cNvPr id="5" name="Прямоугольник 4"/>
          <p:cNvSpPr/>
          <p:nvPr/>
        </p:nvSpPr>
        <p:spPr>
          <a:xfrm>
            <a:off x="5451566" y="2146085"/>
            <a:ext cx="5486400" cy="4479752"/>
          </a:xfrm>
          <a:prstGeom prst="rect">
            <a:avLst/>
          </a:prstGeom>
        </p:spPr>
        <p:txBody>
          <a:bodyPr wrap="square">
            <a:spAutoFit/>
          </a:bodyPr>
          <a:lstStyle/>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Пчелы – первые насекомые, от которых человек стал получать пользу. С глубокой древности пчел разводят для получения воска, меда, прополиса и других продуктов пчеловодства.</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Пчелы живут большими семьями. Пчелиная семья состоит из рабочих пчел, трутней и матки. Матка (иногда их может быть несколько) дает жизнь всем поколениям пчелиной семьи.</a:t>
            </a:r>
          </a:p>
          <a:p>
            <a:pPr>
              <a:lnSpc>
                <a:spcPct val="107000"/>
              </a:lnSpc>
              <a:spcAft>
                <a:spcPts val="80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26611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679269"/>
            <a:ext cx="10515600" cy="5497694"/>
          </a:xfrm>
        </p:spPr>
        <p:txBody>
          <a:bodyPr>
            <a:normAutofit/>
          </a:bodyPr>
          <a:lstStyle/>
          <a:p>
            <a:pPr marL="0" indent="0">
              <a:buNone/>
            </a:pPr>
            <a:r>
              <a:rPr lang="ru-RU" sz="2400" dirty="0" smtClean="0">
                <a:latin typeface="Times New Roman" panose="02020603050405020304" pitchFamily="18" charset="0"/>
                <a:cs typeface="Times New Roman" panose="02020603050405020304" pitchFamily="18" charset="0"/>
              </a:rPr>
              <a:t>Пчелиные гнезда состоят из ячеек – сотов. Рабочие пчелы заполняют соты смесью пыльцы и нектара – пищей будущей личинки. Затем матка откладывает туда яйцо, и рабочие пчелы запечатывают ячейку. Из яиц выводятся пчелы мужского пола – трутни и женские особи – рабочие пчелы и матки.</a:t>
            </a:r>
          </a:p>
          <a:p>
            <a:pPr marL="0" indent="0">
              <a:buNone/>
            </a:pPr>
            <a:r>
              <a:rPr lang="ru-RU" sz="2400" dirty="0" smtClean="0">
                <a:latin typeface="Times New Roman" panose="02020603050405020304" pitchFamily="18" charset="0"/>
                <a:cs typeface="Times New Roman" panose="02020603050405020304" pitchFamily="18" charset="0"/>
              </a:rPr>
              <a:t>Рабочие пчелы выполняют в гнезде разные обязанности. Они собирают нектар и пыльцу с растений и приносят их в гнездо; строят новые соты, ухаживают за личинками и кормят их; охраняют и чистят гнездо, кормят матку специальной высокопитательной пищей – молочком. Этим же молочком питаются те личинки, из которых вырастают будущие матки. У каждой пчелы в задней части туловища находится жало. Когда пчела вонзает острие жала в кожу, его не так легко вынуть. После укуса пчела погибает: жало остается внутри жертвы, а без него пчела жить не может.</a:t>
            </a:r>
          </a:p>
          <a:p>
            <a:pPr marL="0" indent="0">
              <a:buNone/>
            </a:pPr>
            <a:endParaRPr lang="ru-RU" dirty="0"/>
          </a:p>
        </p:txBody>
      </p:sp>
    </p:spTree>
    <p:extLst>
      <p:ext uri="{BB962C8B-B14F-4D97-AF65-F5344CB8AC3E}">
        <p14:creationId xmlns:p14="http://schemas.microsoft.com/office/powerpoint/2010/main" val="12230203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ЗАГАДКА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119154" y="1782082"/>
            <a:ext cx="4613366" cy="4351338"/>
          </a:xfrm>
        </p:spPr>
        <p:txBody>
          <a:bodyPr/>
          <a:lstStyle/>
          <a:p>
            <a:pPr marL="0" indent="0" algn="ctr">
              <a:buNone/>
            </a:pPr>
            <a:r>
              <a:rPr lang="ru-RU" dirty="0">
                <a:latin typeface="Times New Roman" panose="02020603050405020304" pitchFamily="18" charset="0"/>
                <a:cs typeface="Times New Roman" panose="02020603050405020304" pitchFamily="18" charset="0"/>
              </a:rPr>
              <a:t>Если пил ты чай с медком, </a:t>
            </a:r>
          </a:p>
          <a:p>
            <a:pPr marL="0" indent="0">
              <a:buNone/>
            </a:pPr>
            <a:r>
              <a:rPr lang="ru-RU" dirty="0">
                <a:latin typeface="Times New Roman" panose="02020603050405020304" pitchFamily="18" charset="0"/>
                <a:cs typeface="Times New Roman" panose="02020603050405020304" pitchFamily="18" charset="0"/>
              </a:rPr>
              <a:t>С ней ты хорошо знаком. </a:t>
            </a:r>
          </a:p>
          <a:p>
            <a:pPr marL="0" indent="0">
              <a:buNone/>
            </a:pPr>
            <a:r>
              <a:rPr lang="ru-RU" dirty="0">
                <a:latin typeface="Times New Roman" panose="02020603050405020304" pitchFamily="18" charset="0"/>
                <a:cs typeface="Times New Roman" panose="02020603050405020304" pitchFamily="18" charset="0"/>
              </a:rPr>
              <a:t>Много меду собрала </a:t>
            </a:r>
          </a:p>
          <a:p>
            <a:pPr marL="0" indent="0">
              <a:buNone/>
            </a:pPr>
            <a:r>
              <a:rPr lang="ru-RU" dirty="0">
                <a:latin typeface="Times New Roman" panose="02020603050405020304" pitchFamily="18" charset="0"/>
                <a:cs typeface="Times New Roman" panose="02020603050405020304" pitchFamily="18" charset="0"/>
              </a:rPr>
              <a:t>Работящая… (пчела) </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56816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2217" y="1"/>
            <a:ext cx="11005457" cy="5216434"/>
          </a:xfrm>
        </p:spPr>
        <p:txBody>
          <a:bodyPr>
            <a:normAutofit/>
          </a:bodyPr>
          <a:lstStyle/>
          <a:p>
            <a:r>
              <a:rPr lang="ru-RU" sz="2800" dirty="0" smtClean="0">
                <a:latin typeface="Times New Roman" panose="02020603050405020304" pitchFamily="18" charset="0"/>
                <a:cs typeface="Times New Roman" panose="02020603050405020304" pitchFamily="18" charset="0"/>
              </a:rPr>
              <a:t>Осы – близкие родственники пчел. Их брюшко расцвечено поперечными желтыми и черными полосами. За хищный нрав и схожую окраску ос еще называют «летающими тиграми». У осы более стройное тело, чем у пчелы.</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Осы – это жалящие насекомые. Они не оставляют жала в ране и могут жалить несколько раз подряд. Обычно осы жалят, защищая свои гнезда.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Большинство ос живут поодиночке: строит гнездо и заботится о потомстве только самка</a:t>
            </a:r>
            <a:r>
              <a:rPr lang="ru-RU" sz="3600" dirty="0" smtClean="0"/>
              <a:t>.</a:t>
            </a:r>
            <a:endParaRPr lang="ru-RU" sz="3600" dirty="0"/>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27663379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ЗАГАДКИ</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825625"/>
            <a:ext cx="10515599" cy="4351338"/>
          </a:xfrm>
        </p:spPr>
        <p:txBody>
          <a:bodyPr/>
          <a:lstStyle/>
          <a:p>
            <a:pPr marL="0" indent="0" algn="ctr">
              <a:buNone/>
            </a:pPr>
            <a:r>
              <a:rPr lang="ru-RU" dirty="0">
                <a:latin typeface="Times New Roman" panose="02020603050405020304" pitchFamily="18" charset="0"/>
                <a:cs typeface="Times New Roman" panose="02020603050405020304" pitchFamily="18" charset="0"/>
              </a:rPr>
              <a:t>Те, с кем рядом я жужжала, </a:t>
            </a:r>
          </a:p>
          <a:p>
            <a:pPr marL="0" indent="0" algn="ctr">
              <a:buNone/>
            </a:pPr>
            <a:r>
              <a:rPr lang="ru-RU" dirty="0">
                <a:latin typeface="Times New Roman" panose="02020603050405020304" pitchFamily="18" charset="0"/>
                <a:cs typeface="Times New Roman" panose="02020603050405020304" pitchFamily="18" charset="0"/>
              </a:rPr>
              <a:t>Помнят – у меня есть жало </a:t>
            </a:r>
          </a:p>
          <a:p>
            <a:pPr marL="0" indent="0" algn="ctr">
              <a:buNone/>
            </a:pPr>
            <a:r>
              <a:rPr lang="ru-RU" dirty="0">
                <a:latin typeface="Times New Roman" panose="02020603050405020304" pitchFamily="18" charset="0"/>
                <a:cs typeface="Times New Roman" panose="02020603050405020304" pitchFamily="18" charset="0"/>
              </a:rPr>
              <a:t>И на брюшке полоса, </a:t>
            </a:r>
          </a:p>
          <a:p>
            <a:pPr marL="0" indent="0" algn="ctr">
              <a:buNone/>
            </a:pPr>
            <a:r>
              <a:rPr lang="ru-RU" dirty="0">
                <a:latin typeface="Times New Roman" panose="02020603050405020304" pitchFamily="18" charset="0"/>
                <a:cs typeface="Times New Roman" panose="02020603050405020304" pitchFamily="18" charset="0"/>
              </a:rPr>
              <a:t>Потому что я… (оса) </a:t>
            </a:r>
          </a:p>
          <a:p>
            <a:pPr marL="0" indent="0" algn="ctr">
              <a:buNone/>
            </a:pPr>
            <a:r>
              <a:rPr lang="ru-RU" dirty="0">
                <a:latin typeface="Times New Roman" panose="02020603050405020304" pitchFamily="18" charset="0"/>
                <a:cs typeface="Times New Roman" panose="02020603050405020304" pitchFamily="18" charset="0"/>
              </a:rPr>
              <a:t>Полосаты, как матросы, </a:t>
            </a:r>
          </a:p>
          <a:p>
            <a:pPr marL="0" indent="0" algn="ctr">
              <a:buNone/>
            </a:pPr>
            <a:r>
              <a:rPr lang="ru-RU" dirty="0">
                <a:latin typeface="Times New Roman" panose="02020603050405020304" pitchFamily="18" charset="0"/>
                <a:cs typeface="Times New Roman" panose="02020603050405020304" pitchFamily="18" charset="0"/>
              </a:rPr>
              <a:t>Злые маленькие… (осы).</a:t>
            </a:r>
          </a:p>
          <a:p>
            <a:pPr marL="0" indent="0" algn="ctr">
              <a:buNone/>
            </a:pPr>
            <a:r>
              <a:rPr lang="ru-RU" dirty="0">
                <a:latin typeface="Times New Roman" panose="02020603050405020304" pitchFamily="18" charset="0"/>
                <a:cs typeface="Times New Roman" panose="02020603050405020304" pitchFamily="18" charset="0"/>
              </a:rPr>
              <a:t> </a:t>
            </a:r>
          </a:p>
          <a:p>
            <a:pPr marL="0" indent="0" algn="ctr">
              <a:buNone/>
            </a:pPr>
            <a:r>
              <a:rPr lang="ru-RU" dirty="0"/>
              <a:t> </a:t>
            </a:r>
          </a:p>
          <a:p>
            <a:pPr marL="0" indent="0" algn="ctr">
              <a:buNone/>
            </a:pPr>
            <a:endParaRPr lang="ru-RU" dirty="0"/>
          </a:p>
        </p:txBody>
      </p:sp>
    </p:spTree>
    <p:extLst>
      <p:ext uri="{BB962C8B-B14F-4D97-AF65-F5344CB8AC3E}">
        <p14:creationId xmlns:p14="http://schemas.microsoft.com/office/powerpoint/2010/main" val="29805321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МАЙСКИЙ </a:t>
            </a:r>
            <a:r>
              <a:rPr lang="ru-RU" dirty="0">
                <a:latin typeface="Times New Roman" panose="02020603050405020304" pitchFamily="18" charset="0"/>
                <a:cs typeface="Times New Roman" panose="02020603050405020304" pitchFamily="18" charset="0"/>
              </a:rPr>
              <a:t>ЖУК</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17410" name="Picture 2" descr="http://animalworld.com.ua/images/2010/August/Animals/Melolontha/Melolontha_1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994470" y="3657600"/>
            <a:ext cx="4093027" cy="306977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48937" y="2636219"/>
            <a:ext cx="8395063" cy="2507866"/>
          </a:xfrm>
          <a:prstGeom prst="rect">
            <a:avLst/>
          </a:prstGeom>
        </p:spPr>
        <p:txBody>
          <a:bodyPr wrap="square">
            <a:spAutoFit/>
          </a:bodyPr>
          <a:lstStyle/>
          <a:p>
            <a:pPr algn="ct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Теплым днем, весною, в мае,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Каждый про меня узнает.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Я не муха, не паук.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Я жужжу! Я майский жук.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751407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393371"/>
            <a:ext cx="10515600" cy="4783592"/>
          </a:xfrm>
        </p:spPr>
        <p:txBody>
          <a:bodyPr/>
          <a:lstStyle/>
          <a:p>
            <a:pPr marL="0" indent="0">
              <a:buNone/>
            </a:pPr>
            <a:r>
              <a:rPr lang="ru-RU" dirty="0">
                <a:latin typeface="Times New Roman" panose="02020603050405020304" pitchFamily="18" charset="0"/>
                <a:cs typeface="Times New Roman" panose="02020603050405020304" pitchFamily="18" charset="0"/>
              </a:rPr>
              <a:t>Этих насекомых прозвали так, потому что их личинки достигают взрослого состояния как раз в мае. Майские жуки – крупные насекомые с большими широкими усиками.</a:t>
            </a:r>
          </a:p>
          <a:p>
            <a:pPr marL="0" indent="0">
              <a:buNone/>
            </a:pPr>
            <a:r>
              <a:rPr lang="ru-RU" dirty="0">
                <a:latin typeface="Times New Roman" panose="02020603050405020304" pitchFamily="18" charset="0"/>
                <a:cs typeface="Times New Roman" panose="02020603050405020304" pitchFamily="18" charset="0"/>
              </a:rPr>
              <a:t>Тело майского жука, как и у остальных насекомых, состоит из трех частей-отделов: голова, грудь и брюшко. У него нет внутреннего скелета, зато есть наружный – прочный панцирь.</a:t>
            </a:r>
          </a:p>
          <a:p>
            <a:pPr marL="0" indent="0">
              <a:buNone/>
            </a:pPr>
            <a:r>
              <a:rPr lang="ru-RU" dirty="0">
                <a:latin typeface="Times New Roman" panose="02020603050405020304" pitchFamily="18" charset="0"/>
                <a:cs typeface="Times New Roman" panose="02020603050405020304" pitchFamily="18" charset="0"/>
              </a:rPr>
              <a:t>Взрослые майские жуки живут недолго – 5–7 недель. Они откладывают яйца и тут же погибают. Самка майского жука откладывает 60–70 яиц в землю кучками по 25–30 штук на глубину 10–20 см.</a:t>
            </a:r>
          </a:p>
        </p:txBody>
      </p:sp>
    </p:spTree>
    <p:extLst>
      <p:ext uri="{BB962C8B-B14F-4D97-AF65-F5344CB8AC3E}">
        <p14:creationId xmlns:p14="http://schemas.microsoft.com/office/powerpoint/2010/main" val="2894139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862149"/>
            <a:ext cx="10515600" cy="5314814"/>
          </a:xfrm>
        </p:spPr>
        <p:txBody>
          <a:bodyPr>
            <a:normAutofit/>
          </a:bodyPr>
          <a:lstStyle/>
          <a:p>
            <a:pPr marL="0" indent="0">
              <a:buNone/>
            </a:pPr>
            <a:r>
              <a:rPr lang="ru-RU" sz="3200" dirty="0">
                <a:latin typeface="Times New Roman" panose="02020603050405020304" pitchFamily="18" charset="0"/>
                <a:cs typeface="Times New Roman" panose="02020603050405020304" pitchFamily="18" charset="0"/>
              </a:rPr>
              <a:t>Мухи бывают черные, иногда рыжие с синим или зеленым блеском. Всего насчитывается около пяти тысяч видов мух. Обычно мы встречаемся с комнатной мухой</a:t>
            </a:r>
            <a:r>
              <a:rPr lang="ru-RU" sz="3200" dirty="0" smtClean="0">
                <a:latin typeface="Times New Roman" panose="02020603050405020304" pitchFamily="18" charset="0"/>
                <a:cs typeface="Times New Roman" panose="02020603050405020304" pitchFamily="18" charset="0"/>
              </a:rPr>
              <a:t>.</a:t>
            </a:r>
            <a:r>
              <a:rPr lang="ru-RU" sz="3200" dirty="0">
                <a:latin typeface="Times New Roman" panose="02020603050405020304" pitchFamily="18" charset="0"/>
                <a:cs typeface="Times New Roman" panose="02020603050405020304" pitchFamily="18" charset="0"/>
              </a:rPr>
              <a:t> В сутки муха съедает столько, сколько она весит – это примерно 20 миллиграммов</a:t>
            </a:r>
            <a:r>
              <a:rPr lang="ru-RU" sz="3200" dirty="0" smtClean="0">
                <a:latin typeface="Times New Roman" panose="02020603050405020304" pitchFamily="18" charset="0"/>
                <a:cs typeface="Times New Roman" panose="02020603050405020304" pitchFamily="18" charset="0"/>
              </a:rPr>
              <a:t>.</a:t>
            </a:r>
            <a:r>
              <a:rPr lang="ru-RU" sz="3200" dirty="0">
                <a:latin typeface="Times New Roman" panose="02020603050405020304" pitchFamily="18" charset="0"/>
                <a:cs typeface="Times New Roman" panose="02020603050405020304" pitchFamily="18" charset="0"/>
              </a:rPr>
              <a:t> Ползать по гладким поверхностям мухе помогают специальные подушечки на лапах. Живет муха всего 30–45 дней. Мухи откладывают личинки весной, в каких-нибудь отбросах, например, на свалке или в навозе. За один раз муха откладывает около 120 яиц. Из них выводятся личинки.</a:t>
            </a:r>
          </a:p>
        </p:txBody>
      </p:sp>
    </p:spTree>
    <p:extLst>
      <p:ext uri="{BB962C8B-B14F-4D97-AF65-F5344CB8AC3E}">
        <p14:creationId xmlns:p14="http://schemas.microsoft.com/office/powerpoint/2010/main" val="3841791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5756366" y="452846"/>
            <a:ext cx="6104708" cy="5724117"/>
          </a:xfrm>
        </p:spPr>
        <p:txBody>
          <a:bodyPr/>
          <a:lstStyle/>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Спустя </a:t>
            </a:r>
            <a:r>
              <a:rPr lang="ru-RU" dirty="0">
                <a:latin typeface="Times New Roman" panose="02020603050405020304" pitchFamily="18" charset="0"/>
                <a:cs typeface="Times New Roman" panose="02020603050405020304" pitchFamily="18" charset="0"/>
              </a:rPr>
              <a:t>4–6 недель из яиц выходят личинки. Они живут в почве и наносят очень большой вред лесным насаждениям, потому что питаются корнями деревьев. Личинка развивается в земле три-четыре года и за это время поедает корни всех деревьев и травянистых растений вокруг. Особенно страдают молодые сосновые насаждения, а также свекла, картофель и другие полевые культуры.</a:t>
            </a:r>
          </a:p>
          <a:p>
            <a:endParaRPr lang="ru-RU" dirty="0"/>
          </a:p>
        </p:txBody>
      </p:sp>
      <p:pic>
        <p:nvPicPr>
          <p:cNvPr id="19462" name="Picture 6" descr="https://ds03.infourok.ru/uploads/ex/0f2f/00061626-fe840266/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296" y="982299"/>
            <a:ext cx="5556070" cy="4167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8386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КУЗНЕЧИК</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053944" y="1825625"/>
            <a:ext cx="4299856" cy="4351338"/>
          </a:xfrm>
        </p:spPr>
        <p:txBody>
          <a:bodyPr/>
          <a:lstStyle/>
          <a:p>
            <a:pPr marL="0" indent="0">
              <a:buNone/>
            </a:pPr>
            <a:r>
              <a:rPr lang="ru-RU" dirty="0">
                <a:latin typeface="Times New Roman" panose="02020603050405020304" pitchFamily="18" charset="0"/>
                <a:cs typeface="Times New Roman" panose="02020603050405020304" pitchFamily="18" charset="0"/>
              </a:rPr>
              <a:t>По траве кузнечик ловкий </a:t>
            </a:r>
          </a:p>
          <a:p>
            <a:pPr marL="0" indent="0">
              <a:buNone/>
            </a:pPr>
            <a:r>
              <a:rPr lang="ru-RU" dirty="0">
                <a:latin typeface="Times New Roman" panose="02020603050405020304" pitchFamily="18" charset="0"/>
                <a:cs typeface="Times New Roman" panose="02020603050405020304" pitchFamily="18" charset="0"/>
              </a:rPr>
              <a:t>Скачет из конца в конец. </a:t>
            </a:r>
          </a:p>
          <a:p>
            <a:pPr marL="0" indent="0">
              <a:buNone/>
            </a:pPr>
            <a:r>
              <a:rPr lang="ru-RU" dirty="0">
                <a:latin typeface="Times New Roman" panose="02020603050405020304" pitchFamily="18" charset="0"/>
                <a:cs typeface="Times New Roman" panose="02020603050405020304" pitchFamily="18" charset="0"/>
              </a:rPr>
              <a:t>Быстролетные подковки </a:t>
            </a:r>
          </a:p>
          <a:p>
            <a:pPr marL="0" indent="0">
              <a:buNone/>
            </a:pPr>
            <a:r>
              <a:rPr lang="ru-RU" dirty="0">
                <a:latin typeface="Times New Roman" panose="02020603050405020304" pitchFamily="18" charset="0"/>
                <a:cs typeface="Times New Roman" panose="02020603050405020304" pitchFamily="18" charset="0"/>
              </a:rPr>
              <a:t>Подарил ему отец. </a:t>
            </a:r>
          </a:p>
          <a:p>
            <a:pPr marL="0" indent="0">
              <a:buNone/>
            </a:pPr>
            <a:endParaRPr lang="ru-RU" dirty="0"/>
          </a:p>
        </p:txBody>
      </p:sp>
      <p:pic>
        <p:nvPicPr>
          <p:cNvPr id="4" name="Рисунок 3" descr="ÐºÑÐ·Ð½ÐµÑÐ¸Ðº"/>
          <p:cNvPicPr/>
          <p:nvPr/>
        </p:nvPicPr>
        <p:blipFill>
          <a:blip r:embed="rId2">
            <a:extLst>
              <a:ext uri="{28A0092B-C50C-407E-A947-70E740481C1C}">
                <a14:useLocalDpi xmlns:a14="http://schemas.microsoft.com/office/drawing/2010/main" val="0"/>
              </a:ext>
            </a:extLst>
          </a:blip>
          <a:srcRect/>
          <a:stretch>
            <a:fillRect/>
          </a:stretch>
        </p:blipFill>
        <p:spPr bwMode="auto">
          <a:xfrm>
            <a:off x="296090" y="1825625"/>
            <a:ext cx="6627223" cy="4351337"/>
          </a:xfrm>
          <a:prstGeom prst="rect">
            <a:avLst/>
          </a:prstGeom>
          <a:noFill/>
          <a:ln>
            <a:noFill/>
          </a:ln>
        </p:spPr>
      </p:pic>
    </p:spTree>
    <p:extLst>
      <p:ext uri="{BB962C8B-B14F-4D97-AF65-F5344CB8AC3E}">
        <p14:creationId xmlns:p14="http://schemas.microsoft.com/office/powerpoint/2010/main" val="345392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9823" y="444137"/>
            <a:ext cx="10515600" cy="6322423"/>
          </a:xfrm>
        </p:spPr>
        <p:txBody>
          <a:bodyPr/>
          <a:lstStyle/>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На </a:t>
            </a:r>
            <a:r>
              <a:rPr lang="ru-RU" dirty="0">
                <a:latin typeface="Times New Roman" panose="02020603050405020304" pitchFamily="18" charset="0"/>
                <a:cs typeface="Times New Roman" panose="02020603050405020304" pitchFamily="18" charset="0"/>
              </a:rPr>
              <a:t>нашей планете обитает почти семь тысяч видов кузнечиков. Они живут на всех континентах, кроме Антарктиды. Кузнечики окрашены в зеленые или коричневые цвета, что служит для них отличной маскировкой. Они совсем не видны в густой луговой траве.</a:t>
            </a:r>
          </a:p>
          <a:p>
            <a:pPr marL="0" indent="0">
              <a:buNone/>
            </a:pPr>
            <a:r>
              <a:rPr lang="ru-RU" dirty="0">
                <a:latin typeface="Times New Roman" panose="02020603050405020304" pitchFamily="18" charset="0"/>
                <a:cs typeface="Times New Roman" panose="02020603050405020304" pitchFamily="18" charset="0"/>
              </a:rPr>
              <a:t>У кузнечиков очень мощные, длинные задние лапки. С их помощью они могут совершать очень далекие прыжки, которым позавидуют и другие признанные прыгуны животного мира. Кузнечики прыгают на расстояние, в 40 раз превышающее длину их тела. </a:t>
            </a:r>
          </a:p>
        </p:txBody>
      </p:sp>
    </p:spTree>
    <p:extLst>
      <p:ext uri="{BB962C8B-B14F-4D97-AF65-F5344CB8AC3E}">
        <p14:creationId xmlns:p14="http://schemas.microsoft.com/office/powerpoint/2010/main" val="12581363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93074" y="1454331"/>
            <a:ext cx="10160725" cy="4722632"/>
          </a:xfrm>
        </p:spPr>
        <p:txBody>
          <a:bodyPr/>
          <a:lstStyle/>
          <a:p>
            <a:pPr marL="0" indent="0" algn="ctr">
              <a:buNone/>
            </a:pPr>
            <a:r>
              <a:rPr lang="ru-RU" dirty="0">
                <a:latin typeface="Times New Roman" panose="02020603050405020304" pitchFamily="18" charset="0"/>
                <a:cs typeface="Times New Roman" panose="02020603050405020304" pitchFamily="18" charset="0"/>
              </a:rPr>
              <a:t>Кузнечики – необычные насекомые. Орган слуха у них находится на ногах, а </a:t>
            </a:r>
            <a:r>
              <a:rPr lang="ru-RU" dirty="0" err="1">
                <a:latin typeface="Times New Roman" panose="02020603050405020304" pitchFamily="18" charset="0"/>
                <a:cs typeface="Times New Roman" panose="02020603050405020304" pitchFamily="18" charset="0"/>
              </a:rPr>
              <a:t>скрекочут</a:t>
            </a:r>
            <a:r>
              <a:rPr lang="ru-RU" dirty="0">
                <a:latin typeface="Times New Roman" panose="02020603050405020304" pitchFamily="18" charset="0"/>
                <a:cs typeface="Times New Roman" panose="02020603050405020304" pitchFamily="18" charset="0"/>
              </a:rPr>
              <a:t> они… крыльями. Каждый вид кузнечиков стрекочет по-своему. Как правило, стрекотать могут только самцы, однако есть виды, у которых стрекочут и самки.</a:t>
            </a:r>
          </a:p>
          <a:p>
            <a:pPr marL="0" indent="0">
              <a:buNone/>
            </a:pPr>
            <a:r>
              <a:rPr lang="ru-RU" dirty="0">
                <a:latin typeface="Times New Roman" panose="02020603050405020304" pitchFamily="18" charset="0"/>
                <a:cs typeface="Times New Roman" panose="02020603050405020304" pitchFamily="18" charset="0"/>
              </a:rPr>
              <a:t>Одни кузнечики питаются растительной пищей – поедают виноградные листья, цветы и почки, любят кусты чая, цитрусовые растения. Другие виды кузнечиков питаются мелкими насекомыми – мухами, мелкими бабочками и их гусеницами.</a:t>
            </a:r>
          </a:p>
          <a:p>
            <a:pPr marL="0" indent="0">
              <a:buNone/>
            </a:pPr>
            <a:endParaRPr lang="ru-RU" dirty="0"/>
          </a:p>
        </p:txBody>
      </p:sp>
    </p:spTree>
    <p:extLst>
      <p:ext uri="{BB962C8B-B14F-4D97-AF65-F5344CB8AC3E}">
        <p14:creationId xmlns:p14="http://schemas.microsoft.com/office/powerpoint/2010/main" val="26631526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
            </a:r>
            <a:br>
              <a:rPr lang="en-US" dirty="0" smtClean="0"/>
            </a:br>
            <a:r>
              <a:rPr lang="ru-RU" dirty="0" smtClean="0"/>
              <a:t>ЗАГАДКА</a:t>
            </a:r>
            <a:r>
              <a:rPr lang="ru-RU" dirty="0"/>
              <a:t/>
            </a:r>
            <a:br>
              <a:rPr lang="ru-RU" dirty="0"/>
            </a:br>
            <a:endParaRPr lang="ru-RU" dirty="0"/>
          </a:p>
        </p:txBody>
      </p:sp>
      <p:sp>
        <p:nvSpPr>
          <p:cNvPr id="3" name="Объект 2"/>
          <p:cNvSpPr>
            <a:spLocks noGrp="1"/>
          </p:cNvSpPr>
          <p:nvPr>
            <p:ph idx="1"/>
          </p:nvPr>
        </p:nvSpPr>
        <p:spPr>
          <a:xfrm>
            <a:off x="1524000" y="1825625"/>
            <a:ext cx="7977051" cy="4351338"/>
          </a:xfrm>
        </p:spPr>
        <p:txBody>
          <a:bodyPr/>
          <a:lstStyle/>
          <a:p>
            <a:pPr marL="0" indent="0" algn="ctr">
              <a:buNone/>
            </a:pPr>
            <a:r>
              <a:rPr lang="ru-RU" dirty="0"/>
              <a:t>Этот маленький скрипач </a:t>
            </a:r>
            <a:endParaRPr lang="ru-RU" dirty="0" smtClean="0"/>
          </a:p>
          <a:p>
            <a:pPr marL="0" indent="0" algn="ctr">
              <a:buNone/>
            </a:pPr>
            <a:r>
              <a:rPr lang="ru-RU" dirty="0" smtClean="0"/>
              <a:t>Изумрудный </a:t>
            </a:r>
            <a:r>
              <a:rPr lang="ru-RU" dirty="0"/>
              <a:t>носит плащ. </a:t>
            </a:r>
            <a:endParaRPr lang="ru-RU" dirty="0" smtClean="0"/>
          </a:p>
          <a:p>
            <a:pPr marL="0" indent="0" algn="ctr">
              <a:buNone/>
            </a:pPr>
            <a:r>
              <a:rPr lang="ru-RU" dirty="0" smtClean="0"/>
              <a:t>Он </a:t>
            </a:r>
            <a:r>
              <a:rPr lang="ru-RU" dirty="0"/>
              <a:t>и в спорте чемпион, </a:t>
            </a:r>
            <a:endParaRPr lang="ru-RU" dirty="0" smtClean="0"/>
          </a:p>
          <a:p>
            <a:pPr marL="0" indent="0" algn="ctr">
              <a:buNone/>
            </a:pPr>
            <a:r>
              <a:rPr lang="ru-RU" dirty="0" smtClean="0"/>
              <a:t>Ловко </a:t>
            </a:r>
            <a:r>
              <a:rPr lang="ru-RU" dirty="0"/>
              <a:t>прыгать может он. </a:t>
            </a:r>
            <a:endParaRPr lang="ru-RU" dirty="0" smtClean="0"/>
          </a:p>
          <a:p>
            <a:pPr marL="0" indent="0" algn="ctr">
              <a:buNone/>
            </a:pPr>
            <a:r>
              <a:rPr lang="ru-RU" dirty="0" smtClean="0"/>
              <a:t>(</a:t>
            </a:r>
            <a:r>
              <a:rPr lang="ru-RU" dirty="0"/>
              <a:t>Кузнечик)</a:t>
            </a:r>
          </a:p>
          <a:p>
            <a:pPr marL="0" indent="0">
              <a:buNone/>
            </a:pPr>
            <a:endParaRPr lang="ru-RU" dirty="0"/>
          </a:p>
        </p:txBody>
      </p:sp>
    </p:spTree>
    <p:extLst>
      <p:ext uri="{BB962C8B-B14F-4D97-AF65-F5344CB8AC3E}">
        <p14:creationId xmlns:p14="http://schemas.microsoft.com/office/powerpoint/2010/main" val="35868441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
            </a:r>
            <a:br>
              <a:rPr lang="en-US" dirty="0" smtClean="0"/>
            </a:br>
            <a:r>
              <a:rPr lang="ru-RU" dirty="0" smtClean="0"/>
              <a:t>ЖУК-ОЛЕНЬ</a:t>
            </a:r>
            <a:r>
              <a:rPr lang="ru-RU" dirty="0"/>
              <a:t/>
            </a:r>
            <a:br>
              <a:rPr lang="ru-RU" dirty="0"/>
            </a:br>
            <a:endParaRPr lang="ru-RU" dirty="0"/>
          </a:p>
        </p:txBody>
      </p:sp>
      <p:pic>
        <p:nvPicPr>
          <p:cNvPr id="4" name="Объект 3" descr="Ð¶ÑÐº-Ð¾Ð»ÐµÐ½Ñ"/>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837714" y="3805645"/>
            <a:ext cx="4232910" cy="2761002"/>
          </a:xfrm>
          <a:prstGeom prst="rect">
            <a:avLst/>
          </a:prstGeom>
          <a:noFill/>
          <a:ln>
            <a:noFill/>
          </a:ln>
        </p:spPr>
      </p:pic>
      <p:sp>
        <p:nvSpPr>
          <p:cNvPr id="5" name="Прямоугольник 4"/>
          <p:cNvSpPr/>
          <p:nvPr/>
        </p:nvSpPr>
        <p:spPr>
          <a:xfrm>
            <a:off x="3387906" y="1558814"/>
            <a:ext cx="6566263" cy="3935052"/>
          </a:xfrm>
          <a:prstGeom prst="rect">
            <a:avLst/>
          </a:prstGeom>
        </p:spPr>
        <p:txBody>
          <a:bodyPr wrap="square">
            <a:spAutoFit/>
          </a:bodyPr>
          <a:lstStyle/>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Жук-олень оленя встретил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И рогами как пихнет!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А олень и не заметил,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Как он шел, так и идет.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«Вот невежа, вот нахал!» —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Вслед оленю жук сказал</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И. Наумова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64958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84069" y="740228"/>
            <a:ext cx="10273937" cy="5515112"/>
          </a:xfrm>
        </p:spPr>
        <p:txBody>
          <a:bodyPr/>
          <a:lstStyle/>
          <a:p>
            <a:pPr marL="0" indent="0">
              <a:buNone/>
            </a:pPr>
            <a:endParaRPr lang="en-US" dirty="0" smtClean="0"/>
          </a:p>
          <a:p>
            <a:pPr marL="0" indent="0">
              <a:buNone/>
            </a:pPr>
            <a:r>
              <a:rPr lang="ru-RU" dirty="0" smtClean="0"/>
              <a:t>Этого </a:t>
            </a:r>
            <a:r>
              <a:rPr lang="ru-RU" dirty="0"/>
              <a:t>жука прозвали так за огромные челюсти, которые напоминают ветвистые рога оленя. Причем рога есть только у самцов, у самок челюсти намного меньше.</a:t>
            </a:r>
          </a:p>
          <a:p>
            <a:pPr marL="0" indent="0">
              <a:buNone/>
            </a:pPr>
            <a:r>
              <a:rPr lang="ru-RU" dirty="0"/>
              <a:t>Жук-олень, или, как его еще называют, рогач – самый большой жук в Европе. Длина тела самца достигает 7,5 сантиметра, как у небольшой мыши.</a:t>
            </a:r>
          </a:p>
          <a:p>
            <a:pPr marL="0" indent="0">
              <a:buNone/>
            </a:pPr>
            <a:endParaRPr lang="ru-RU" dirty="0"/>
          </a:p>
        </p:txBody>
      </p:sp>
    </p:spTree>
    <p:extLst>
      <p:ext uri="{BB962C8B-B14F-4D97-AF65-F5344CB8AC3E}">
        <p14:creationId xmlns:p14="http://schemas.microsoft.com/office/powerpoint/2010/main" val="31018006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83177"/>
            <a:ext cx="10515600" cy="5793786"/>
          </a:xfrm>
        </p:spPr>
        <p:txBody>
          <a:bodyPr/>
          <a:lstStyle/>
          <a:p>
            <a:pPr marL="0" indent="0">
              <a:buNone/>
            </a:pPr>
            <a:endParaRPr lang="en-US" dirty="0" smtClean="0"/>
          </a:p>
          <a:p>
            <a:pPr marL="0" indent="0">
              <a:buNone/>
            </a:pPr>
            <a:endParaRPr lang="en-US" dirty="0"/>
          </a:p>
          <a:p>
            <a:pPr marL="0" indent="0">
              <a:buNone/>
            </a:pPr>
            <a:r>
              <a:rPr lang="ru-RU" dirty="0" smtClean="0"/>
              <a:t>У </a:t>
            </a:r>
            <a:r>
              <a:rPr lang="ru-RU" dirty="0"/>
              <a:t>жука-оленя недолгая жизнь. Его личинка проводит под корой дерева пять-шесть лет, питаясь трухлявой древесиной. Здоровые деревья жуки-олени не трогают, самки откладывают яйца только в умирающие и засыхающие деревья. Взрослые жуки-рогачи живут всего несколько недель. Жук-олень – редкий обитатель европейских дубовых лесов. Он занесен в Красную книгу России. </a:t>
            </a:r>
            <a:endParaRPr lang="en-US" dirty="0" smtClean="0"/>
          </a:p>
          <a:p>
            <a:pPr marL="0" indent="0">
              <a:buNone/>
            </a:pPr>
            <a:r>
              <a:rPr lang="ru-RU" dirty="0"/>
              <a:t>На рогачей охотятся многие птицы, особенно вороны, чеглоки, сизоворонки и совы. Филины глотают жуков-оленей целиком. Красивый жук-олень – мечта любого коллекционера, поэтому на рогачей ведется настоящая охота.</a:t>
            </a:r>
          </a:p>
          <a:p>
            <a:pPr marL="0" indent="0">
              <a:buNone/>
            </a:pPr>
            <a:endParaRPr lang="ru-RU" dirty="0"/>
          </a:p>
        </p:txBody>
      </p:sp>
    </p:spTree>
    <p:extLst>
      <p:ext uri="{BB962C8B-B14F-4D97-AF65-F5344CB8AC3E}">
        <p14:creationId xmlns:p14="http://schemas.microsoft.com/office/powerpoint/2010/main" val="25631358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ЗАГАДКА</a:t>
            </a:r>
            <a:endParaRPr lang="ru-RU" dirty="0"/>
          </a:p>
        </p:txBody>
      </p:sp>
      <p:sp>
        <p:nvSpPr>
          <p:cNvPr id="3" name="Объект 2"/>
          <p:cNvSpPr>
            <a:spLocks noGrp="1"/>
          </p:cNvSpPr>
          <p:nvPr>
            <p:ph idx="1"/>
          </p:nvPr>
        </p:nvSpPr>
        <p:spPr>
          <a:xfrm>
            <a:off x="1951808" y="1904001"/>
            <a:ext cx="8288383" cy="4244250"/>
          </a:xfrm>
        </p:spPr>
        <p:txBody>
          <a:bodyPr>
            <a:normAutofit/>
          </a:bodyPr>
          <a:lstStyle/>
          <a:p>
            <a:pPr marL="0" indent="0" algn="ctr">
              <a:buNone/>
            </a:pPr>
            <a:r>
              <a:rPr lang="ru-RU" dirty="0"/>
              <a:t>Жесткокрылый, кривоногий,</a:t>
            </a:r>
            <a:r>
              <a:rPr lang="ru-RU" dirty="0" smtClean="0"/>
              <a:t/>
            </a:r>
            <a:br>
              <a:rPr lang="ru-RU" dirty="0" smtClean="0"/>
            </a:br>
            <a:r>
              <a:rPr lang="ru-RU" dirty="0"/>
              <a:t>Тёмный, гладкий, большерогий,</a:t>
            </a:r>
            <a:r>
              <a:rPr lang="ru-RU" dirty="0" smtClean="0"/>
              <a:t/>
            </a:r>
            <a:br>
              <a:rPr lang="ru-RU" dirty="0" smtClean="0"/>
            </a:br>
            <a:r>
              <a:rPr lang="ru-RU" dirty="0"/>
              <a:t>Без хвоста и без усов</a:t>
            </a:r>
            <a:r>
              <a:rPr lang="ru-RU" dirty="0" smtClean="0"/>
              <a:t/>
            </a:r>
            <a:br>
              <a:rPr lang="ru-RU" dirty="0" smtClean="0"/>
            </a:br>
            <a:r>
              <a:rPr lang="ru-RU" dirty="0"/>
              <a:t>Ползает среди дубов.</a:t>
            </a:r>
            <a:r>
              <a:rPr lang="ru-RU" dirty="0" smtClean="0"/>
              <a:t/>
            </a:r>
            <a:br>
              <a:rPr lang="ru-RU" dirty="0" smtClean="0"/>
            </a:br>
            <a:r>
              <a:rPr lang="ru-RU" dirty="0"/>
              <a:t>С дерева в ночи взлетает, </a:t>
            </a:r>
            <a:r>
              <a:rPr lang="ru-RU" dirty="0" smtClean="0"/>
              <a:t/>
            </a:r>
            <a:br>
              <a:rPr lang="ru-RU" dirty="0" smtClean="0"/>
            </a:br>
            <a:r>
              <a:rPr lang="ru-RU" dirty="0"/>
              <a:t>Неуклюже всех летает...</a:t>
            </a:r>
            <a:r>
              <a:rPr lang="ru-RU" dirty="0" smtClean="0"/>
              <a:t/>
            </a:r>
            <a:br>
              <a:rPr lang="ru-RU" dirty="0" smtClean="0"/>
            </a:br>
            <a:r>
              <a:rPr lang="ru-RU" dirty="0"/>
              <a:t>А потомство прячет в пень....</a:t>
            </a:r>
            <a:r>
              <a:rPr lang="ru-RU" dirty="0" smtClean="0"/>
              <a:t/>
            </a:r>
            <a:br>
              <a:rPr lang="ru-RU" dirty="0" smtClean="0"/>
            </a:br>
            <a:r>
              <a:rPr lang="ru-RU" dirty="0"/>
              <a:t>Кто, скажите? ...(Жук-Олень)</a:t>
            </a:r>
          </a:p>
        </p:txBody>
      </p:sp>
    </p:spTree>
    <p:extLst>
      <p:ext uri="{BB962C8B-B14F-4D97-AF65-F5344CB8AC3E}">
        <p14:creationId xmlns:p14="http://schemas.microsoft.com/office/powerpoint/2010/main" val="2961779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57943" y="1847991"/>
            <a:ext cx="8186057" cy="3946017"/>
          </a:xfrm>
          <a:prstGeom prst="rect">
            <a:avLst/>
          </a:prstGeom>
        </p:spPr>
        <p:txBody>
          <a:bodyPr wrap="square">
            <a:spAutoFit/>
          </a:bodyPr>
          <a:lstStyle/>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Летом много их бывает,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А зимой все вымирают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Прыгают, жужжат над ухом.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Как они зовутся? – … (муха)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Как жужжу я жарким днем,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Слышало любое ухо.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Я влетаю в каждый дом,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ru-RU" sz="2400" dirty="0" smtClean="0">
                <a:effectLst/>
                <a:latin typeface="Times New Roman" panose="02020603050405020304" pitchFamily="18" charset="0"/>
                <a:ea typeface="Calibri" panose="020F0502020204030204" pitchFamily="34" charset="0"/>
              </a:rPr>
              <a:t>Знают все меня! Я – … (муха) </a:t>
            </a:r>
            <a:endParaRPr lang="ru-RU" sz="2400" dirty="0"/>
          </a:p>
        </p:txBody>
      </p:sp>
      <p:sp>
        <p:nvSpPr>
          <p:cNvPr id="5" name="Заголовок 4"/>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Загадки</a:t>
            </a:r>
            <a:endParaRPr lang="ru-RU" dirty="0">
              <a:latin typeface="Times New Roman" panose="02020603050405020304" pitchFamily="18" charset="0"/>
              <a:cs typeface="Times New Roman" panose="02020603050405020304" pitchFamily="18" charset="0"/>
            </a:endParaRPr>
          </a:p>
        </p:txBody>
      </p:sp>
      <p:pic>
        <p:nvPicPr>
          <p:cNvPr id="1028" name="Picture 4" descr="https://images.aif.ru/011/564/3739bca406e52fd235785a515f3d71c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6444" y="2617288"/>
            <a:ext cx="6096000" cy="4048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604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a:t/>
            </a:r>
            <a:br>
              <a:rPr lang="ru-RU" dirty="0"/>
            </a:br>
            <a:r>
              <a:rPr lang="ru-RU" dirty="0" smtClean="0">
                <a:latin typeface="Times New Roman" panose="02020603050405020304" pitchFamily="18" charset="0"/>
                <a:cs typeface="Times New Roman" panose="02020603050405020304" pitchFamily="18" charset="0"/>
              </a:rPr>
              <a:t>ПОСЛОВИЦЫ </a:t>
            </a:r>
            <a:r>
              <a:rPr lang="ru-RU" dirty="0">
                <a:latin typeface="Times New Roman" panose="02020603050405020304" pitchFamily="18" charset="0"/>
                <a:cs typeface="Times New Roman" panose="02020603050405020304" pitchFamily="18" charset="0"/>
              </a:rPr>
              <a:t>И ПОГОВОРКИ </a:t>
            </a:r>
            <a:r>
              <a:rPr lang="ru-RU" dirty="0"/>
              <a:t/>
            </a:r>
            <a:br>
              <a:rPr lang="ru-RU" dirty="0"/>
            </a:br>
            <a:r>
              <a:rPr lang="ru-RU" dirty="0" smtClean="0"/>
              <a:t/>
            </a:r>
            <a:br>
              <a:rPr lang="ru-RU" dirty="0" smtClean="0"/>
            </a:br>
            <a:endParaRPr lang="ru-RU" dirty="0"/>
          </a:p>
        </p:txBody>
      </p:sp>
      <p:sp>
        <p:nvSpPr>
          <p:cNvPr id="3" name="Объект 2"/>
          <p:cNvSpPr>
            <a:spLocks noGrp="1"/>
          </p:cNvSpPr>
          <p:nvPr>
            <p:ph idx="1"/>
          </p:nvPr>
        </p:nvSpPr>
        <p:spPr>
          <a:xfrm>
            <a:off x="838200" y="1825625"/>
            <a:ext cx="10515600" cy="3591106"/>
          </a:xfrm>
        </p:spPr>
        <p:txBody>
          <a:bodyPr>
            <a:normAutofit/>
          </a:bodyPr>
          <a:lstStyle/>
          <a:p>
            <a:pPr marL="0" indent="0" algn="ctr">
              <a:buNone/>
            </a:pPr>
            <a:r>
              <a:rPr lang="ru-RU" sz="3200" dirty="0">
                <a:latin typeface="Times New Roman" panose="02020603050405020304" pitchFamily="18" charset="0"/>
                <a:cs typeface="Times New Roman" panose="02020603050405020304" pitchFamily="18" charset="0"/>
              </a:rPr>
              <a:t>Муха на хвосте лошади тысячу верст одолеет. </a:t>
            </a:r>
          </a:p>
          <a:p>
            <a:pPr marL="0" indent="0" algn="ctr">
              <a:buNone/>
            </a:pPr>
            <a:r>
              <a:rPr lang="ru-RU" sz="3200" dirty="0" smtClean="0">
                <a:latin typeface="Times New Roman" panose="02020603050405020304" pitchFamily="18" charset="0"/>
                <a:cs typeface="Times New Roman" panose="02020603050405020304" pitchFamily="18" charset="0"/>
              </a:rPr>
              <a:t>Зима </a:t>
            </a:r>
            <a:r>
              <a:rPr lang="ru-RU" sz="3200" dirty="0">
                <a:latin typeface="Times New Roman" panose="02020603050405020304" pitchFamily="18" charset="0"/>
                <a:cs typeface="Times New Roman" panose="02020603050405020304" pitchFamily="18" charset="0"/>
              </a:rPr>
              <a:t>страшна волками, а лето – мухами и комарами. </a:t>
            </a:r>
          </a:p>
          <a:p>
            <a:pPr marL="0" indent="0" algn="ctr">
              <a:buNone/>
            </a:pPr>
            <a:r>
              <a:rPr lang="ru-RU" sz="3200" dirty="0" smtClean="0">
                <a:latin typeface="Times New Roman" panose="02020603050405020304" pitchFamily="18" charset="0"/>
                <a:cs typeface="Times New Roman" panose="02020603050405020304" pitchFamily="18" charset="0"/>
              </a:rPr>
              <a:t>Где </a:t>
            </a:r>
            <a:r>
              <a:rPr lang="ru-RU" sz="3200" dirty="0">
                <a:latin typeface="Times New Roman" panose="02020603050405020304" pitchFamily="18" charset="0"/>
                <a:cs typeface="Times New Roman" panose="02020603050405020304" pitchFamily="18" charset="0"/>
              </a:rPr>
              <a:t>сладкий сок, там и муха скок.</a:t>
            </a:r>
          </a:p>
          <a:p>
            <a:pPr marL="0" indent="0" algn="ctr">
              <a:buNone/>
            </a:pP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4040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КОМАР</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23703"/>
            <a:ext cx="10515600" cy="4853260"/>
          </a:xfrm>
        </p:spPr>
        <p:txBody>
          <a:bodyPr>
            <a:normAutofit/>
          </a:bodyPr>
          <a:lstStyle/>
          <a:p>
            <a:pPr marL="0" indent="0">
              <a:buNone/>
            </a:pPr>
            <a:r>
              <a:rPr lang="ru-RU" sz="2400" dirty="0">
                <a:latin typeface="Times New Roman" panose="02020603050405020304" pitchFamily="18" charset="0"/>
                <a:cs typeface="Times New Roman" panose="02020603050405020304" pitchFamily="18" charset="0"/>
              </a:rPr>
              <a:t>Комар – насекомое серого цвета с двумя крыльями. Голову самцов украшают перистые усики, самок усики гладкие. На нашей планете обитает более двух тысяч видов комаров.</a:t>
            </a:r>
          </a:p>
          <a:p>
            <a:pPr marL="0" indent="0">
              <a:buNone/>
            </a:pPr>
            <a:r>
              <a:rPr lang="ru-RU" sz="2400" dirty="0">
                <a:latin typeface="Times New Roman" panose="02020603050405020304" pitchFamily="18" charset="0"/>
                <a:cs typeface="Times New Roman" panose="02020603050405020304" pitchFamily="18" charset="0"/>
              </a:rPr>
              <a:t>На голове у комара есть хоботок, которым он протыкает место укуса и пускает под кожу животного ядовитую слюну. Вот почему кожа после укуса зудит и чешется. Обычно активность комаров наступает вечером.</a:t>
            </a:r>
          </a:p>
          <a:p>
            <a:pPr marL="0" indent="0">
              <a:buNone/>
            </a:pPr>
            <a:r>
              <a:rPr lang="ru-RU" sz="2400" dirty="0">
                <a:latin typeface="Times New Roman" panose="02020603050405020304" pitchFamily="18" charset="0"/>
                <a:cs typeface="Times New Roman" panose="02020603050405020304" pitchFamily="18" charset="0"/>
              </a:rPr>
              <a:t>Людей кусают только самки-комары, самцы же пьют сладкий цветочный нектар и сок растений. Хоботок у них слишком тонкий, им нельзя проткнуть кожу. Кровь нужна самкам для развития яиц. За один раз самка выпивает столько крови, сколько превышает ее массу в 5–6 раз.</a:t>
            </a:r>
          </a:p>
        </p:txBody>
      </p:sp>
      <p:pic>
        <p:nvPicPr>
          <p:cNvPr id="4" name="Рисунок 3" descr="ÐºÐ¾Ð¼Ð°Ñ"/>
          <p:cNvPicPr/>
          <p:nvPr/>
        </p:nvPicPr>
        <p:blipFill>
          <a:blip r:embed="rId2">
            <a:extLst>
              <a:ext uri="{28A0092B-C50C-407E-A947-70E740481C1C}">
                <a14:useLocalDpi xmlns:a14="http://schemas.microsoft.com/office/drawing/2010/main" val="0"/>
              </a:ext>
            </a:extLst>
          </a:blip>
          <a:srcRect/>
          <a:stretch>
            <a:fillRect/>
          </a:stretch>
        </p:blipFill>
        <p:spPr bwMode="auto">
          <a:xfrm>
            <a:off x="8488816" y="4627699"/>
            <a:ext cx="3278505" cy="2117090"/>
          </a:xfrm>
          <a:prstGeom prst="rect">
            <a:avLst/>
          </a:prstGeom>
          <a:noFill/>
          <a:ln>
            <a:noFill/>
          </a:ln>
        </p:spPr>
      </p:pic>
    </p:spTree>
    <p:extLst>
      <p:ext uri="{BB962C8B-B14F-4D97-AF65-F5344CB8AC3E}">
        <p14:creationId xmlns:p14="http://schemas.microsoft.com/office/powerpoint/2010/main" val="21343434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ЗАГАДКА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805646" y="1921419"/>
            <a:ext cx="5033554" cy="4351338"/>
          </a:xfrm>
        </p:spPr>
        <p:txBody>
          <a:bodyPr/>
          <a:lstStyle/>
          <a:p>
            <a:pPr marL="0" indent="0">
              <a:buNone/>
            </a:pPr>
            <a:r>
              <a:rPr lang="ru-RU" dirty="0">
                <a:latin typeface="Times New Roman" panose="02020603050405020304" pitchFamily="18" charset="0"/>
                <a:cs typeface="Times New Roman" panose="02020603050405020304" pitchFamily="18" charset="0"/>
              </a:rPr>
              <a:t>Летит – пищит, </a:t>
            </a:r>
          </a:p>
          <a:p>
            <a:pPr marL="0" indent="0">
              <a:buNone/>
            </a:pPr>
            <a:r>
              <a:rPr lang="ru-RU" dirty="0">
                <a:latin typeface="Times New Roman" panose="02020603050405020304" pitchFamily="18" charset="0"/>
                <a:cs typeface="Times New Roman" panose="02020603050405020304" pitchFamily="18" charset="0"/>
              </a:rPr>
              <a:t>Ножки длинные тащит, </a:t>
            </a:r>
          </a:p>
          <a:p>
            <a:pPr marL="0" indent="0">
              <a:buNone/>
            </a:pPr>
            <a:r>
              <a:rPr lang="ru-RU" dirty="0">
                <a:latin typeface="Times New Roman" panose="02020603050405020304" pitchFamily="18" charset="0"/>
                <a:cs typeface="Times New Roman" panose="02020603050405020304" pitchFamily="18" charset="0"/>
              </a:rPr>
              <a:t>Случай не упустит, </a:t>
            </a:r>
          </a:p>
          <a:p>
            <a:pPr marL="0" indent="0">
              <a:buNone/>
            </a:pPr>
            <a:r>
              <a:rPr lang="ru-RU" dirty="0">
                <a:latin typeface="Times New Roman" panose="02020603050405020304" pitchFamily="18" charset="0"/>
                <a:cs typeface="Times New Roman" panose="02020603050405020304" pitchFamily="18" charset="0"/>
              </a:rPr>
              <a:t>Сядет и укусит. </a:t>
            </a:r>
          </a:p>
          <a:p>
            <a:pPr marL="0" indent="0">
              <a:buNone/>
            </a:pPr>
            <a:r>
              <a:rPr lang="ru-RU" dirty="0">
                <a:latin typeface="Times New Roman" panose="02020603050405020304" pitchFamily="18" charset="0"/>
                <a:cs typeface="Times New Roman" panose="02020603050405020304" pitchFamily="18" charset="0"/>
              </a:rPr>
              <a:t>(Комар) </a:t>
            </a:r>
          </a:p>
        </p:txBody>
      </p:sp>
    </p:spTree>
    <p:extLst>
      <p:ext uri="{BB962C8B-B14F-4D97-AF65-F5344CB8AC3E}">
        <p14:creationId xmlns:p14="http://schemas.microsoft.com/office/powerpoint/2010/main" val="575030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ПОСЛОВИЦЫ </a:t>
            </a:r>
            <a:r>
              <a:rPr lang="ru-RU" dirty="0">
                <a:latin typeface="Times New Roman" panose="02020603050405020304" pitchFamily="18" charset="0"/>
                <a:cs typeface="Times New Roman" panose="02020603050405020304" pitchFamily="18" charset="0"/>
              </a:rPr>
              <a:t>И ПОГОВОРКИ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360023" y="1825625"/>
            <a:ext cx="9466217" cy="435133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Комары запищали – запасайся плащами. </a:t>
            </a: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За </a:t>
            </a:r>
            <a:r>
              <a:rPr lang="ru-RU" dirty="0">
                <a:latin typeface="Times New Roman" panose="02020603050405020304" pitchFamily="18" charset="0"/>
                <a:cs typeface="Times New Roman" panose="02020603050405020304" pitchFamily="18" charset="0"/>
              </a:rPr>
              <a:t>семь верст комара искали, а комар на носу. </a:t>
            </a:r>
          </a:p>
          <a:p>
            <a:pPr marL="0" indent="0">
              <a:buNone/>
            </a:pPr>
            <a:r>
              <a:rPr lang="ru-RU" dirty="0" smtClean="0">
                <a:latin typeface="Times New Roman" panose="02020603050405020304" pitchFamily="18" charset="0"/>
                <a:cs typeface="Times New Roman" panose="02020603050405020304" pitchFamily="18" charset="0"/>
              </a:rPr>
              <a:t>Комар </a:t>
            </a:r>
            <a:r>
              <a:rPr lang="ru-RU" dirty="0">
                <a:latin typeface="Times New Roman" panose="02020603050405020304" pitchFamily="18" charset="0"/>
                <a:cs typeface="Times New Roman" panose="02020603050405020304" pitchFamily="18" charset="0"/>
              </a:rPr>
              <a:t>поет тонко, да звонко. </a:t>
            </a:r>
          </a:p>
          <a:p>
            <a:pPr marL="0" indent="0">
              <a:buNone/>
            </a:pPr>
            <a:r>
              <a:rPr lang="ru-RU" dirty="0"/>
              <a:t> </a:t>
            </a:r>
          </a:p>
          <a:p>
            <a:pPr marL="0" indent="0">
              <a:buNone/>
            </a:pPr>
            <a:endParaRPr lang="ru-RU" dirty="0"/>
          </a:p>
        </p:txBody>
      </p:sp>
    </p:spTree>
    <p:extLst>
      <p:ext uri="{BB962C8B-B14F-4D97-AF65-F5344CB8AC3E}">
        <p14:creationId xmlns:p14="http://schemas.microsoft.com/office/powerpoint/2010/main" val="882631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СТРЕКОЗА</a:t>
            </a:r>
            <a:r>
              <a:rPr lang="ru-RU" dirty="0"/>
              <a:t/>
            </a:r>
            <a:br>
              <a:rPr lang="ru-RU" dirty="0"/>
            </a:br>
            <a:endParaRPr lang="ru-RU" dirty="0"/>
          </a:p>
        </p:txBody>
      </p:sp>
      <p:pic>
        <p:nvPicPr>
          <p:cNvPr id="7" name="Объект 6" descr="ÑÑÑÐµÐºÐ¾Ð·Ð°"/>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39840" y="2809636"/>
            <a:ext cx="5686698" cy="3808878"/>
          </a:xfrm>
          <a:prstGeom prst="rect">
            <a:avLst/>
          </a:prstGeom>
          <a:noFill/>
          <a:ln>
            <a:noFill/>
          </a:ln>
        </p:spPr>
      </p:pic>
      <p:sp>
        <p:nvSpPr>
          <p:cNvPr id="6" name="Прямоугольник 5"/>
          <p:cNvSpPr/>
          <p:nvPr/>
        </p:nvSpPr>
        <p:spPr>
          <a:xfrm>
            <a:off x="461554" y="1838308"/>
            <a:ext cx="8682446" cy="3971857"/>
          </a:xfrm>
          <a:prstGeom prst="rect">
            <a:avLst/>
          </a:prstGeom>
        </p:spPr>
        <p:txBody>
          <a:bodyPr wrap="square">
            <a:spAutoFit/>
          </a:bodyPr>
          <a:lstStyle/>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Стрекоза, стрекоза,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Любопытные глаза,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То летит она вперед,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То висит, как вертолет,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Над водой голубой,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Над травой луговой,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Над поляной лесной…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М. Шаповалов </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898262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Другая 1">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2104</Words>
  <Application>Microsoft Office PowerPoint</Application>
  <PresentationFormat>Широкоэкранный</PresentationFormat>
  <Paragraphs>176</Paragraphs>
  <Slides>38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38</vt:i4>
      </vt:variant>
    </vt:vector>
  </HeadingPairs>
  <TitlesOfParts>
    <vt:vector size="42" baseType="lpstr">
      <vt:lpstr>Arial</vt:lpstr>
      <vt:lpstr>Calibri</vt:lpstr>
      <vt:lpstr>Times New Roman</vt:lpstr>
      <vt:lpstr>Тема Office</vt:lpstr>
      <vt:lpstr>Презентация PowerPoint</vt:lpstr>
      <vt:lpstr>  МУХА </vt:lpstr>
      <vt:lpstr>Презентация PowerPoint</vt:lpstr>
      <vt:lpstr>Загадки</vt:lpstr>
      <vt:lpstr>  ПОСЛОВИЦЫ И ПОГОВОРКИ   </vt:lpstr>
      <vt:lpstr> КОМАР </vt:lpstr>
      <vt:lpstr> ЗАГАДКА </vt:lpstr>
      <vt:lpstr> ПОСЛОВИЦЫ И ПОГОВОРКИ  </vt:lpstr>
      <vt:lpstr> СТРЕКОЗА </vt:lpstr>
      <vt:lpstr>Презентация PowerPoint</vt:lpstr>
      <vt:lpstr>  ЗАГАДКА  </vt:lpstr>
      <vt:lpstr> БОЖЬЯ КОРОВКА </vt:lpstr>
      <vt:lpstr>Презентация PowerPoint</vt:lpstr>
      <vt:lpstr>Презентация PowerPoint</vt:lpstr>
      <vt:lpstr>Презентация PowerPoint</vt:lpstr>
      <vt:lpstr> ЗАГАДКА </vt:lpstr>
      <vt:lpstr> БАБОЧКА </vt:lpstr>
      <vt:lpstr>Презентация PowerPoint</vt:lpstr>
      <vt:lpstr> ЗАГАДКИ </vt:lpstr>
      <vt:lpstr> МУРАВЕЙ </vt:lpstr>
      <vt:lpstr>Презентация PowerPoint</vt:lpstr>
      <vt:lpstr> ЗАГАДКА </vt:lpstr>
      <vt:lpstr> ПЧЕЛА </vt:lpstr>
      <vt:lpstr>Презентация PowerPoint</vt:lpstr>
      <vt:lpstr> ЗАГАДКА </vt:lpstr>
      <vt:lpstr>Осы – близкие родственники пчел. Их брюшко расцвечено поперечными желтыми и черными полосами. За хищный нрав и схожую окраску ос еще называют «летающими тиграми». У осы более стройное тело, чем у пчелы. Осы – это жалящие насекомые. Они не оставляют жала в ране и могут жалить несколько раз подряд. Обычно осы жалят, защищая свои гнезда. Большинство ос живут поодиночке: строит гнездо и заботится о потомстве только самка.</vt:lpstr>
      <vt:lpstr> ЗАГАДКИ </vt:lpstr>
      <vt:lpstr> МАЙСКИЙ ЖУК </vt:lpstr>
      <vt:lpstr>Презентация PowerPoint</vt:lpstr>
      <vt:lpstr>Презентация PowerPoint</vt:lpstr>
      <vt:lpstr> КУЗНЕЧИК </vt:lpstr>
      <vt:lpstr>Презентация PowerPoint</vt:lpstr>
      <vt:lpstr>Презентация PowerPoint</vt:lpstr>
      <vt:lpstr> ЗАГАДКА </vt:lpstr>
      <vt:lpstr> ЖУК-ОЛЕНЬ </vt:lpstr>
      <vt:lpstr>Презентация PowerPoint</vt:lpstr>
      <vt:lpstr>Презентация PowerPoint</vt:lpstr>
      <vt:lpstr>ЗАГАДКА</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александр</dc:creator>
  <cp:lastModifiedBy>александр</cp:lastModifiedBy>
  <cp:revision>13</cp:revision>
  <dcterms:created xsi:type="dcterms:W3CDTF">2018-04-21T14:08:51Z</dcterms:created>
  <dcterms:modified xsi:type="dcterms:W3CDTF">2018-06-25T06:20:34Z</dcterms:modified>
</cp:coreProperties>
</file>