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264" r:id="rId3"/>
    <p:sldId id="265" r:id="rId4"/>
    <p:sldId id="267" r:id="rId5"/>
    <p:sldId id="270" r:id="rId6"/>
    <p:sldId id="269" r:id="rId7"/>
    <p:sldId id="256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2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A2F87-F5EA-46F7-BE52-61C155E6328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6178E-69AD-4C95-A0B6-2809745FC9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98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ru-RU" dirty="0" smtClean="0"/>
              <a:t>По количеству слогов.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По первым звукам.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По</a:t>
            </a:r>
            <a:r>
              <a:rPr lang="ru-RU" baseline="0" dirty="0" smtClean="0"/>
              <a:t> последним звукам.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Ударный гласный звук.</a:t>
            </a:r>
            <a:endParaRPr lang="ru-RU" dirty="0" smtClean="0"/>
          </a:p>
          <a:p>
            <a:pPr marL="171450" indent="-171450">
              <a:buFontTx/>
              <a:buChar char="-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F87E0-E2A4-44AA-9CD2-60BA55835BD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787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Подобрать схему к слову «плащ» и объяснить свой выбор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8B09D-7FBB-4573-94F4-0451A853E3A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080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749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572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8100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5972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776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872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695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047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876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2131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966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6B5B6-A706-4AF6-9AF7-8E3E51A073EB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B0700-B9BB-4FB7-8291-753AC928A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571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3" Type="http://schemas.openxmlformats.org/officeDocument/2006/relationships/audio" Target="../media/media1.wav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microsoft.com/office/2007/relationships/media" Target="../media/media1.wav"/><Relationship Id="rId16" Type="http://schemas.openxmlformats.org/officeDocument/2006/relationships/image" Target="../media/image11.png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notesSlide" Target="../notesSlides/notesSlide1.xml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jpeg"/><Relationship Id="rId12" Type="http://schemas.openxmlformats.org/officeDocument/2006/relationships/image" Target="../media/image24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49311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                3вуки нашей речи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8704" y="1844824"/>
            <a:ext cx="8579296" cy="4680520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ГЛАСНЫЕ </a:t>
            </a:r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СОГЛАСНЫЕ </a:t>
            </a:r>
          </a:p>
          <a:p>
            <a:pPr marL="0" indent="0">
              <a:buNone/>
            </a:pPr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   </a:t>
            </a:r>
            <a:r>
              <a:rPr lang="ru-RU" sz="24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ЗВУКИ</a:t>
            </a:r>
            <a:r>
              <a:rPr lang="ru-RU" sz="24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: </a:t>
            </a:r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       ЗВУКИ:</a:t>
            </a: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  </a:t>
            </a:r>
            <a:r>
              <a:rPr lang="en-US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А</a:t>
            </a:r>
            <a:r>
              <a:rPr lang="en-US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,</a:t>
            </a:r>
            <a:r>
              <a:rPr lang="en-US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О</a:t>
            </a:r>
            <a:r>
              <a:rPr lang="en-US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, </a:t>
            </a:r>
            <a:r>
              <a:rPr lang="en-US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                </a:t>
            </a:r>
            <a:endParaRPr lang="ru-RU" dirty="0" smtClean="0">
              <a:ln>
                <a:solidFill>
                  <a:schemeClr val="tx1"/>
                </a:solidFill>
              </a:ln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0" indent="0">
              <a:buNone/>
            </a:pPr>
            <a:r>
              <a:rPr lang="ru-RU" dirty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</a:t>
            </a:r>
            <a:r>
              <a:rPr lang="en-US" dirty="0" smtClean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ТВЁРДЫЕ                                   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ЗВОНКИЕ</a:t>
            </a:r>
          </a:p>
          <a:p>
            <a:pPr marL="0" indent="0">
              <a:buNone/>
            </a:pP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</a:t>
            </a:r>
            <a:r>
              <a:rPr lang="en-US" dirty="0"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ru-RU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Ы</a:t>
            </a:r>
            <a:r>
              <a:rPr lang="en-US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,</a:t>
            </a:r>
            <a:r>
              <a:rPr lang="en-US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ru-RU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И</a:t>
            </a:r>
            <a:r>
              <a:rPr lang="en-US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,</a:t>
            </a:r>
            <a:r>
              <a:rPr lang="en-US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dirty="0" smtClean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               </a:t>
            </a:r>
            <a:r>
              <a:rPr lang="ru-RU" sz="2000" b="1" dirty="0" smtClean="0">
                <a:solidFill>
                  <a:srgbClr val="00B05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МЯГКИЕ</a:t>
            </a:r>
            <a:r>
              <a:rPr lang="en-US" dirty="0" smtClean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       </a:t>
            </a:r>
            <a:r>
              <a:rPr lang="ru-RU" dirty="0" smtClean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        </a:t>
            </a:r>
            <a:r>
              <a:rPr lang="ru-RU" sz="20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ГЛУХИЕ 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</a:t>
            </a:r>
            <a:endParaRPr lang="ru-RU" sz="2000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0" indent="0">
              <a:buNone/>
            </a:pPr>
            <a:r>
              <a:rPr lang="ru-RU" sz="2000" dirty="0">
                <a:latin typeface="Batang" panose="02030600000101010101" pitchFamily="18" charset="-127"/>
                <a:ea typeface="Batang" panose="02030600000101010101" pitchFamily="18" charset="-127"/>
              </a:rPr>
              <a:t>   </a:t>
            </a:r>
            <a:r>
              <a:rPr lang="en-US" dirty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У</a:t>
            </a:r>
            <a:r>
              <a:rPr lang="en-US" dirty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,</a:t>
            </a:r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en-US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ru-RU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Э</a:t>
            </a:r>
            <a:r>
              <a:rPr lang="en-US" dirty="0">
                <a:ln>
                  <a:solidFill>
                    <a:schemeClr val="tx2"/>
                  </a:solidFill>
                </a:ln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       </a:t>
            </a:r>
          </a:p>
          <a:p>
            <a:pPr marL="0" indent="0">
              <a:buNone/>
            </a:pPr>
            <a:r>
              <a:rPr lang="ru-RU" sz="2000" dirty="0"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           Всегда твёрдые          Всегда мягкие</a:t>
            </a:r>
          </a:p>
          <a:p>
            <a:pPr marL="0" indent="0">
              <a:buNone/>
            </a:pPr>
            <a:r>
              <a:rPr lang="ru-RU" sz="2000" dirty="0"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                согласные:              согласные:</a:t>
            </a:r>
          </a:p>
          <a:p>
            <a:pPr marL="0" indent="0">
              <a:buNone/>
            </a:pPr>
            <a:r>
              <a:rPr lang="ru-RU" sz="2000" dirty="0"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          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Ш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, 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Ж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, 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[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Й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, 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Ч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,</a:t>
            </a:r>
            <a:endParaRPr lang="en-US" b="1" dirty="0" smtClean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0" indent="0">
              <a:buNone/>
            </a:pPr>
            <a:r>
              <a:rPr lang="en-US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[</a:t>
            </a:r>
            <a:r>
              <a:rPr lang="ru-RU" b="1" dirty="0">
                <a:latin typeface="Batang" panose="02030600000101010101" pitchFamily="18" charset="-127"/>
                <a:ea typeface="Batang" panose="02030600000101010101" pitchFamily="18" charset="-127"/>
              </a:rPr>
              <a:t>Ц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]                [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Щ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</a:t>
            </a:r>
            <a:endParaRPr lang="ru-RU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5876144" y="2692068"/>
            <a:ext cx="982818" cy="4558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674842" y="2692068"/>
            <a:ext cx="1349237" cy="4558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0879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576" y="729799"/>
            <a:ext cx="73448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latin typeface="Batang" panose="02030600000101010101" pitchFamily="18" charset="-127"/>
                <a:ea typeface="Batang" panose="02030600000101010101" pitchFamily="18" charset="-127"/>
              </a:rPr>
              <a:t>Что такое «</a:t>
            </a:r>
            <a:r>
              <a:rPr lang="ru-RU" sz="8000" b="1" i="1" dirty="0">
                <a:latin typeface="Batang" panose="02030600000101010101" pitchFamily="18" charset="-127"/>
                <a:ea typeface="Batang" panose="02030600000101010101" pitchFamily="18" charset="-127"/>
              </a:rPr>
              <a:t>звуковой анализ слова</a:t>
            </a:r>
            <a:r>
              <a:rPr lang="ru-RU" sz="8000" b="1" dirty="0">
                <a:latin typeface="Batang" panose="02030600000101010101" pitchFamily="18" charset="-127"/>
                <a:ea typeface="Batang" panose="02030600000101010101" pitchFamily="18" charset="-127"/>
              </a:rPr>
              <a:t>»?</a:t>
            </a:r>
          </a:p>
        </p:txBody>
      </p:sp>
    </p:spTree>
    <p:extLst>
      <p:ext uri="{BB962C8B-B14F-4D97-AF65-F5344CB8AC3E}">
        <p14:creationId xmlns:p14="http://schemas.microsoft.com/office/powerpoint/2010/main" val="24875569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7356" y="26239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Звуковой анализ слова – это умение выделять звук из слова, находить место звука в слове и определять последовательность звуков в слове.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777356" y="1628800"/>
          <a:ext cx="8706740" cy="5058504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55000" dir="5400000" sy="-100000" algn="bl" rotWithShape="0"/>
                </a:effectLst>
                <a:tableStyleId>{5C22544A-7EE6-4342-B048-85BDC9FD1C3A}</a:tableStyleId>
              </a:tblPr>
              <a:tblGrid>
                <a:gridCol w="4174628"/>
                <a:gridCol w="869681"/>
                <a:gridCol w="341690"/>
                <a:gridCol w="3320741"/>
              </a:tblGrid>
              <a:tr h="792088">
                <a:tc gridSpan="4">
                  <a:txBody>
                    <a:bodyPr/>
                    <a:lstStyle/>
                    <a:p>
                      <a:pPr algn="ctr"/>
                      <a:r>
                        <a:rPr lang="ru-RU" sz="4000" b="1" i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ФОРМЫ </a:t>
                      </a:r>
                    </a:p>
                    <a:p>
                      <a:pPr algn="ctr"/>
                      <a:r>
                        <a:rPr lang="ru-RU" sz="4000" b="1" i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ЗВУКОВОГО АНАЛИЗА</a:t>
                      </a:r>
                      <a:endParaRPr lang="ru-RU" sz="4000" b="1" i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1608">
                <a:tc gridSpan="3">
                  <a:txBody>
                    <a:bodyPr/>
                    <a:lstStyle/>
                    <a:p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ПРОСТЫЕ</a:t>
                      </a:r>
                    </a:p>
                    <a:p>
                      <a:endParaRPr lang="ru-RU" sz="2800" b="1" dirty="0"/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 smtClean="0"/>
                    </a:p>
                    <a:p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СЛОЖНЫЕ</a:t>
                      </a:r>
                    </a:p>
                    <a:p>
                      <a:endParaRPr lang="ru-RU" sz="2800" b="1" dirty="0"/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237626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Выделение ударного гласного в начале слова</a:t>
                      </a:r>
                      <a:r>
                        <a:rPr lang="ru-RU" i="0" baseline="0" dirty="0" smtClean="0"/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i="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i="0" dirty="0" smtClean="0"/>
                        <a:t>Выделение звука в слове.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i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Выделение первого и последнего звука.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Определение  местоположения звука в слове (начало, середина, конец).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Последовательность и количество звуков с их характеристикой.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9627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7225" y="301625"/>
            <a:ext cx="1524000" cy="149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269876"/>
            <a:ext cx="1524000" cy="1495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5239" y="317501"/>
            <a:ext cx="1531937" cy="1490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2200" y="317500"/>
            <a:ext cx="1447800" cy="1530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9450" y="2557464"/>
            <a:ext cx="1524000" cy="1468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8288" y="2563814"/>
            <a:ext cx="1560512" cy="1533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250" y="2498726"/>
            <a:ext cx="1849438" cy="152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2200" y="2540000"/>
            <a:ext cx="1422400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9451" y="4884738"/>
            <a:ext cx="1522413" cy="156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8938" y="4846638"/>
            <a:ext cx="1643062" cy="1638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4838700"/>
            <a:ext cx="1690688" cy="1709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2200" y="4895850"/>
            <a:ext cx="1682750" cy="1581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842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41501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2000" fill="hold"/>
                                        <p:tgtEl>
                                          <p:spTgt spid="41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41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9394" mute="1" numSld="999" showWhenStopped="0">
                <p:cTn id="8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28096" y="620688"/>
            <a:ext cx="2814164" cy="334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75520" y="404664"/>
            <a:ext cx="2160240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29508" y="2283263"/>
            <a:ext cx="1728192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752184" y="885776"/>
            <a:ext cx="2160240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040216" y="2747855"/>
            <a:ext cx="2160240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84032" y="4653136"/>
            <a:ext cx="2160240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88556" y="4221088"/>
            <a:ext cx="2160240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215680" y="2355271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552384" y="2819863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9264352" y="2819863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8976320" y="2819863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688288" y="2819863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400256" y="2819863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112224" y="2819863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9120336" y="957784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760296" y="957784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328248" y="957784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896200" y="957784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9840416" y="2819863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495600" y="2355271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69668" y="4293096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137620" y="4293096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777580" y="4293096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345532" y="4293096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855640" y="2355271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896200" y="4725144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464152" y="4725144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600056" y="4725144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032104" y="4725144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135560" y="476672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999656" y="476672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567608" y="476672"/>
            <a:ext cx="288032" cy="28803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Звук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842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256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стол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304800"/>
            <a:ext cx="2133600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5" descr="кроват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5033964"/>
            <a:ext cx="2286000" cy="182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6" descr="стул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0200" y="381000"/>
            <a:ext cx="10668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7" descr="комод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1" y="258764"/>
            <a:ext cx="1743075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8" descr="кресло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381000"/>
            <a:ext cx="230505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9" descr="диван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4957764"/>
            <a:ext cx="24574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0" descr="полка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0" y="2743200"/>
            <a:ext cx="2286000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2" descr="шкаф кни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2743200"/>
            <a:ext cx="1625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886200" y="3124200"/>
            <a:ext cx="4114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343400" y="3200400"/>
            <a:ext cx="685800" cy="685800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181600" y="3200400"/>
            <a:ext cx="685800" cy="685800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019800" y="3200400"/>
            <a:ext cx="685800" cy="6858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858000" y="3200400"/>
            <a:ext cx="685800" cy="685800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9842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82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372" y="182880"/>
            <a:ext cx="1845068" cy="21065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7360" y="344338"/>
            <a:ext cx="2546497" cy="19451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2543" y="182880"/>
            <a:ext cx="1717697" cy="2107587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19012" y="2479040"/>
            <a:ext cx="426720" cy="386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19304" y="2499360"/>
            <a:ext cx="426720" cy="386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19596" y="2489200"/>
            <a:ext cx="426720" cy="386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546316" y="2499360"/>
            <a:ext cx="426720" cy="386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583948" y="2519680"/>
            <a:ext cx="426720" cy="386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157228" y="2499360"/>
            <a:ext cx="426720" cy="386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30508" y="2509520"/>
            <a:ext cx="426720" cy="386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303788" y="2509520"/>
            <a:ext cx="426720" cy="3860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9858595" y="2479040"/>
            <a:ext cx="426720" cy="386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9423771" y="2479040"/>
            <a:ext cx="426720" cy="386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9027531" y="2479040"/>
            <a:ext cx="426720" cy="386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631291" y="2479040"/>
            <a:ext cx="426720" cy="3860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0285315" y="2479040"/>
            <a:ext cx="426720" cy="386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16052" y="4349095"/>
            <a:ext cx="106940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 слове гласных звуков, </a:t>
            </a:r>
          </a:p>
          <a:p>
            <a:pPr algn="ctr"/>
            <a:r>
              <a:rPr lang="ru-RU" sz="5400" b="1" cap="none" spc="0" dirty="0" smtClean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 </a:t>
            </a:r>
            <a:r>
              <a:rPr lang="ru-RU" sz="5400" b="1" cap="none" spc="0" smtClean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слогов.</a:t>
            </a:r>
            <a:endParaRPr lang="ru-RU" sz="5400" b="1" cap="none" spc="0" dirty="0">
              <a:ln w="12700" cmpd="sng">
                <a:noFill/>
                <a:prstDash val="solid"/>
              </a:ln>
              <a:solidFill>
                <a:sysClr val="windowText" lastClr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03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4653" y="908721"/>
            <a:ext cx="77048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Кроме звукового анализа слова мы учим детей делать </a:t>
            </a:r>
            <a:r>
              <a:rPr lang="ru-RU" sz="3600" b="1" i="1" dirty="0"/>
              <a:t>слоговой </a:t>
            </a:r>
            <a:r>
              <a:rPr lang="ru-RU" sz="3600" dirty="0"/>
              <a:t>анализ</a:t>
            </a:r>
          </a:p>
          <a:p>
            <a:r>
              <a:rPr lang="ru-RU" sz="3600" dirty="0"/>
              <a:t> (определение количества слогов в слове), </a:t>
            </a:r>
          </a:p>
          <a:p>
            <a:endParaRPr lang="ru-RU" sz="3600" dirty="0"/>
          </a:p>
          <a:p>
            <a:r>
              <a:rPr lang="ru-RU" sz="3600" dirty="0"/>
              <a:t>а также </a:t>
            </a:r>
            <a:r>
              <a:rPr lang="ru-RU" sz="3600" i="1" dirty="0"/>
              <a:t>анализ </a:t>
            </a:r>
            <a:r>
              <a:rPr lang="ru-RU" sz="3600" b="1" i="1" dirty="0"/>
              <a:t>предложений</a:t>
            </a:r>
          </a:p>
          <a:p>
            <a:r>
              <a:rPr lang="ru-RU" sz="3600" dirty="0"/>
              <a:t> (определение  количества слов в предложении и их последовательности).</a:t>
            </a:r>
          </a:p>
          <a:p>
            <a:r>
              <a:rPr lang="ru-RU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2731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223</Words>
  <Application>Microsoft Office PowerPoint</Application>
  <PresentationFormat>Широкоэкранный</PresentationFormat>
  <Paragraphs>41</Paragraphs>
  <Slides>8</Slides>
  <Notes>2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 Unicode MS</vt:lpstr>
      <vt:lpstr>Arial</vt:lpstr>
      <vt:lpstr>Batang</vt:lpstr>
      <vt:lpstr>Calibri</vt:lpstr>
      <vt:lpstr>Calibri Light</vt:lpstr>
      <vt:lpstr>Times New Roman</vt:lpstr>
      <vt:lpstr>Тема Office</vt:lpstr>
      <vt:lpstr>                3вуки нашей речи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2017-05-21T18:49:28Z</dcterms:created>
  <dcterms:modified xsi:type="dcterms:W3CDTF">2018-06-25T06:13:42Z</dcterms:modified>
</cp:coreProperties>
</file>