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2" r:id="rId1"/>
  </p:sldMasterIdLst>
  <p:sldIdLst>
    <p:sldId id="258" r:id="rId2"/>
    <p:sldId id="259" r:id="rId3"/>
    <p:sldId id="275" r:id="rId4"/>
    <p:sldId id="266" r:id="rId5"/>
    <p:sldId id="276" r:id="rId6"/>
    <p:sldId id="267" r:id="rId7"/>
    <p:sldId id="268" r:id="rId8"/>
    <p:sldId id="260" r:id="rId9"/>
    <p:sldId id="261" r:id="rId10"/>
    <p:sldId id="262" r:id="rId11"/>
    <p:sldId id="263" r:id="rId12"/>
    <p:sldId id="264" r:id="rId13"/>
    <p:sldId id="265" r:id="rId14"/>
    <p:sldId id="277" r:id="rId15"/>
    <p:sldId id="278" r:id="rId16"/>
    <p:sldId id="269" r:id="rId17"/>
    <p:sldId id="270" r:id="rId18"/>
    <p:sldId id="272" r:id="rId19"/>
    <p:sldId id="273" r:id="rId20"/>
    <p:sldId id="274" r:id="rId21"/>
    <p:sldId id="27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CBB15260-7016-4494-B295-341726BC1A7A}"/>
              </a:ext>
            </a:extLst>
          </p:cNvPr>
          <p:cNvSpPr txBox="1"/>
          <p:nvPr/>
        </p:nvSpPr>
        <p:spPr>
          <a:xfrm>
            <a:off x="71437" y="357166"/>
            <a:ext cx="9182120" cy="169277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b="1" noProof="1">
                <a:latin typeface="Arial Narrow" pitchFamily="34" charset="0"/>
              </a:rPr>
              <a:t>Санкт-Петербургское государственное бюджетное профессиональное</a:t>
            </a:r>
          </a:p>
          <a:p>
            <a:pPr algn="ctr"/>
            <a:r>
              <a:rPr lang="en-US" sz="2400" b="1" noProof="1">
                <a:latin typeface="Arial Narrow" pitchFamily="34" charset="0"/>
              </a:rPr>
              <a:t>образовательное учреждение « Колледж Петербургской моды»</a:t>
            </a:r>
          </a:p>
          <a:p>
            <a:pPr algn="ctr"/>
            <a:endParaRPr lang="en-US" sz="2000" dirty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7F90849-3D1D-468E-9921-6F2BE83E29C0}"/>
              </a:ext>
            </a:extLst>
          </p:cNvPr>
          <p:cNvSpPr txBox="1"/>
          <p:nvPr/>
        </p:nvSpPr>
        <p:spPr>
          <a:xfrm>
            <a:off x="928662" y="1432561"/>
            <a:ext cx="8215338" cy="2246769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b="1" noProof="1"/>
              <a:t>Основы культуры профессионального </a:t>
            </a:r>
            <a:r>
              <a:rPr lang="en-US" sz="2800" b="1" noProof="1" smtClean="0"/>
              <a:t>общения</a:t>
            </a:r>
            <a:endParaRPr lang="ru-RU" sz="2800" b="1" noProof="1" smtClean="0"/>
          </a:p>
          <a:p>
            <a:pPr algn="ctr"/>
            <a:endParaRPr lang="ru-RU" sz="2800" b="1" noProof="1" smtClean="0"/>
          </a:p>
          <a:p>
            <a:pPr algn="ctr"/>
            <a:endParaRPr lang="ru-RU" sz="2800" b="1" noProof="1" smtClean="0"/>
          </a:p>
          <a:p>
            <a:pPr algn="ctr"/>
            <a:endParaRPr lang="en-US" sz="2800" noProof="1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F65ADC0-63B7-4BF4-A719-6906FF65B965}"/>
              </a:ext>
            </a:extLst>
          </p:cNvPr>
          <p:cNvSpPr txBox="1"/>
          <p:nvPr/>
        </p:nvSpPr>
        <p:spPr>
          <a:xfrm>
            <a:off x="1142976" y="2575560"/>
            <a:ext cx="7643866" cy="1754326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5400" b="1" noProof="1" smtClean="0">
                <a:solidFill>
                  <a:srgbClr val="0070C0"/>
                </a:solidFill>
                <a:latin typeface="Arial Narrow" pitchFamily="34" charset="0"/>
              </a:rPr>
              <a:t>Тема</a:t>
            </a:r>
            <a:r>
              <a:rPr lang="ru-RU" sz="5400" b="1" noProof="1" smtClean="0">
                <a:solidFill>
                  <a:srgbClr val="0070C0"/>
                </a:solidFill>
                <a:latin typeface="Arial Narrow" pitchFamily="34" charset="0"/>
              </a:rPr>
              <a:t> урока</a:t>
            </a:r>
            <a:r>
              <a:rPr lang="en-US" sz="5400" b="1" noProof="1" smtClean="0">
                <a:solidFill>
                  <a:srgbClr val="0070C0"/>
                </a:solidFill>
                <a:latin typeface="Arial Narrow" pitchFamily="34" charset="0"/>
              </a:rPr>
              <a:t>:</a:t>
            </a:r>
            <a:r>
              <a:rPr lang="ru-RU" sz="5400" b="1" noProof="1" smtClean="0">
                <a:solidFill>
                  <a:srgbClr val="0070C0"/>
                </a:solidFill>
                <a:latin typeface="Arial Narrow" pitchFamily="34" charset="0"/>
              </a:rPr>
              <a:t>  </a:t>
            </a:r>
            <a:r>
              <a:rPr lang="en-US" sz="5400" b="1" i="1" noProof="1" smtClean="0">
                <a:solidFill>
                  <a:srgbClr val="0070C0"/>
                </a:solidFill>
                <a:latin typeface="Arial Narrow" pitchFamily="34" charset="0"/>
              </a:rPr>
              <a:t>"</a:t>
            </a:r>
            <a:r>
              <a:rPr lang="en-US" sz="5400" b="1" i="1" noProof="1">
                <a:solidFill>
                  <a:srgbClr val="0070C0"/>
                </a:solidFill>
                <a:latin typeface="Arial Narrow" pitchFamily="34" charset="0"/>
              </a:rPr>
              <a:t> </a:t>
            </a:r>
            <a:r>
              <a:rPr lang="ru-RU" sz="5400" b="1" i="1" noProof="1" smtClean="0">
                <a:solidFill>
                  <a:srgbClr val="0070C0"/>
                </a:solidFill>
                <a:latin typeface="Arial Narrow" pitchFamily="34" charset="0"/>
              </a:rPr>
              <a:t>Культура телефонного общения»</a:t>
            </a:r>
            <a:endParaRPr lang="en-US" sz="5400" b="1" i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EE84180F-E25C-478C-B01A-788A3B7EB236}"/>
              </a:ext>
            </a:extLst>
          </p:cNvPr>
          <p:cNvSpPr txBox="1"/>
          <p:nvPr/>
        </p:nvSpPr>
        <p:spPr>
          <a:xfrm>
            <a:off x="5572132" y="4643446"/>
            <a:ext cx="3286148" cy="13849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US" sz="2800" b="1" noProof="1" smtClean="0">
                <a:latin typeface="Arial Narrow" pitchFamily="34" charset="0"/>
              </a:rPr>
              <a:t>Преподаватель</a:t>
            </a:r>
            <a:r>
              <a:rPr lang="en-US" sz="2800" b="1" noProof="1">
                <a:latin typeface="Arial Narrow" pitchFamily="34" charset="0"/>
              </a:rPr>
              <a:t>:  </a:t>
            </a:r>
            <a:endParaRPr lang="ru-RU" sz="2800" b="1" noProof="1" smtClean="0">
              <a:latin typeface="Arial Narrow" pitchFamily="34" charset="0"/>
            </a:endParaRPr>
          </a:p>
          <a:p>
            <a:pPr algn="r"/>
            <a:r>
              <a:rPr lang="en-US" sz="2800" b="1" noProof="1" smtClean="0">
                <a:latin typeface="Arial Narrow" pitchFamily="34" charset="0"/>
              </a:rPr>
              <a:t>Атабе</a:t>
            </a:r>
            <a:r>
              <a:rPr lang="ru-RU" sz="2800" b="1" noProof="1" smtClean="0">
                <a:latin typeface="Arial Narrow" pitchFamily="34" charset="0"/>
              </a:rPr>
              <a:t>к</a:t>
            </a:r>
            <a:r>
              <a:rPr lang="en-US" sz="2800" b="1" noProof="1" smtClean="0">
                <a:latin typeface="Arial Narrow" pitchFamily="34" charset="0"/>
              </a:rPr>
              <a:t>ова </a:t>
            </a:r>
            <a:r>
              <a:rPr lang="en-US" sz="2800" b="1" noProof="1">
                <a:latin typeface="Arial Narrow" pitchFamily="34" charset="0"/>
              </a:rPr>
              <a:t>Г.Г.</a:t>
            </a:r>
          </a:p>
          <a:p>
            <a:endParaRPr lang="en-US" sz="2800" noProof="1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58E9BD41-F727-4D79-B595-6F6C67E68C69}"/>
              </a:ext>
            </a:extLst>
          </p:cNvPr>
          <p:cNvSpPr txBox="1"/>
          <p:nvPr/>
        </p:nvSpPr>
        <p:spPr>
          <a:xfrm>
            <a:off x="2671763" y="6136879"/>
            <a:ext cx="3336248" cy="677108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b="1" noProof="1">
                <a:latin typeface="Arial Narrow" pitchFamily="34" charset="0"/>
              </a:rPr>
              <a:t>Санкт-Петербург   2017</a:t>
            </a:r>
          </a:p>
          <a:p>
            <a:pPr algn="ctr"/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xmlns="" val="11574269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428604"/>
            <a:ext cx="750099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4. Не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кричите, даже при плохой слышимости – это не улучшит связь.</a:t>
            </a:r>
          </a:p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Четко проговаривайте слова.</a:t>
            </a:r>
          </a:p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5. Никогда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не перебивайте собеседника на полуслове, дайте закончить мысль.</a:t>
            </a:r>
          </a:p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6. Не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задавайте несколько вопросов подряд, сделайте паузу, чтобы услышать ответ.</a:t>
            </a:r>
          </a:p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7. Ваши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вопросы должны быть четкими и короткими.</a:t>
            </a:r>
          </a:p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8. Если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вы что-то не поняли или не услышали, то попросите собеседника повторить или уточнить информацию.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928670"/>
            <a:ext cx="7358114" cy="4879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9. Договариваясь 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о встрече, не пытайтесь по телефону решить сразу все вопросы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32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10. Повторите 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еще раз то, что должен запомнить ваш собеседник (дату встречи, телефон, Ф.И.О. 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       и  т.д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.).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142976" y="0"/>
            <a:ext cx="800102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Норма делового телефонного разговора – </a:t>
            </a:r>
            <a:r>
              <a:rPr kumimoji="0" lang="ru-RU" sz="2800" b="1" i="1" u="sng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три минуты.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sng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sng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За это время вы должны: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1" u="sng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1.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Calibri" pitchFamily="34" charset="0"/>
                <a:cs typeface="Calibri" pitchFamily="34" charset="0"/>
              </a:rPr>
              <a:t>П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оприветствовать сотрудника компании;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2.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Calibri" pitchFamily="34" charset="0"/>
                <a:cs typeface="Calibri" pitchFamily="34" charset="0"/>
              </a:rPr>
              <a:t>П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редставиться (Ф.И.О., интересующая вакансия, образование, квалификация, практика работы по специальности, способности и т.д.);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3.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Calibri" pitchFamily="34" charset="0"/>
                <a:cs typeface="Calibri" pitchFamily="34" charset="0"/>
              </a:rPr>
              <a:t>П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родемонстрировать интерес к работе в данной фирме.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857232"/>
            <a:ext cx="721523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4. В 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случае ответа "да" – договориться о дате и времени встречи, "нет" - позаботиться об информации: возможная работа в ближайшем будущем, работа не по специальности и т.д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endParaRPr lang="ru-RU" sz="32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5. Выразить 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благодарность за уделенное время.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1"/>
            <a:ext cx="81439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u="sng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официальной обстановке делового общения принято выбирать универсальные этикетные формулы:</a:t>
            </a:r>
            <a:r>
              <a:rPr lang="ru-RU" sz="2000" b="1" u="sng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000" b="1" u="sng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sz="2000" b="1" u="sng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000" b="1" u="sng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Приветствие: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Добрый день (утро, вечер)!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Здравствуйте!</a:t>
            </a:r>
            <a:endParaRPr lang="ru-RU" sz="20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000" b="1" u="sng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Прощание: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До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свидания! Всего доброго! Всего хорошего! До встречи! (если назначена встреча) Позвольте попрощаться! Счастливого пути (отъезжающему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20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000" b="1" u="sng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Благодарность: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Спасибо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! Очень признателен вам! Благодарю! Большое спасибо! Сердечно благодарю (благодарен)! Разрешите поблагодарить вас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!</a:t>
            </a:r>
            <a:endParaRPr lang="ru-RU" sz="20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000" b="1" u="sng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Просьба: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Будьте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добры… Будьте любезны… Прошу вас…</a:t>
            </a:r>
          </a:p>
          <a:p>
            <a:r>
              <a:rPr lang="ru-RU" sz="2000" b="1" u="sng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Извинение: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Приношу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свои извинения… Извините, пожалуйста… Прошу меня простить… Простите, пожалуйста…</a:t>
            </a:r>
          </a:p>
          <a:p>
            <a:r>
              <a:rPr lang="ru-RU" sz="2000" b="1" u="sng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Предложение: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Позвольте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предложить… Мне хочется предложить вам… Я хотел бы предложить вам…</a:t>
            </a:r>
          </a:p>
          <a:p>
            <a:r>
              <a:rPr lang="ru-RU" sz="2000" b="1" u="sng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Приглашение: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Разрешите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пригласить вас на… Я приглашаю вас на… От имени…приглашаю вас на…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857232"/>
            <a:ext cx="771530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русском обществе принята </a:t>
            </a:r>
            <a:r>
              <a:rPr lang="ru-RU" sz="3600" b="1" dirty="0" err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трехименная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система называния людей: фамилия, имя, отчество. Это касается не только обращения, но и упоминания в официальных условиях. Полное обращение может сочетаться только с обращением на Вы.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642918"/>
            <a:ext cx="7643866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Тест «Культура телефонного </a:t>
            </a:r>
            <a:r>
              <a:rPr lang="ru-RU" sz="3200" b="1" u="sng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общения»</a:t>
            </a:r>
          </a:p>
          <a:p>
            <a:pPr algn="ctr"/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тесте даются формулировки наиболее распространенных правил телефонного общения. </a:t>
            </a:r>
            <a:endParaRPr lang="ru-RU" sz="28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Если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вы </a:t>
            </a:r>
            <a:r>
              <a:rPr lang="ru-RU" sz="2800" b="1" u="sng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всегда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соблюдаете данное правило, то запишите себе 2 балла, </a:t>
            </a:r>
            <a:endParaRPr lang="ru-RU" sz="28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800" b="1" u="sng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иногда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1 балл, </a:t>
            </a:r>
            <a:endParaRPr lang="ru-RU" sz="28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800" b="1" u="sng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никогда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0.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285729"/>
            <a:ext cx="75724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1. Я набираю номер телефона только тогда, когда твердо уверен в его правильности.</a:t>
            </a:r>
          </a:p>
          <a:p>
            <a:endParaRPr lang="ru-RU" sz="24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2. Я тщательно готовлюсь к деловому телефонному разговору, добиваясь максимальной краткости.</a:t>
            </a:r>
          </a:p>
          <a:p>
            <a:endParaRPr lang="ru-RU" sz="24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3. Перед особо ответственными телефонными переговорами делаю нужные записи на листке бумаги.</a:t>
            </a:r>
          </a:p>
          <a:p>
            <a:endParaRPr lang="ru-RU" sz="24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4. Если предстоит долгий разговор, спрашиваю собеседника, располагает ли он достаточным временем и, если нет, переношу разговор на другой, согласованный, день и час.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0"/>
            <a:ext cx="7429552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5. Добившись соединения по телефону с нужным учреждением, называю себя и свое предприятие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endParaRPr lang="ru-RU" sz="24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6. Если я «не туда попал», прошу извинить меня, а не вешаю молча трубку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endParaRPr lang="ru-RU" sz="24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7. На ошибочный звонок вежливо отвечаю: «Вы ошиблись номером» и кладу трубку.</a:t>
            </a:r>
          </a:p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8. Работая над важным документом, выключаю телефон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endParaRPr lang="ru-RU" sz="24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9. В деловых телефонных переговорах «держу себя в руках», даже если до этого был чем-то раздосадован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endParaRPr lang="ru-RU" sz="24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10. В качестве отзыва на телефонный звонок называю свою фамилию или организацию.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335846"/>
            <a:ext cx="7572428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11. Во время продолжительного монолога собеседника по телефону время от времени подтверждаю свое внимание краткими репликами.</a:t>
            </a:r>
          </a:p>
          <a:p>
            <a:endParaRPr lang="ru-RU" sz="22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12. Завершая деловой разговор по телефону, благодарю собеседника и желаю ему успеха.</a:t>
            </a:r>
          </a:p>
          <a:p>
            <a:endParaRPr lang="ru-RU" sz="22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13. Если коллега, которого спрашивают по телефону, отсутствует, спрашиваю, что ему передать, и оставляю записку на его столе.</a:t>
            </a:r>
          </a:p>
          <a:p>
            <a:endParaRPr lang="ru-RU" sz="22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14. Если во время разговора с посетителем звонит телефон, я, как правило, прошу перезвонить позже.</a:t>
            </a:r>
          </a:p>
          <a:p>
            <a:endParaRPr lang="ru-RU" sz="22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15. В присутствии сотрудников стараюсь говорить по телефону вполголоса.</a:t>
            </a:r>
          </a:p>
          <a:p>
            <a:endParaRPr lang="ru-RU" sz="22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16. Если собеседника плохо слышно, прошу говорить громче или перезвонить.</a:t>
            </a:r>
            <a:endParaRPr lang="ru-RU" sz="2200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320"/>
            <a:ext cx="7647836" cy="501206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Arial Narrow" pitchFamily="34" charset="0"/>
              </a:rPr>
              <a:t>                    ПЛАН УРОКА:</a:t>
            </a:r>
            <a:br>
              <a:rPr lang="ru-RU" sz="3600" b="1" dirty="0" smtClean="0">
                <a:latin typeface="Arial Narrow" pitchFamily="34" charset="0"/>
              </a:rPr>
            </a:br>
            <a:r>
              <a:rPr lang="ru-RU" sz="3600" b="1" dirty="0" smtClean="0">
                <a:latin typeface="Arial Narrow" pitchFamily="34" charset="0"/>
              </a:rPr>
              <a:t/>
            </a:r>
            <a:br>
              <a:rPr lang="ru-RU" sz="3600" b="1" dirty="0" smtClean="0">
                <a:latin typeface="Arial Narrow" pitchFamily="34" charset="0"/>
              </a:rPr>
            </a:br>
            <a:r>
              <a:rPr lang="ru-RU" sz="3600" b="1" dirty="0" smtClean="0">
                <a:latin typeface="Arial Narrow" pitchFamily="34" charset="0"/>
              </a:rPr>
              <a:t>1. Этикетные нормы телефонного общения.</a:t>
            </a:r>
            <a:br>
              <a:rPr lang="ru-RU" sz="3600" b="1" dirty="0" smtClean="0">
                <a:latin typeface="Arial Narrow" pitchFamily="34" charset="0"/>
              </a:rPr>
            </a:br>
            <a:r>
              <a:rPr lang="ru-RU" sz="3600" b="1" dirty="0" smtClean="0">
                <a:latin typeface="Arial Narrow" pitchFamily="34" charset="0"/>
              </a:rPr>
              <a:t>2. Алгоритм телефонного разговора. </a:t>
            </a:r>
            <a:br>
              <a:rPr lang="ru-RU" sz="3600" b="1" dirty="0" smtClean="0">
                <a:latin typeface="Arial Narrow" pitchFamily="34" charset="0"/>
              </a:rPr>
            </a:br>
            <a:r>
              <a:rPr lang="ru-RU" sz="3600" b="1" dirty="0" smtClean="0">
                <a:latin typeface="Arial Narrow" pitchFamily="34" charset="0"/>
              </a:rPr>
              <a:t>3. Тест «Культура телефонного общения».</a:t>
            </a:r>
            <a:br>
              <a:rPr lang="ru-RU" sz="3600" b="1" dirty="0" smtClean="0">
                <a:latin typeface="Arial Narrow" pitchFamily="34" charset="0"/>
              </a:rPr>
            </a:br>
            <a:r>
              <a:rPr lang="ru-RU" sz="3600" b="1" dirty="0" smtClean="0">
                <a:latin typeface="Arial Narrow" pitchFamily="34" charset="0"/>
              </a:rPr>
              <a:t>4. Домашнее задание:</a:t>
            </a:r>
            <a:r>
              <a:rPr lang="ru-RU" sz="3600" b="1" dirty="0" smtClean="0">
                <a:latin typeface="Arial Narrow" pitchFamily="34" charset="0"/>
              </a:rPr>
              <a:t> </a:t>
            </a:r>
            <a:r>
              <a:rPr lang="ru-RU" sz="3600" b="1" dirty="0" smtClean="0">
                <a:latin typeface="Arial Narrow" pitchFamily="34" charset="0"/>
              </a:rPr>
              <a:t>составить алгоритм телефонного разговора «Я </a:t>
            </a:r>
            <a:r>
              <a:rPr lang="ru-RU" sz="3600" b="1" dirty="0" smtClean="0">
                <a:latin typeface="Arial Narrow" pitchFamily="34" charset="0"/>
              </a:rPr>
              <a:t>звоню».</a:t>
            </a:r>
            <a:endParaRPr lang="ru-RU" sz="3600" b="1" dirty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357166"/>
            <a:ext cx="7429552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u="sng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Ответы:</a:t>
            </a:r>
          </a:p>
          <a:p>
            <a:endParaRPr lang="ru-RU" sz="3600" b="1" i="1" u="sng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dirty="0" smtClean="0"/>
          </a:p>
          <a:p>
            <a:r>
              <a:rPr lang="ru-RU" sz="2800" b="1" i="1" u="sng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25 баллов и более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–вы вполне владеете культурой телефонной беседы.</a:t>
            </a:r>
          </a:p>
          <a:p>
            <a:endParaRPr lang="ru-RU" sz="28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800" b="1" i="1" u="sng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20-24 баллов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в целом, вы владеете искусством телефонного разговора, но есть еще резервы для совершенствования.</a:t>
            </a:r>
          </a:p>
          <a:p>
            <a:endParaRPr lang="ru-RU" sz="28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800" b="1" i="1" u="sng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менее 20 баллов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целесообразно еще раз изучить правила.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4726316"/>
          </a:xfrm>
        </p:spPr>
        <p:txBody>
          <a:bodyPr>
            <a:normAutofit/>
          </a:bodyPr>
          <a:lstStyle/>
          <a:p>
            <a:pPr algn="ctr"/>
            <a:r>
              <a:rPr lang="ru-RU" sz="4400" b="1" i="1" u="sng" dirty="0" smtClean="0">
                <a:effectLst/>
                <a:latin typeface="Arial Narrow" pitchFamily="34" charset="0"/>
              </a:rPr>
              <a:t>Домашнее задание</a:t>
            </a:r>
            <a:r>
              <a:rPr lang="ru-RU" sz="4400" b="1" i="1" u="sng" dirty="0" smtClean="0">
                <a:effectLst/>
                <a:latin typeface="Arial Narrow" pitchFamily="34" charset="0"/>
              </a:rPr>
              <a:t>:</a:t>
            </a:r>
            <a:br>
              <a:rPr lang="ru-RU" sz="4400" b="1" i="1" u="sng" dirty="0" smtClean="0">
                <a:effectLst/>
                <a:latin typeface="Arial Narrow" pitchFamily="34" charset="0"/>
              </a:rPr>
            </a:br>
            <a:r>
              <a:rPr lang="ru-RU" sz="4400" b="1" dirty="0" smtClean="0">
                <a:latin typeface="Arial Narrow" pitchFamily="34" charset="0"/>
              </a:rPr>
              <a:t/>
            </a:r>
            <a:br>
              <a:rPr lang="ru-RU" sz="4400" b="1" dirty="0" smtClean="0">
                <a:latin typeface="Arial Narrow" pitchFamily="34" charset="0"/>
              </a:rPr>
            </a:br>
            <a:r>
              <a:rPr lang="ru-RU" sz="4400" b="1" dirty="0" smtClean="0">
                <a:latin typeface="Arial Narrow" pitchFamily="34" charset="0"/>
              </a:rPr>
              <a:t> </a:t>
            </a:r>
            <a:r>
              <a:rPr lang="ru-RU" sz="5400" b="1" dirty="0" smtClean="0">
                <a:latin typeface="Arial Narrow" pitchFamily="34" charset="0"/>
              </a:rPr>
              <a:t>составить алгоритм телефонного </a:t>
            </a:r>
            <a:r>
              <a:rPr lang="ru-RU" sz="5400" b="1" dirty="0" smtClean="0">
                <a:latin typeface="Arial Narrow" pitchFamily="34" charset="0"/>
              </a:rPr>
              <a:t>разговора</a:t>
            </a:r>
            <a:br>
              <a:rPr lang="ru-RU" sz="5400" b="1" dirty="0" smtClean="0">
                <a:latin typeface="Arial Narrow" pitchFamily="34" charset="0"/>
              </a:rPr>
            </a:br>
            <a:r>
              <a:rPr lang="ru-RU" sz="5400" b="1" dirty="0" smtClean="0">
                <a:latin typeface="Arial Narrow" pitchFamily="34" charset="0"/>
              </a:rPr>
              <a:t> </a:t>
            </a:r>
            <a:r>
              <a:rPr lang="ru-RU" sz="5400" b="1" dirty="0" smtClean="0">
                <a:latin typeface="Arial Narrow" pitchFamily="34" charset="0"/>
              </a:rPr>
              <a:t>«Я звоню</a:t>
            </a:r>
            <a:r>
              <a:rPr lang="ru-RU" sz="5400" b="1" dirty="0" smtClean="0">
                <a:latin typeface="Arial Narrow" pitchFamily="34" charset="0"/>
              </a:rPr>
              <a:t>»</a:t>
            </a:r>
            <a:endParaRPr lang="ru-RU" sz="5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214290"/>
            <a:ext cx="7643866" cy="6643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Телефон – самый быстрый способ связи в современной жизни. Он позволяет решить многие деловые проблемы, установить контакты без непосредственной встречи. Однако телефон может стать и настоящим бедствием, если не уметь им пользоваться, пренебрегать правилами делового общения.</a:t>
            </a:r>
          </a:p>
          <a:p>
            <a:endParaRPr lang="ru-RU" sz="28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Из всех видов переговоров самыми сложными являются переговоры по телефону. Специфика телефонного общения определяется прежде всего фактором </a:t>
            </a:r>
            <a:r>
              <a:rPr lang="ru-RU" sz="2800" b="1" dirty="0" err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дистантности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общения.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500042"/>
            <a:ext cx="7498080" cy="614366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effectLst/>
                <a:latin typeface="Arial" pitchFamily="34" charset="0"/>
                <a:cs typeface="Arial" pitchFamily="34" charset="0"/>
              </a:rPr>
              <a:t>Телефонное общение – это средство формирования у партнёров вашего имиджа и имиджа учреждения, в котором вы служите.</a:t>
            </a:r>
            <a:br>
              <a:rPr lang="ru-RU" sz="2800" b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effectLst/>
                <a:latin typeface="Arial" pitchFamily="34" charset="0"/>
                <a:cs typeface="Arial" pitchFamily="34" charset="0"/>
              </a:rPr>
              <a:t>Деловой телефонный разговор должен быть кратким (не более 3 минут).</a:t>
            </a:r>
            <a:br>
              <a:rPr lang="ru-RU" sz="2800" b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effectLst/>
                <a:latin typeface="Arial" pitchFamily="34" charset="0"/>
                <a:cs typeface="Arial" pitchFamily="34" charset="0"/>
              </a:rPr>
              <a:t>Важно, чтобы служебный телефонный разговор вёлся в спокойном, вежливом тоне. Голос, тембр, интонация, тон разговора несут до 40% информации и могут вызвать доверие у собеседника или, наоборот, неприязнь.</a:t>
            </a:r>
            <a:br>
              <a:rPr lang="ru-RU" sz="2800" b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 smtClean="0">
                <a:effectLst/>
                <a:latin typeface="Arial" pitchFamily="34" charset="0"/>
                <a:cs typeface="Arial" pitchFamily="34" charset="0"/>
              </a:rPr>
            </a:br>
            <a:endParaRPr lang="ru-RU" sz="2800" b="1" dirty="0"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214414" y="428604"/>
            <a:ext cx="7715304" cy="634019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Таким образом, </a:t>
            </a:r>
            <a:r>
              <a:rPr kumimoji="0" lang="ru-RU" sz="2800" b="1" i="1" u="sng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интонация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делового телефонного разговора значима не менее, чем содержание речи. Особенно значим интонационный рисунок начала и конца общения. </a:t>
            </a:r>
            <a:r>
              <a:rPr kumimoji="0" lang="ru-RU" sz="2800" b="1" i="1" u="sng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Начало и конец беседы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закрепляют весь спектр положительных эмоций: оптимизм, уверенность в своих позициях, доброжелательность и уважение к собеседнику. Психологи утверждают, что если есть расхождения между содержанием речи и тоном сообщения, то люди будут больше доверять тону, чем содержанию.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424242"/>
                </a:solidFill>
                <a:effectLst/>
                <a:latin typeface="Verdana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424242"/>
                </a:solidFill>
                <a:effectLst/>
                <a:latin typeface="Verdana" pitchFamily="34" charset="0"/>
              </a:rPr>
            </a:b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424242"/>
              </a:solidFill>
              <a:effectLst/>
              <a:latin typeface="Verdan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1000108"/>
            <a:ext cx="7929586" cy="4857784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Телефон усугубляет недостатки речи, поэтому рекомендуется следить за произношением чисел, имён собственных и фамилий. Не допускается жаргон и такие выражения, как «идёт», «лады», «добро», «пока» и т.п.</a:t>
            </a:r>
            <a:b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Рекомендуется говорить ровно, сдерживать свои эмоции. Если ваш собеседник высказывается в резкой форме, склонен к спорам, то наберитесь терпения и не отвечайте ему тем же, не возражайте прямо.</a:t>
            </a:r>
            <a:b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Никогда не говорите по телефону с набитым ртом. Недопустимо во время телефонного разговора жевать, пить и параллельно разговаривать с сотрудниками.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714356"/>
            <a:ext cx="7498080" cy="564360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effectLst/>
                <a:latin typeface="Arial" pitchFamily="34" charset="0"/>
                <a:cs typeface="Arial" pitchFamily="34" charset="0"/>
              </a:rPr>
              <a:t>Рядом с телефоном полезно держать ручку, блокнот и календарь.</a:t>
            </a:r>
            <a:br>
              <a:rPr lang="ru-RU" sz="3200" b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effectLst/>
                <a:latin typeface="Arial" pitchFamily="34" charset="0"/>
                <a:cs typeface="Arial" pitchFamily="34" charset="0"/>
              </a:rPr>
              <a:t>Звонок по домашнему телефону сослуживцу для служебного разговора может быть оправдан только серьёзной причиной.</a:t>
            </a:r>
            <a:br>
              <a:rPr lang="ru-RU" sz="3200" b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effectLst/>
                <a:latin typeface="Arial" pitchFamily="34" charset="0"/>
                <a:cs typeface="Arial" pitchFamily="34" charset="0"/>
              </a:rPr>
              <a:t>Звонки на квартиру после 22 часов и до 8 часов (в выходные дни до 10 часов) считаются нарушениями правил этикета.</a:t>
            </a:r>
            <a:br>
              <a:rPr lang="ru-RU" sz="3200" b="1" dirty="0" smtClean="0">
                <a:effectLst/>
                <a:latin typeface="Arial" pitchFamily="34" charset="0"/>
                <a:cs typeface="Arial" pitchFamily="34" charset="0"/>
              </a:rPr>
            </a:br>
            <a:endParaRPr lang="ru-RU" sz="3200" b="1" dirty="0"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71538" y="428604"/>
            <a:ext cx="8072462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Narrow" pitchFamily="34" charset="0"/>
                <a:ea typeface="Calibri" pitchFamily="34" charset="0"/>
                <a:cs typeface="Calibri" pitchFamily="34" charset="0"/>
              </a:rPr>
              <a:t>Алгоритм телефонного звонка: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1" u="sng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 Narrow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Подготовка к телефонным переговорам: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1. 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Calibri" pitchFamily="34" charset="0"/>
                <a:cs typeface="Calibri" pitchFamily="34" charset="0"/>
              </a:rPr>
              <a:t>П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риготовить бумагу и ручку, на случай, если придется что-либо записывать;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2. Определить цель звонка;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содержание звонка;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3. 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Calibri" pitchFamily="34" charset="0"/>
                <a:cs typeface="Calibri" pitchFamily="34" charset="0"/>
              </a:rPr>
              <a:t>П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одготовить вопросы, на которые вы хотели бы получить ответы.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142976" y="142852"/>
            <a:ext cx="800102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sng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Телефонные переговоры: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1" u="sng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1. Помните, что Вас не видят, и визитной карточкой становится то, что Вы говорите и как Вы говорите.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2. Набрать номер телефона.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Не начинайте разговор с вопроса: "Кто говорит?", а уточните, туда ли вы попали.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3. Представьтесь и сообщите цель своего звонка.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75</TotalTime>
  <Words>952</Words>
  <PresentationFormat>Экран (4:3)</PresentationFormat>
  <Paragraphs>104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Солнцестояние</vt:lpstr>
      <vt:lpstr>Слайд 1</vt:lpstr>
      <vt:lpstr>                    ПЛАН УРОКА:  1. Этикетные нормы телефонного общения. 2. Алгоритм телефонного разговора.  3. Тест «Культура телефонного общения». 4. Домашнее задание: составить алгоритм телефонного разговора «Я звоню».</vt:lpstr>
      <vt:lpstr>Слайд 3</vt:lpstr>
      <vt:lpstr>Телефонное общение – это средство формирования у партнёров вашего имиджа и имиджа учреждения, в котором вы служите.  Деловой телефонный разговор должен быть кратким (не более 3 минут).   Важно, чтобы служебный телефонный разговор вёлся в спокойном, вежливом тоне. Голос, тембр, интонация, тон разговора несут до 40% информации и могут вызвать доверие у собеседника или, наоборот, неприязнь.  </vt:lpstr>
      <vt:lpstr>Слайд 5</vt:lpstr>
      <vt:lpstr>Телефон усугубляет недостатки речи, поэтому рекомендуется следить за произношением чисел, имён собственных и фамилий. Не допускается жаргон и такие выражения, как «идёт», «лады», «добро», «пока» и т.п.  Рекомендуется говорить ровно, сдерживать свои эмоции. Если ваш собеседник высказывается в резкой форме, склонен к спорам, то наберитесь терпения и не отвечайте ему тем же, не возражайте прямо.  Никогда не говорите по телефону с набитым ртом. Недопустимо во время телефонного разговора жевать, пить и параллельно разговаривать с сотрудниками.</vt:lpstr>
      <vt:lpstr>Рядом с телефоном полезно держать ручку, блокнот и календарь.  Звонок по домашнему телефону сослуживцу для служебного разговора может быть оправдан только серьёзной причиной.  Звонки на квартиру после 22 часов и до 8 часов (в выходные дни до 10 часов) считаются нарушениями правил этикета. 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Домашнее задание:   составить алгоритм телефонного разговора  «Я звоню»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библиотекарь</cp:lastModifiedBy>
  <cp:revision>9</cp:revision>
  <dcterms:modified xsi:type="dcterms:W3CDTF">2017-11-15T09:04:34Z</dcterms:modified>
</cp:coreProperties>
</file>