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9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69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07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1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254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43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559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163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50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6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4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1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5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834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64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6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23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601B6-8AE0-4795-91F5-8F8B4DB11FDE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B3A5A2A-DD01-4E68-9C51-C553C3AE1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45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.rambler.ru/m/redirect?url=https://www.postcrossing.com/user/TimSarah&amp;hash=4c52a21444e6753bcc7e3b5b636209bb" TargetMode="External"/><Relationship Id="rId2" Type="http://schemas.openxmlformats.org/officeDocument/2006/relationships/hyperlink" Target="https://mail.rambler.ru/m/redirect?url=https://www.postcrossing.com/postcards/RU-6246119&amp;hash=063b641bf32fefa6834aece364434d1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mail.rambler.ru/m/redirect?url=https://www.postcrossing.com/country/DE&amp;hash=edfb6d99c67c1f2c6df49afb7407225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596788"/>
            <a:ext cx="8915399" cy="3875964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внеурочной деятельности по английскому языку на формирование успеха у обучающихся</a:t>
            </a:r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52179" y="4777379"/>
            <a:ext cx="3903260" cy="2080621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 английского языка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Недосеко Елена Леонидовна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334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757932"/>
              </p:ext>
            </p:extLst>
          </p:nvPr>
        </p:nvGraphicFramePr>
        <p:xfrm>
          <a:off x="1815145" y="808447"/>
          <a:ext cx="5141563" cy="3834919"/>
        </p:xfrm>
        <a:graphic>
          <a:graphicData uri="http://schemas.openxmlformats.org/drawingml/2006/table">
            <a:tbl>
              <a:tblPr/>
              <a:tblGrid>
                <a:gridCol w="4747287"/>
                <a:gridCol w="197138"/>
                <a:gridCol w="197138"/>
              </a:tblGrid>
              <a:tr h="196480"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L="85869" marR="85869" marT="42935" marB="42935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L="85869" marR="85869" marT="42935" marB="42935"/>
                </a:tc>
              </a:tr>
              <a:tr h="1180554">
                <a:tc>
                  <a:txBody>
                    <a:bodyPr/>
                    <a:lstStyle/>
                    <a:p>
                      <a:r>
                        <a:rPr lang="en-US" sz="1700" b="1" dirty="0">
                          <a:effectLst/>
                        </a:rPr>
                        <a:t>Good news, Elena!</a:t>
                      </a:r>
                    </a:p>
                    <a:p>
                      <a:r>
                        <a:rPr lang="en-US" sz="1700" dirty="0">
                          <a:effectLst/>
                        </a:rPr>
                        <a:t>Your postcard </a:t>
                      </a:r>
                      <a:r>
                        <a:rPr lang="en-US" sz="1700" b="1" dirty="0">
                          <a:solidFill>
                            <a:srgbClr val="3475B9"/>
                          </a:solidFill>
                          <a:effectLst/>
                          <a:hlinkClick r:id="rId2"/>
                        </a:rPr>
                        <a:t>RU-6246119</a:t>
                      </a:r>
                      <a:r>
                        <a:rPr lang="en-US" sz="1700" dirty="0">
                          <a:effectLst/>
                        </a:rPr>
                        <a:t> to </a:t>
                      </a:r>
                      <a:r>
                        <a:rPr lang="en-US" sz="1700" dirty="0" err="1">
                          <a:solidFill>
                            <a:srgbClr val="3475B9"/>
                          </a:solidFill>
                          <a:effectLst/>
                          <a:hlinkClick r:id="rId3"/>
                        </a:rPr>
                        <a:t>TimSarah</a:t>
                      </a:r>
                      <a:r>
                        <a:rPr lang="en-US" sz="1700" dirty="0">
                          <a:effectLst/>
                        </a:rPr>
                        <a:t> in </a:t>
                      </a:r>
                      <a:r>
                        <a:rPr lang="en-US" sz="1700" dirty="0">
                          <a:solidFill>
                            <a:srgbClr val="3475B9"/>
                          </a:solidFill>
                          <a:effectLst/>
                          <a:hlinkClick r:id="rId4"/>
                        </a:rPr>
                        <a:t>Germany</a:t>
                      </a:r>
                      <a:r>
                        <a:rPr lang="en-US" sz="1700" dirty="0">
                          <a:effectLst/>
                        </a:rPr>
                        <a:t> has arrived! It reached its destination in </a:t>
                      </a:r>
                      <a:r>
                        <a:rPr lang="en-US" sz="1700" b="1" dirty="0">
                          <a:effectLst/>
                        </a:rPr>
                        <a:t>33 days</a:t>
                      </a:r>
                      <a:r>
                        <a:rPr lang="en-US" sz="1700" dirty="0">
                          <a:effectLst/>
                        </a:rPr>
                        <a:t> after traveling </a:t>
                      </a:r>
                      <a:r>
                        <a:rPr lang="en-US" sz="1700" b="1" dirty="0">
                          <a:effectLst/>
                        </a:rPr>
                        <a:t>1,898 km</a:t>
                      </a:r>
                      <a:r>
                        <a:rPr lang="en-US" sz="1700" dirty="0">
                          <a:effectLst/>
                        </a:rPr>
                        <a:t>!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L="85869" marR="85869" marT="42935" marB="42935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869" marR="85869" marT="42935" marB="42935"/>
                </a:tc>
              </a:tr>
              <a:tr h="196480"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869" marR="85869" marT="42935" marB="42935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869" marR="85869" marT="42935" marB="42935"/>
                </a:tc>
              </a:tr>
              <a:tr h="295139">
                <a:tc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80554">
                <a:tc>
                  <a:txBody>
                    <a:bodyPr/>
                    <a:lstStyle/>
                    <a:p>
                      <a:r>
                        <a:rPr lang="en-US" sz="1700" dirty="0">
                          <a:effectLst/>
                        </a:rPr>
                        <a:t>“Hello </a:t>
                      </a:r>
                      <a:r>
                        <a:rPr lang="en-US" sz="1700" dirty="0" err="1">
                          <a:effectLst/>
                        </a:rPr>
                        <a:t>Anzhela</a:t>
                      </a:r>
                      <a:r>
                        <a:rPr lang="en-US" sz="1700" dirty="0">
                          <a:effectLst/>
                        </a:rPr>
                        <a:t>, </a:t>
                      </a:r>
                      <a:br>
                        <a:rPr lang="en-US" sz="1700" dirty="0">
                          <a:effectLst/>
                        </a:rPr>
                      </a:br>
                      <a:r>
                        <a:rPr lang="en-US" sz="1700" dirty="0">
                          <a:effectLst/>
                        </a:rPr>
                        <a:t>thank you very much for your beautiful card, which is in the way I like, and the nice </a:t>
                      </a:r>
                      <a:r>
                        <a:rPr lang="en-US" sz="1700" dirty="0" err="1">
                          <a:effectLst/>
                        </a:rPr>
                        <a:t>informations</a:t>
                      </a:r>
                      <a:r>
                        <a:rPr lang="en-US" sz="1700" dirty="0">
                          <a:effectLst/>
                        </a:rPr>
                        <a:t>. </a:t>
                      </a:r>
                      <a:br>
                        <a:rPr lang="en-US" sz="1700" dirty="0">
                          <a:effectLst/>
                        </a:rPr>
                      </a:br>
                      <a:r>
                        <a:rPr lang="en-US" sz="1700" dirty="0">
                          <a:effectLst/>
                        </a:rPr>
                        <a:t/>
                      </a:r>
                      <a:br>
                        <a:rPr lang="en-US" sz="1700" dirty="0">
                          <a:effectLst/>
                        </a:rPr>
                      </a:br>
                      <a:r>
                        <a:rPr lang="en-US" sz="1700" dirty="0">
                          <a:effectLst/>
                        </a:rPr>
                        <a:t>Martin”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L="85869" marR="85869" marT="42935" marB="42935"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869" marR="85869" marT="42935" marB="42935">
                    <a:lnT>
                      <a:noFill/>
                    </a:lnT>
                  </a:tcPr>
                </a:tc>
              </a:tr>
            </a:tbl>
          </a:graphicData>
        </a:graphic>
      </p:graphicFrame>
      <p:pic>
        <p:nvPicPr>
          <p:cNvPr id="1025" name="Picture 1" descr="TimSara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9" y="-1514902"/>
            <a:ext cx="267062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49754" y="462427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555555"/>
                </a:solidFill>
                <a:latin typeface="verdana" panose="020B0604030504040204" pitchFamily="34" charset="0"/>
              </a:rPr>
              <a:t>“Hi Masha, </a:t>
            </a:r>
            <a:br>
              <a:rPr lang="en-US" dirty="0">
                <a:solidFill>
                  <a:srgbClr val="555555"/>
                </a:solidFill>
                <a:latin typeface="verdana" panose="020B0604030504040204" pitchFamily="34" charset="0"/>
              </a:rPr>
            </a:br>
            <a:r>
              <a:rPr lang="en-US" dirty="0">
                <a:solidFill>
                  <a:srgbClr val="555555"/>
                </a:solidFill>
                <a:latin typeface="verdana" panose="020B0604030504040204" pitchFamily="34" charset="0"/>
              </a:rPr>
              <a:t>Thank you for your pretty postcard and stamp. I love cats, too. I agree with your healthy ideas. I wish you much happiness and peace in the new year.</a:t>
            </a:r>
          </a:p>
          <a:p>
            <a:r>
              <a:rPr lang="en-US" dirty="0">
                <a:solidFill>
                  <a:srgbClr val="555555"/>
                </a:solidFill>
                <a:latin typeface="verdana" panose="020B0604030504040204" pitchFamily="34" charset="0"/>
              </a:rPr>
              <a:t>Dana </a:t>
            </a:r>
            <a:br>
              <a:rPr lang="en-US" dirty="0">
                <a:solidFill>
                  <a:srgbClr val="555555"/>
                </a:solidFill>
                <a:latin typeface="verdana" panose="020B0604030504040204" pitchFamily="34" charset="0"/>
              </a:rPr>
            </a:br>
            <a:r>
              <a:rPr lang="en-US" dirty="0">
                <a:solidFill>
                  <a:srgbClr val="555555"/>
                </a:solidFill>
                <a:latin typeface="verdana" panose="020B0604030504040204" pitchFamily="34" charset="0"/>
              </a:rPr>
              <a:t>-2 to 18 degrees C”</a:t>
            </a:r>
            <a:endParaRPr lang="en-US" b="0" i="0" dirty="0">
              <a:solidFill>
                <a:srgbClr val="555555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15145" y="285227"/>
            <a:ext cx="8315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Фрагменты  международной переписки учащихся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31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28549"/>
            <a:ext cx="8915400" cy="5213445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Авдулова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Т.П. Подростки в информационном пространстве // Психология обучения. – СПб,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№ 4. – с. 28-38.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Аргунова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 Р. Активные методы обучения Текст.: учеб.-метод. пособие / Е. Р.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Аргунова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Р. Ф. Жуков, И. Г.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Маричев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М.: Исследовательский центр проблем качества подготовки специалистов,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104 с.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Белова, Н. Ю.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Чибрина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С. Д.,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Василовская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Л.А.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 ОУУН к УУД. // Первое сентября.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]: </a:t>
            </a:r>
            <a:r>
              <a:rPr lang="en-US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 HYPERLINK "http://festival.1september.ru/%20articles/627401/":// HYPERLINK "http://festival.1september.ru/%20articles/627401/"festival HYPERLINK </a:t>
            </a:r>
            <a:endParaRPr lang="ru-RU" sz="2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Лысиченкова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С. А. Влияние особенностей современных школьников на их познавательную мотивацию [Текст] / С. А.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Лысиченкова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Молодой ученый. — 2012. — №4. — С. 428-431. [Электронный документ]: 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http://www.moluch.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archive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/39/4654/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861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9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6347" y="624110"/>
            <a:ext cx="9348266" cy="128089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 в современном мире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46663"/>
            <a:ext cx="8915400" cy="5186149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язык международного общения, занимает 2 м в списке самых распространенных языков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языком пользуется пятая часть населения планеты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- основной язык для интернационального общения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Весомый вклад в нарастание необходимости знания английского языка внесло появление сети Интернет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знание английского языка в современном мире является практически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91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699" y="0"/>
            <a:ext cx="9730853" cy="2133600"/>
          </a:xfrm>
        </p:spPr>
        <p:txBody>
          <a:bodyPr>
            <a:noAutofit/>
          </a:bodyPr>
          <a:lstStyle/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деятельность, </a:t>
            </a:r>
            <a:b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реализуемая учителем английского языка</a:t>
            </a:r>
            <a:b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Недосеко Е.Л. в 2017/2018 учебном году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2593074"/>
            <a:ext cx="9284341" cy="4264926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в общении (4а, 4в классы)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Читаем с удовольствием (6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класс)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Фенимор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Купер «Последний из Могикан», «Приключения Робин Гуда»)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общение (6, 8 класс)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81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7641" y="596814"/>
            <a:ext cx="8911687" cy="128089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внеурочной деятельности по английскому языку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8233" y="2133599"/>
            <a:ext cx="9266379" cy="445826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различных (в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коммуникативных)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задач, по мнению ученых, зависит не только от индивидуальных качеств личности, но и от ее умений включиться  в совместную деятельность на уровне сотрудничества, партнерства. </a:t>
            </a:r>
            <a:r>
              <a:rPr 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– ключевая составляющая внеурочной деятельности.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и учащихся рассматривают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целенаправленный взаимообмен и взаимообогащение смыслом деятельности, опытом, эмоциями,   установками,  различными    позициями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3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9280627" cy="150948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успеха – одна из главных задач внеурочной деятельности по английскому языку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2133599"/>
            <a:ext cx="9379875" cy="4567451"/>
          </a:xfrm>
        </p:spPr>
        <p:txBody>
          <a:bodyPr>
            <a:noAutofit/>
          </a:bodyPr>
          <a:lstStyle/>
          <a:p>
            <a:r>
              <a:rPr lang="ru-RU" sz="2600" i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 учителя  и  учащихся  в  создании ситуации успеха в процессе внеурочной деятельности  по </a:t>
            </a:r>
            <a:r>
              <a:rPr lang="ru-RU" sz="2600" i="1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англИЙСКОМУ</a:t>
            </a:r>
            <a:r>
              <a:rPr lang="ru-RU" sz="2600" i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ЯЗЫКУ является необходимым условием  для  личностного самоопределения учащихся. Оно способствует открытию перед учащимися  перспективы  их роста, помогает   добиться радости успеха, а также реализовать одну из главных задач учебно-воспитательного процесса – помочь  осознать    свои   возможности  и    поверить   в  себя.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171556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614123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различных технологий во внеурочной деятельности по английскому языку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825086"/>
            <a:ext cx="8915400" cy="308613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успеха предполагает использование личностно-ориентированного, системно-ориентационного  и   индивидуального   подхода    во   взаимодействии    с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ребенком.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518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96788"/>
            <a:ext cx="8915400" cy="5261212"/>
          </a:xfrm>
        </p:spPr>
        <p:txBody>
          <a:bodyPr>
            <a:normAutofit/>
          </a:bodyPr>
          <a:lstStyle/>
          <a:p>
            <a:r>
              <a:rPr lang="ru-RU" dirty="0" smtClean="0"/>
              <a:t>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целенаправленное, организованное сочетание условий, при которых создается  возможность  достичь значительных  результатов в деятельности  как  отдельно   взятой   личности,  так   и   коллектива   в   целом. Проживая ситуацию успеха, ребенок приобретает чувство собственного достоинства, успех приводит школьника к осознанию собственной компетентности. Ситуация – это то, что способен организовать учитель. Переживания радости, успеха – явления, вызывающие чувство самодостаточности, психологической  комфортности,   эмоциональной   стабильности.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261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736979"/>
            <a:ext cx="8915400" cy="5923127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мой взгляд, один из основных смыслов деятельности учителя состоит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чтобы каждый ребенок был успешен, это способствует развитию уверенности ребенка в      себе, повышению самооценки, развитию чувства собственной     значимости. Основным   механизмом   в   решении   этой   задачи   становится   ситуация    успеха. Выделяют    несколько   основных   типов   ситуаций   успеха: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•неожиданная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•общая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•радость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5375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77672"/>
            <a:ext cx="8915400" cy="543355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внеурочнойной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занятии </a:t>
            </a:r>
            <a:r>
              <a:rPr lang="ru-RU" sz="2800" i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стараюсь создавать  ситуации успеха, направленные  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раскрытие и развитие способностей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отдельных учащихся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их   позитивную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самореализацию, так и всей группы.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направленность основывается на уважении и вере в ребенка и выражается в целях школьной  жизнедеятельности, в ее содержании, организации  и  средствах, а   также  в  характере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  школьного   коллектива.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4504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520</Words>
  <Application>Microsoft Office PowerPoint</Application>
  <PresentationFormat>Широкоэкранный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verdana</vt:lpstr>
      <vt:lpstr>Wingdings 3</vt:lpstr>
      <vt:lpstr>Легкий дым</vt:lpstr>
      <vt:lpstr>Влияние внеурочной деятельности по английскому языку на формирование успеха у обучающихся</vt:lpstr>
      <vt:lpstr>Английский язык в современном мире</vt:lpstr>
      <vt:lpstr>Внеурочная деятельность,  реализуемая учителем английского языка Недосеко Е.Л. в 2017/2018 учебном году</vt:lpstr>
      <vt:lpstr>Особенности внеурочной деятельности по английскому языку</vt:lpstr>
      <vt:lpstr>Ситуация успеха – одна из главных задач внеурочной деятельности по английскому языку</vt:lpstr>
      <vt:lpstr>Использование различных технологий во внеурочной деятельности по английскому языку</vt:lpstr>
      <vt:lpstr>Ситуация успеха </vt:lpstr>
      <vt:lpstr>Презентация PowerPoint</vt:lpstr>
      <vt:lpstr>Презентация PowerPoint</vt:lpstr>
      <vt:lpstr>Презентация PowerPoint</vt:lpstr>
      <vt:lpstr>Список литературы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успеха через внеурочную деятельность по английскому языку</dc:title>
  <dc:creator>qq</dc:creator>
  <cp:lastModifiedBy>qq</cp:lastModifiedBy>
  <cp:revision>13</cp:revision>
  <dcterms:created xsi:type="dcterms:W3CDTF">2018-03-25T16:49:20Z</dcterms:created>
  <dcterms:modified xsi:type="dcterms:W3CDTF">2018-06-25T07:40:52Z</dcterms:modified>
</cp:coreProperties>
</file>