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77" r:id="rId4"/>
    <p:sldId id="257" r:id="rId5"/>
    <p:sldId id="259" r:id="rId6"/>
    <p:sldId id="269" r:id="rId7"/>
    <p:sldId id="270" r:id="rId8"/>
    <p:sldId id="261" r:id="rId9"/>
    <p:sldId id="262" r:id="rId10"/>
    <p:sldId id="272" r:id="rId11"/>
    <p:sldId id="278" r:id="rId12"/>
    <p:sldId id="263" r:id="rId13"/>
    <p:sldId id="264" r:id="rId14"/>
    <p:sldId id="265" r:id="rId15"/>
    <p:sldId id="266" r:id="rId16"/>
    <p:sldId id="267" r:id="rId17"/>
    <p:sldId id="268" r:id="rId18"/>
    <p:sldId id="275" r:id="rId19"/>
    <p:sldId id="273"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5B275FE9-9F52-4376-A075-A973DCBCE2C1}" type="datetimeFigureOut">
              <a:rPr lang="ru-RU" smtClean="0"/>
              <a:t>26.06.2018</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95FC82B-FE0F-42A4-9D3C-60CBA01823A7}" type="slidenum">
              <a:rPr lang="ru-RU" smtClean="0"/>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275FE9-9F52-4376-A075-A973DCBCE2C1}" type="datetimeFigureOut">
              <a:rPr lang="ru-RU" smtClean="0"/>
              <a:t>26.06.2018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5FC82B-FE0F-42A4-9D3C-60CBA01823A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275FE9-9F52-4376-A075-A973DCBCE2C1}" type="datetimeFigureOut">
              <a:rPr lang="ru-RU" smtClean="0"/>
              <a:t>26.06.2018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5FC82B-FE0F-42A4-9D3C-60CBA01823A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275FE9-9F52-4376-A075-A973DCBCE2C1}" type="datetimeFigureOut">
              <a:rPr lang="ru-RU" smtClean="0"/>
              <a:t>26.06.2018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5FC82B-FE0F-42A4-9D3C-60CBA01823A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275FE9-9F52-4376-A075-A973DCBCE2C1}" type="datetimeFigureOut">
              <a:rPr lang="ru-RU" smtClean="0"/>
              <a:t>26.06.2018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5FC82B-FE0F-42A4-9D3C-60CBA01823A7}"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5B275FE9-9F52-4376-A075-A973DCBCE2C1}" type="datetimeFigureOut">
              <a:rPr lang="ru-RU" smtClean="0"/>
              <a:t>26.06.2018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5FC82B-FE0F-42A4-9D3C-60CBA01823A7}" type="slidenum">
              <a:rPr lang="ru-RU" smtClean="0"/>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B275FE9-9F52-4376-A075-A973DCBCE2C1}" type="datetimeFigureOut">
              <a:rPr lang="ru-RU" smtClean="0"/>
              <a:t>26.06.2018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95FC82B-FE0F-42A4-9D3C-60CBA01823A7}"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5B275FE9-9F52-4376-A075-A973DCBCE2C1}" type="datetimeFigureOut">
              <a:rPr lang="ru-RU" smtClean="0"/>
              <a:t>26.06.2018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5FC82B-FE0F-42A4-9D3C-60CBA01823A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275FE9-9F52-4376-A075-A973DCBCE2C1}" type="datetimeFigureOut">
              <a:rPr lang="ru-RU" smtClean="0"/>
              <a:t>26.06.2018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95FC82B-FE0F-42A4-9D3C-60CBA01823A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B275FE9-9F52-4376-A075-A973DCBCE2C1}" type="datetimeFigureOut">
              <a:rPr lang="ru-RU" smtClean="0"/>
              <a:t>26.06.2018</a:t>
            </a:fld>
            <a:endParaRPr lang="ru-RU"/>
          </a:p>
        </p:txBody>
      </p:sp>
      <p:sp>
        <p:nvSpPr>
          <p:cNvPr id="7" name="Slide Number Placeholder 6"/>
          <p:cNvSpPr>
            <a:spLocks noGrp="1"/>
          </p:cNvSpPr>
          <p:nvPr>
            <p:ph type="sldNum" sz="quarter" idx="12"/>
          </p:nvPr>
        </p:nvSpPr>
        <p:spPr/>
        <p:txBody>
          <a:bodyPr/>
          <a:lstStyle/>
          <a:p>
            <a:fld id="{895FC82B-FE0F-42A4-9D3C-60CBA01823A7}" type="slidenum">
              <a:rPr lang="ru-RU" smtClean="0"/>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275FE9-9F52-4376-A075-A973DCBCE2C1}" type="datetimeFigureOut">
              <a:rPr lang="ru-RU" smtClean="0"/>
              <a:t>26.06.2018</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895FC82B-FE0F-42A4-9D3C-60CBA01823A7}"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B275FE9-9F52-4376-A075-A973DCBCE2C1}" type="datetimeFigureOut">
              <a:rPr lang="ru-RU" smtClean="0"/>
              <a:t>26.06.2018</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95FC82B-FE0F-42A4-9D3C-60CBA01823A7}"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0" y="2636912"/>
            <a:ext cx="3529379" cy="2278224"/>
          </a:xfrm>
        </p:spPr>
        <p:txBody>
          <a:bodyPr>
            <a:noAutofit/>
          </a:bodyPr>
          <a:lstStyle/>
          <a:p>
            <a:r>
              <a:rPr lang="ru-RU" sz="4000" b="1" dirty="0" smtClean="0"/>
              <a:t>«Свинцовые мерзости» жизни</a:t>
            </a:r>
            <a:endParaRPr lang="ru-RU" sz="4000" b="1" dirty="0"/>
          </a:p>
        </p:txBody>
      </p:sp>
      <p:sp>
        <p:nvSpPr>
          <p:cNvPr id="3" name="Подзаголовок 2"/>
          <p:cNvSpPr>
            <a:spLocks noGrp="1"/>
          </p:cNvSpPr>
          <p:nvPr>
            <p:ph type="subTitle" idx="1"/>
          </p:nvPr>
        </p:nvSpPr>
        <p:spPr>
          <a:xfrm>
            <a:off x="4716016" y="4869160"/>
            <a:ext cx="3309803" cy="1260629"/>
          </a:xfrm>
        </p:spPr>
        <p:txBody>
          <a:bodyPr>
            <a:normAutofit lnSpcReduction="10000"/>
          </a:bodyPr>
          <a:lstStyle/>
          <a:p>
            <a:r>
              <a:rPr lang="ru-RU" sz="2800" b="1" dirty="0" smtClean="0"/>
              <a:t>Цель</a:t>
            </a:r>
            <a:r>
              <a:rPr lang="ru-RU" sz="2800" b="1" dirty="0" smtClean="0"/>
              <a:t>: (</a:t>
            </a:r>
            <a:r>
              <a:rPr lang="ru-RU" sz="2800" b="1" smtClean="0"/>
              <a:t>определяют учащиеся)</a:t>
            </a:r>
            <a:endParaRPr lang="ru-RU" sz="2800" b="1" dirty="0"/>
          </a:p>
        </p:txBody>
      </p:sp>
    </p:spTree>
    <p:extLst>
      <p:ext uri="{BB962C8B-B14F-4D97-AF65-F5344CB8AC3E}">
        <p14:creationId xmlns:p14="http://schemas.microsoft.com/office/powerpoint/2010/main" val="3628219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descr="Картина «Бурлаки на Волге», Репин"/>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74766" y="483326"/>
            <a:ext cx="8101690" cy="5970010"/>
          </a:xfrm>
          <a:prstGeom prst="rect">
            <a:avLst/>
          </a:prstGeom>
          <a:noFill/>
          <a:ln>
            <a:noFill/>
          </a:ln>
        </p:spPr>
      </p:pic>
    </p:spTree>
    <p:extLst>
      <p:ext uri="{BB962C8B-B14F-4D97-AF65-F5344CB8AC3E}">
        <p14:creationId xmlns:p14="http://schemas.microsoft.com/office/powerpoint/2010/main" val="397003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74639"/>
            <a:ext cx="4031308" cy="5654692"/>
          </a:xfrm>
        </p:spPr>
        <p:txBody>
          <a:bodyPr>
            <a:normAutofit/>
          </a:bodyPr>
          <a:lstStyle/>
          <a:p>
            <a:r>
              <a:rPr lang="ru-RU" sz="2800" b="1" dirty="0" smtClean="0"/>
              <a:t>-изменилось ли отношение Алеши к деду после его рассказа о своей жизни?</a:t>
            </a:r>
            <a:r>
              <a:rPr lang="ru-RU" sz="2800" b="1" dirty="0"/>
              <a:t/>
            </a:r>
            <a:br>
              <a:rPr lang="ru-RU" sz="2800" b="1" dirty="0"/>
            </a:br>
            <a:r>
              <a:rPr lang="ru-RU" sz="2800" b="1" dirty="0" smtClean="0"/>
              <a:t/>
            </a:r>
            <a:br>
              <a:rPr lang="ru-RU" sz="2800" b="1" dirty="0" smtClean="0"/>
            </a:br>
            <a:r>
              <a:rPr lang="ru-RU" sz="2800" b="1" dirty="0"/>
              <a:t/>
            </a:r>
            <a:br>
              <a:rPr lang="ru-RU" sz="2800" b="1" dirty="0"/>
            </a:br>
            <a:r>
              <a:rPr lang="ru-RU" sz="2800" b="1" dirty="0" smtClean="0"/>
              <a:t>-Каким увидел деда Алеша после рассказа деда?</a:t>
            </a:r>
            <a:endParaRPr lang="ru-RU" sz="2800" b="1" dirty="0"/>
          </a:p>
        </p:txBody>
      </p:sp>
      <p:sp>
        <p:nvSpPr>
          <p:cNvPr id="3" name="Содержимое 2"/>
          <p:cNvSpPr>
            <a:spLocks noGrp="1"/>
          </p:cNvSpPr>
          <p:nvPr>
            <p:ph idx="1"/>
          </p:nvPr>
        </p:nvSpPr>
        <p:spPr>
          <a:xfrm>
            <a:off x="6000760" y="1600201"/>
            <a:ext cx="2686040" cy="4525963"/>
          </a:xfrm>
        </p:spPr>
        <p:txBody>
          <a:bodyPr/>
          <a:lstStyle/>
          <a:p>
            <a:endParaRPr lang="ru-RU" dirty="0"/>
          </a:p>
        </p:txBody>
      </p:sp>
      <p:pic>
        <p:nvPicPr>
          <p:cNvPr id="4098" name="Picture 2" descr="C:\Users\User\Downloads\1344805327_detstvo-gorkogo.3.png"/>
          <p:cNvPicPr>
            <a:picLocks noChangeAspect="1" noChangeArrowheads="1"/>
          </p:cNvPicPr>
          <p:nvPr/>
        </p:nvPicPr>
        <p:blipFill>
          <a:blip r:embed="rId2"/>
          <a:srcRect/>
          <a:stretch>
            <a:fillRect/>
          </a:stretch>
        </p:blipFill>
        <p:spPr bwMode="auto">
          <a:xfrm>
            <a:off x="4857754" y="1571612"/>
            <a:ext cx="4119571" cy="3571885"/>
          </a:xfrm>
          <a:prstGeom prst="rect">
            <a:avLst/>
          </a:prstGeom>
          <a:noFill/>
        </p:spPr>
      </p:pic>
    </p:spTree>
    <p:extLst>
      <p:ext uri="{BB962C8B-B14F-4D97-AF65-F5344CB8AC3E}">
        <p14:creationId xmlns:p14="http://schemas.microsoft.com/office/powerpoint/2010/main" val="9268050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Что мы знаем о деде?</a:t>
            </a:r>
            <a:endParaRPr lang="ru-RU" b="1" dirty="0"/>
          </a:p>
        </p:txBody>
      </p:sp>
      <p:sp>
        <p:nvSpPr>
          <p:cNvPr id="3" name="Объект 2"/>
          <p:cNvSpPr>
            <a:spLocks noGrp="1"/>
          </p:cNvSpPr>
          <p:nvPr>
            <p:ph idx="1"/>
          </p:nvPr>
        </p:nvSpPr>
        <p:spPr/>
        <p:txBody>
          <a:bodyPr>
            <a:normAutofit/>
          </a:bodyPr>
          <a:lstStyle/>
          <a:p>
            <a:r>
              <a:rPr lang="ru-RU" sz="3600" b="1" dirty="0" smtClean="0">
                <a:solidFill>
                  <a:srgbClr val="000000"/>
                </a:solidFill>
                <a:latin typeface="Times New Roman"/>
              </a:rPr>
              <a:t>Т</a:t>
            </a:r>
            <a:r>
              <a:rPr lang="ru-RU" sz="3600" b="1" i="0" dirty="0" smtClean="0">
                <a:solidFill>
                  <a:srgbClr val="000000"/>
                </a:solidFill>
                <a:effectLst/>
                <a:latin typeface="Times New Roman"/>
              </a:rPr>
              <a:t>ринадцатая глава</a:t>
            </a:r>
            <a:r>
              <a:rPr lang="ru-RU" sz="3600" dirty="0">
                <a:solidFill>
                  <a:srgbClr val="000000"/>
                </a:solidFill>
                <a:latin typeface="Times New Roman"/>
              </a:rPr>
              <a:t>:</a:t>
            </a:r>
            <a:r>
              <a:rPr lang="ru-RU" sz="3600" b="0" i="0" dirty="0" smtClean="0">
                <a:solidFill>
                  <a:srgbClr val="000000"/>
                </a:solidFill>
                <a:effectLst/>
                <a:latin typeface="Times New Roman"/>
              </a:rPr>
              <a:t> о дальнейшей судьбе деда, когда он, разорившись, теряет остатки человеческого облика.</a:t>
            </a:r>
          </a:p>
          <a:p>
            <a:r>
              <a:rPr lang="ru-RU" sz="3600" dirty="0" smtClean="0">
                <a:solidFill>
                  <a:srgbClr val="000000"/>
                </a:solidFill>
                <a:latin typeface="Times New Roman"/>
              </a:rPr>
              <a:t>Найти, стр.83-84.</a:t>
            </a:r>
            <a:endParaRPr lang="ru-RU" sz="3600" dirty="0"/>
          </a:p>
        </p:txBody>
      </p:sp>
    </p:spTree>
    <p:extLst>
      <p:ext uri="{BB962C8B-B14F-4D97-AF65-F5344CB8AC3E}">
        <p14:creationId xmlns:p14="http://schemas.microsoft.com/office/powerpoint/2010/main" val="8058130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endParaRPr lang="ru-RU" dirty="0"/>
          </a:p>
        </p:txBody>
      </p:sp>
      <p:sp>
        <p:nvSpPr>
          <p:cNvPr id="3" name="Объект 2"/>
          <p:cNvSpPr>
            <a:spLocks noGrp="1"/>
          </p:cNvSpPr>
          <p:nvPr>
            <p:ph idx="1"/>
          </p:nvPr>
        </p:nvSpPr>
        <p:spPr>
          <a:xfrm>
            <a:off x="457200" y="764704"/>
            <a:ext cx="8229600" cy="5904656"/>
          </a:xfrm>
        </p:spPr>
        <p:txBody>
          <a:bodyPr>
            <a:normAutofit lnSpcReduction="10000"/>
          </a:bodyPr>
          <a:lstStyle/>
          <a:p>
            <a:pPr marL="457200">
              <a:buFont typeface="+mj-lt"/>
              <a:buAutoNum type="arabicPeriod"/>
            </a:pPr>
            <a:r>
              <a:rPr lang="ru-RU" b="1" i="0" dirty="0" smtClean="0">
                <a:solidFill>
                  <a:srgbClr val="000000"/>
                </a:solidFill>
                <a:effectLst/>
                <a:latin typeface="Times New Roman"/>
              </a:rPr>
              <a:t>Отношение Алеши  к Цыганку.</a:t>
            </a:r>
            <a:endParaRPr lang="ru-RU" sz="2800" b="0" i="0" dirty="0" smtClean="0">
              <a:solidFill>
                <a:srgbClr val="000000"/>
              </a:solidFill>
              <a:effectLst/>
              <a:latin typeface="Arial"/>
            </a:endParaRPr>
          </a:p>
          <a:p>
            <a:pPr marL="457200">
              <a:buFont typeface="+mj-lt"/>
              <a:buAutoNum type="arabicPeriod"/>
            </a:pPr>
            <a:r>
              <a:rPr lang="ru-RU" b="1" i="0" dirty="0" smtClean="0">
                <a:solidFill>
                  <a:srgbClr val="000000"/>
                </a:solidFill>
                <a:effectLst/>
                <a:latin typeface="Times New Roman"/>
              </a:rPr>
              <a:t>Почему Алеша чувствовал себя «чужим» среди «неумного племени»?</a:t>
            </a:r>
          </a:p>
          <a:p>
            <a:pPr marL="114300" indent="0">
              <a:buNone/>
            </a:pPr>
            <a:r>
              <a:rPr lang="ru-RU" sz="2800" b="0" i="0" dirty="0" smtClean="0">
                <a:solidFill>
                  <a:srgbClr val="000000"/>
                </a:solidFill>
                <a:effectLst/>
                <a:latin typeface="Times New Roman"/>
              </a:rPr>
              <a:t>В дом Кашириных Алеша попал, когда ему было четыре года, но впечатления иной жизни уже жили в нем. Он помнил дружную семью, отца Максима </a:t>
            </a:r>
            <a:r>
              <a:rPr lang="ru-RU" sz="2800" b="0" i="0" dirty="0" err="1" smtClean="0">
                <a:solidFill>
                  <a:srgbClr val="000000"/>
                </a:solidFill>
                <a:effectLst/>
                <a:latin typeface="Times New Roman"/>
              </a:rPr>
              <a:t>Савватеевича</a:t>
            </a:r>
            <a:r>
              <a:rPr lang="ru-RU" sz="2800" b="0" i="0" dirty="0" smtClean="0">
                <a:solidFill>
                  <a:srgbClr val="000000"/>
                </a:solidFill>
                <a:effectLst/>
                <a:latin typeface="Times New Roman"/>
              </a:rPr>
              <a:t>, умного, веселого и талантливого человека, гордился сначала своей матерью, не похожей на окружающих людей. На всю жизнь запомнил Алеша и «первые дни насыщения красотою» во время плавания на пароходе. «Густая, пестрая, невыразимо странная жизнь» в семье Кашириных воспринимается Алешей как «суровая сказка, хорошо рассказанная добрым, но мучительно правдивым гением».</a:t>
            </a:r>
            <a:endParaRPr lang="ru-RU" sz="2800" b="0" i="0" dirty="0">
              <a:solidFill>
                <a:srgbClr val="000000"/>
              </a:solidFill>
              <a:effectLst/>
              <a:latin typeface="Arial"/>
            </a:endParaRPr>
          </a:p>
        </p:txBody>
      </p:sp>
    </p:spTree>
    <p:extLst>
      <p:ext uri="{BB962C8B-B14F-4D97-AF65-F5344CB8AC3E}">
        <p14:creationId xmlns:p14="http://schemas.microsoft.com/office/powerpoint/2010/main" val="902808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60648"/>
            <a:ext cx="7024744" cy="1143000"/>
          </a:xfrm>
        </p:spPr>
        <p:txBody>
          <a:bodyPr/>
          <a:lstStyle/>
          <a:p>
            <a:endParaRPr lang="ru-RU" dirty="0"/>
          </a:p>
        </p:txBody>
      </p:sp>
      <p:sp>
        <p:nvSpPr>
          <p:cNvPr id="3" name="Объект 2"/>
          <p:cNvSpPr>
            <a:spLocks noGrp="1"/>
          </p:cNvSpPr>
          <p:nvPr>
            <p:ph idx="1"/>
          </p:nvPr>
        </p:nvSpPr>
        <p:spPr>
          <a:xfrm>
            <a:off x="1043492" y="1340768"/>
            <a:ext cx="6777317" cy="4491861"/>
          </a:xfrm>
        </p:spPr>
        <p:txBody>
          <a:bodyPr>
            <a:normAutofit/>
          </a:bodyPr>
          <a:lstStyle/>
          <a:p>
            <a:pPr marL="457200">
              <a:buFont typeface="+mj-lt"/>
              <a:buAutoNum type="arabicPeriod"/>
            </a:pPr>
            <a:r>
              <a:rPr lang="ru-RU" sz="3200" b="1" i="0" dirty="0" smtClean="0">
                <a:solidFill>
                  <a:srgbClr val="000000"/>
                </a:solidFill>
                <a:effectLst/>
                <a:latin typeface="Times New Roman"/>
              </a:rPr>
              <a:t>Как Алеша относится к уличным забавам мальчишек?</a:t>
            </a:r>
          </a:p>
          <a:p>
            <a:pPr indent="180340" algn="ctr"/>
            <a:r>
              <a:rPr lang="ru-RU" sz="2800" b="0" i="0" dirty="0" smtClean="0">
                <a:solidFill>
                  <a:srgbClr val="000000"/>
                </a:solidFill>
                <a:effectLst/>
                <a:latin typeface="Times New Roman"/>
              </a:rPr>
              <a:t>Алешу доводит до бешенства жестокость уличных забав, как он испытывает стыд перед ослепшим мастером Григорием за то, что дед не кормит его.</a:t>
            </a:r>
            <a:r>
              <a:rPr lang="ru-RU" sz="2800" b="1" i="0" dirty="0" smtClean="0">
                <a:solidFill>
                  <a:srgbClr val="000000"/>
                </a:solidFill>
                <a:effectLst/>
                <a:latin typeface="Times New Roman"/>
              </a:rPr>
              <a:t> </a:t>
            </a:r>
            <a:endParaRPr lang="ru-RU" sz="2400" b="0" i="0" dirty="0" smtClean="0">
              <a:solidFill>
                <a:srgbClr val="000000"/>
              </a:solidFill>
              <a:effectLst/>
              <a:latin typeface="Arial"/>
            </a:endParaRPr>
          </a:p>
          <a:p>
            <a:r>
              <a:rPr lang="ru-RU" sz="2800" dirty="0" smtClean="0"/>
              <a:t/>
            </a:r>
            <a:br>
              <a:rPr lang="ru-RU" sz="2800" dirty="0" smtClean="0"/>
            </a:br>
            <a:endParaRPr lang="ru-RU" sz="2800" b="0" i="0" dirty="0">
              <a:solidFill>
                <a:srgbClr val="000000"/>
              </a:solidFill>
              <a:effectLst/>
              <a:latin typeface="Arial"/>
            </a:endParaRPr>
          </a:p>
        </p:txBody>
      </p:sp>
    </p:spTree>
    <p:extLst>
      <p:ext uri="{BB962C8B-B14F-4D97-AF65-F5344CB8AC3E}">
        <p14:creationId xmlns:p14="http://schemas.microsoft.com/office/powerpoint/2010/main" val="4197508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6699"/>
          </a:xfrm>
        </p:spPr>
        <p:txBody>
          <a:bodyPr>
            <a:normAutofit fontScale="90000"/>
          </a:bodyPr>
          <a:lstStyle/>
          <a:p>
            <a:r>
              <a:rPr lang="ru-RU" b="1" i="0" dirty="0" smtClean="0">
                <a:solidFill>
                  <a:srgbClr val="000000"/>
                </a:solidFill>
                <a:effectLst/>
                <a:latin typeface="Times New Roman"/>
              </a:rPr>
              <a:t>Выводы:</a:t>
            </a:r>
            <a:endParaRPr lang="ru-RU" dirty="0"/>
          </a:p>
        </p:txBody>
      </p:sp>
      <p:sp>
        <p:nvSpPr>
          <p:cNvPr id="3" name="Объект 2"/>
          <p:cNvSpPr>
            <a:spLocks noGrp="1"/>
          </p:cNvSpPr>
          <p:nvPr>
            <p:ph idx="1"/>
          </p:nvPr>
        </p:nvSpPr>
        <p:spPr>
          <a:xfrm>
            <a:off x="457200" y="980728"/>
            <a:ext cx="8229600" cy="5145435"/>
          </a:xfrm>
        </p:spPr>
        <p:txBody>
          <a:bodyPr>
            <a:normAutofit lnSpcReduction="10000"/>
          </a:bodyPr>
          <a:lstStyle/>
          <a:p>
            <a:pPr indent="180340"/>
            <a:r>
              <a:rPr lang="ru-RU" b="1" i="0" dirty="0" smtClean="0">
                <a:solidFill>
                  <a:srgbClr val="000000"/>
                </a:solidFill>
                <a:effectLst/>
                <a:latin typeface="Times New Roman"/>
              </a:rPr>
              <a:t>1.Мы говорили о “свинцовых мерзостях “ жизни</a:t>
            </a:r>
            <a:r>
              <a:rPr lang="ru-RU" b="0" i="0" dirty="0" smtClean="0">
                <a:solidFill>
                  <a:srgbClr val="000000"/>
                </a:solidFill>
                <a:effectLst/>
                <a:latin typeface="Times New Roman"/>
              </a:rPr>
              <a:t>, которые тяжёлым грузом ложились на душу впечатлительного ребёнка, живущего “как в глубокой тёмной яме”.</a:t>
            </a:r>
            <a:endParaRPr lang="ru-RU" sz="2800" b="0" i="0" dirty="0" smtClean="0">
              <a:solidFill>
                <a:srgbClr val="000000"/>
              </a:solidFill>
              <a:effectLst/>
              <a:latin typeface="Arial"/>
            </a:endParaRPr>
          </a:p>
          <a:p>
            <a:pPr marL="139700" indent="0">
              <a:buNone/>
            </a:pPr>
            <a:r>
              <a:rPr lang="ru-RU" b="1" i="0" dirty="0" smtClean="0">
                <a:solidFill>
                  <a:srgbClr val="000000"/>
                </a:solidFill>
                <a:effectLst/>
                <a:latin typeface="Times New Roman"/>
              </a:rPr>
              <a:t>2. А нужно ли говорить об этом, об этих некрасивых людях, жестоких сценах, грубости?</a:t>
            </a:r>
            <a:endParaRPr lang="ru-RU" sz="2800" b="0" i="0" dirty="0" smtClean="0">
              <a:solidFill>
                <a:srgbClr val="000000"/>
              </a:solidFill>
              <a:effectLst/>
              <a:latin typeface="Arial"/>
            </a:endParaRPr>
          </a:p>
          <a:p>
            <a:pPr indent="180340"/>
            <a:r>
              <a:rPr lang="ru-RU" b="1" i="0" dirty="0" smtClean="0">
                <a:solidFill>
                  <a:srgbClr val="000000"/>
                </a:solidFill>
                <a:effectLst/>
                <a:latin typeface="Times New Roman"/>
              </a:rPr>
              <a:t>Автор на этот вопрос отвечает так:</a:t>
            </a:r>
            <a:r>
              <a:rPr lang="ru-RU" b="0" i="0" dirty="0" smtClean="0">
                <a:solidFill>
                  <a:srgbClr val="000000"/>
                </a:solidFill>
                <a:effectLst/>
                <a:latin typeface="Times New Roman"/>
              </a:rPr>
              <a:t> “ Вспоминая эти свинцовые мерзости дикой русской жизни, я минутами спрашиваю себя: да стоит ли говорить об этом? И, с обновлённой уверенностью, отвечаю себе – стоит; ибо это – живучая, подлая правда, она не издохла и по сей день. Это та правда, которую необходимо знать до корня, чтобы с корнем же и выдрать её из памяти, из души человека, из всей жизни нашей, тяжкой и позорной”.</a:t>
            </a:r>
            <a:endParaRPr lang="ru-RU" sz="2800" b="0" i="0" dirty="0">
              <a:solidFill>
                <a:srgbClr val="000000"/>
              </a:solidFill>
              <a:effectLst/>
              <a:latin typeface="Arial"/>
            </a:endParaRPr>
          </a:p>
        </p:txBody>
      </p:sp>
    </p:spTree>
    <p:extLst>
      <p:ext uri="{BB962C8B-B14F-4D97-AF65-F5344CB8AC3E}">
        <p14:creationId xmlns:p14="http://schemas.microsoft.com/office/powerpoint/2010/main" val="2561928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3"/>
            <a:ext cx="8229600" cy="864096"/>
          </a:xfrm>
        </p:spPr>
        <p:txBody>
          <a:bodyPr/>
          <a:lstStyle/>
          <a:p>
            <a:endParaRPr lang="ru-RU" dirty="0"/>
          </a:p>
        </p:txBody>
      </p:sp>
      <p:sp>
        <p:nvSpPr>
          <p:cNvPr id="3" name="Объект 2"/>
          <p:cNvSpPr>
            <a:spLocks noGrp="1"/>
          </p:cNvSpPr>
          <p:nvPr>
            <p:ph idx="1"/>
          </p:nvPr>
        </p:nvSpPr>
        <p:spPr>
          <a:xfrm>
            <a:off x="457200" y="1020566"/>
            <a:ext cx="8229600" cy="5504778"/>
          </a:xfrm>
        </p:spPr>
        <p:txBody>
          <a:bodyPr>
            <a:normAutofit/>
          </a:bodyPr>
          <a:lstStyle/>
          <a:p>
            <a:pPr marL="457200">
              <a:buFont typeface="+mj-lt"/>
              <a:buAutoNum type="arabicPeriod"/>
            </a:pPr>
            <a:r>
              <a:rPr lang="ru-RU" sz="2800" b="1" i="0" dirty="0" smtClean="0">
                <a:solidFill>
                  <a:srgbClr val="000000"/>
                </a:solidFill>
                <a:effectLst/>
                <a:latin typeface="Times New Roman"/>
              </a:rPr>
              <a:t>? Как решается проблема воспитания в повести А.М. Горького “Детство?</a:t>
            </a:r>
            <a:endParaRPr lang="ru-RU" sz="2800" b="0" i="0" dirty="0" smtClean="0">
              <a:solidFill>
                <a:srgbClr val="000000"/>
              </a:solidFill>
              <a:effectLst/>
              <a:latin typeface="Arial"/>
            </a:endParaRPr>
          </a:p>
          <a:p>
            <a:pPr indent="180340"/>
            <a:r>
              <a:rPr lang="ru-RU" sz="2800" b="0" i="0" dirty="0" smtClean="0">
                <a:solidFill>
                  <a:srgbClr val="000000"/>
                </a:solidFill>
                <a:effectLst/>
                <a:latin typeface="Times New Roman"/>
              </a:rPr>
              <a:t>Уберечь подростка от негативных сторон жизни, от трудностей, от ошибок невозможно. Ребенок, воспитанный в тепличных условиях, будет не готов к жизни. Трудности закаляют подростка, способствуют формированию важных личностных качеств.</a:t>
            </a:r>
          </a:p>
          <a:p>
            <a:pPr marL="114300" indent="0">
              <a:buNone/>
            </a:pPr>
            <a:r>
              <a:rPr lang="ru-RU" sz="2800" b="1" i="0" dirty="0" smtClean="0">
                <a:solidFill>
                  <a:srgbClr val="000000"/>
                </a:solidFill>
                <a:effectLst/>
                <a:latin typeface="Times New Roman"/>
              </a:rPr>
              <a:t>2.Прогнозируйте будущее Алеши: сможет ли он адаптироваться в обществе?</a:t>
            </a:r>
            <a:endParaRPr lang="ru-RU" sz="2800" dirty="0">
              <a:solidFill>
                <a:srgbClr val="000000"/>
              </a:solidFill>
              <a:latin typeface="Arial"/>
            </a:endParaRPr>
          </a:p>
          <a:p>
            <a:pPr marL="114300" indent="0">
              <a:buNone/>
            </a:pPr>
            <a:r>
              <a:rPr lang="ru-RU" sz="2800" b="1" i="0" dirty="0" smtClean="0">
                <a:solidFill>
                  <a:srgbClr val="000000"/>
                </a:solidFill>
                <a:effectLst/>
                <a:latin typeface="Arial"/>
              </a:rPr>
              <a:t>3.</a:t>
            </a:r>
            <a:r>
              <a:rPr lang="ru-RU" sz="2800" b="1" i="0" dirty="0" smtClean="0">
                <a:solidFill>
                  <a:srgbClr val="000000"/>
                </a:solidFill>
                <a:effectLst/>
                <a:latin typeface="Times New Roman"/>
              </a:rPr>
              <a:t>Что в его характере для этого есть?</a:t>
            </a:r>
            <a:endParaRPr lang="ru-RU" sz="2800" b="0" i="0" dirty="0">
              <a:solidFill>
                <a:srgbClr val="000000"/>
              </a:solidFill>
              <a:effectLst/>
              <a:latin typeface="Arial"/>
            </a:endParaRPr>
          </a:p>
        </p:txBody>
      </p:sp>
    </p:spTree>
    <p:extLst>
      <p:ext uri="{BB962C8B-B14F-4D97-AF65-F5344CB8AC3E}">
        <p14:creationId xmlns:p14="http://schemas.microsoft.com/office/powerpoint/2010/main" val="1241730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404664"/>
            <a:ext cx="7024744" cy="1143000"/>
          </a:xfrm>
        </p:spPr>
        <p:txBody>
          <a:bodyPr/>
          <a:lstStyle/>
          <a:p>
            <a:r>
              <a:rPr lang="ru-RU" dirty="0" smtClean="0"/>
              <a:t>Вывод</a:t>
            </a:r>
            <a:endParaRPr lang="ru-RU" dirty="0"/>
          </a:p>
        </p:txBody>
      </p:sp>
      <p:sp>
        <p:nvSpPr>
          <p:cNvPr id="3" name="Объект 2"/>
          <p:cNvSpPr>
            <a:spLocks noGrp="1"/>
          </p:cNvSpPr>
          <p:nvPr>
            <p:ph idx="1"/>
          </p:nvPr>
        </p:nvSpPr>
        <p:spPr>
          <a:xfrm>
            <a:off x="251520" y="1556792"/>
            <a:ext cx="8424936" cy="4765631"/>
          </a:xfrm>
        </p:spPr>
        <p:txBody>
          <a:bodyPr>
            <a:noAutofit/>
          </a:bodyPr>
          <a:lstStyle/>
          <a:p>
            <a:r>
              <a:rPr lang="ru-RU" sz="3200" b="0" i="0" dirty="0" smtClean="0">
                <a:solidFill>
                  <a:srgbClr val="000000"/>
                </a:solidFill>
                <a:effectLst/>
                <a:latin typeface="Times New Roman"/>
              </a:rPr>
              <a:t>В характере Алеши есть все важные личностные качества, необходимые для жизни. Автор считает, что его герой, пройдя через сложные испытания, приобрел жизненный опыт, извлек для себя уроки нравственности. Он не только сможет успешно адаптироваться в обществе, но и понесет людям “новое, светлое, жизнеутверждающее начало”.</a:t>
            </a:r>
            <a:endParaRPr lang="ru-RU" sz="3200" dirty="0"/>
          </a:p>
        </p:txBody>
      </p:sp>
    </p:spTree>
    <p:extLst>
      <p:ext uri="{BB962C8B-B14F-4D97-AF65-F5344CB8AC3E}">
        <p14:creationId xmlns:p14="http://schemas.microsoft.com/office/powerpoint/2010/main" val="2152464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tx1"/>
                </a:solidFill>
              </a:rPr>
              <a:t>Кто еще говорил  о том, что трудности в жизни человеку необходимы?</a:t>
            </a:r>
            <a:endParaRPr lang="ru-RU" b="1" dirty="0">
              <a:solidFill>
                <a:schemeClr val="tx1"/>
              </a:solidFill>
            </a:endParaRPr>
          </a:p>
        </p:txBody>
      </p:sp>
      <p:sp>
        <p:nvSpPr>
          <p:cNvPr id="3" name="Объект 2"/>
          <p:cNvSpPr>
            <a:spLocks noGrp="1"/>
          </p:cNvSpPr>
          <p:nvPr>
            <p:ph idx="1"/>
          </p:nvPr>
        </p:nvSpPr>
        <p:spPr/>
        <p:txBody>
          <a:bodyPr>
            <a:normAutofit/>
          </a:bodyPr>
          <a:lstStyle/>
          <a:p>
            <a:r>
              <a:rPr lang="ru-RU" sz="3600" b="1" dirty="0" smtClean="0"/>
              <a:t>Василий Александрович Сухомлинский</a:t>
            </a:r>
          </a:p>
          <a:p>
            <a:r>
              <a:rPr lang="ru-RU" sz="3600" b="1" dirty="0" smtClean="0"/>
              <a:t>О чем он говорил?</a:t>
            </a:r>
            <a:endParaRPr lang="ru-RU" sz="3600" b="1" dirty="0"/>
          </a:p>
        </p:txBody>
      </p:sp>
    </p:spTree>
    <p:extLst>
      <p:ext uri="{BB962C8B-B14F-4D97-AF65-F5344CB8AC3E}">
        <p14:creationId xmlns:p14="http://schemas.microsoft.com/office/powerpoint/2010/main" val="3088865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712968" cy="432048"/>
          </a:xfrm>
        </p:spPr>
        <p:txBody>
          <a:bodyPr>
            <a:normAutofit fontScale="90000"/>
          </a:bodyPr>
          <a:lstStyle/>
          <a:p>
            <a:r>
              <a:rPr lang="ru-RU" b="1" dirty="0" smtClean="0"/>
              <a:t>            </a:t>
            </a:r>
            <a:r>
              <a:rPr lang="ru-RU" b="1" dirty="0" smtClean="0">
                <a:solidFill>
                  <a:srgbClr val="FF0000"/>
                </a:solidFill>
              </a:rPr>
              <a:t>Советы В.А. </a:t>
            </a:r>
            <a:r>
              <a:rPr lang="ru-RU" b="1" dirty="0" smtClean="0"/>
              <a:t>Сухомлинского</a:t>
            </a:r>
            <a:endParaRPr lang="ru-RU" b="1" dirty="0"/>
          </a:p>
        </p:txBody>
      </p:sp>
      <p:sp>
        <p:nvSpPr>
          <p:cNvPr id="3" name="Объект 2"/>
          <p:cNvSpPr>
            <a:spLocks noGrp="1"/>
          </p:cNvSpPr>
          <p:nvPr>
            <p:ph idx="1"/>
          </p:nvPr>
        </p:nvSpPr>
        <p:spPr>
          <a:xfrm>
            <a:off x="0" y="620688"/>
            <a:ext cx="9144000" cy="5819301"/>
          </a:xfrm>
        </p:spPr>
        <p:txBody>
          <a:bodyPr>
            <a:noAutofit/>
          </a:bodyPr>
          <a:lstStyle/>
          <a:p>
            <a:pPr marL="68580" indent="0" fontAlgn="base">
              <a:buNone/>
            </a:pPr>
            <a:r>
              <a:rPr lang="ru-RU" sz="2000" b="1" dirty="0" smtClean="0">
                <a:solidFill>
                  <a:srgbClr val="000000"/>
                </a:solidFill>
                <a:latin typeface="inherit"/>
              </a:rPr>
              <a:t>* Научитесь </a:t>
            </a:r>
            <a:r>
              <a:rPr lang="ru-RU" sz="2000" b="1" dirty="0">
                <a:solidFill>
                  <a:srgbClr val="000000"/>
                </a:solidFill>
                <a:latin typeface="inherit"/>
              </a:rPr>
              <a:t>слушать лекции. Уже во время записи конспекта думайте над его смыслом. В отдельной графе записывайте свои мысли по новой теме и с чем вам следует разобраться.</a:t>
            </a:r>
          </a:p>
          <a:p>
            <a:pPr marL="68580" indent="0" fontAlgn="base">
              <a:buNone/>
            </a:pPr>
            <a:r>
              <a:rPr lang="ru-RU" sz="2000" b="1" dirty="0" smtClean="0">
                <a:solidFill>
                  <a:srgbClr val="000000"/>
                </a:solidFill>
                <a:latin typeface="inherit"/>
              </a:rPr>
              <a:t>* Избегайте </a:t>
            </a:r>
            <a:r>
              <a:rPr lang="ru-RU" sz="2000" b="1" dirty="0">
                <a:solidFill>
                  <a:srgbClr val="000000"/>
                </a:solidFill>
                <a:latin typeface="inherit"/>
              </a:rPr>
              <a:t>авралов с круглосуточным сидением над конспектами.</a:t>
            </a:r>
          </a:p>
          <a:p>
            <a:pPr marL="68580" indent="0" fontAlgn="base">
              <a:buNone/>
            </a:pPr>
            <a:r>
              <a:rPr lang="ru-RU" sz="2000" b="1" dirty="0" smtClean="0">
                <a:solidFill>
                  <a:srgbClr val="000000"/>
                </a:solidFill>
                <a:latin typeface="inherit"/>
              </a:rPr>
              <a:t>* Ежедневно </a:t>
            </a:r>
            <a:r>
              <a:rPr lang="ru-RU" sz="2000" b="1" dirty="0">
                <a:solidFill>
                  <a:srgbClr val="000000"/>
                </a:solidFill>
                <a:latin typeface="inherit"/>
              </a:rPr>
              <a:t>читайте и штудируйте четыре-шесть страниц научной литературы. Ещё 10-15 страниц статей или учебников прочитывайте очень внимательно.</a:t>
            </a:r>
          </a:p>
          <a:p>
            <a:pPr marL="68580" indent="0" fontAlgn="base">
              <a:buNone/>
            </a:pPr>
            <a:r>
              <a:rPr lang="ru-RU" sz="2000" b="1" dirty="0" smtClean="0">
                <a:solidFill>
                  <a:srgbClr val="000000"/>
                </a:solidFill>
                <a:latin typeface="inherit"/>
              </a:rPr>
              <a:t>* Вставайте </a:t>
            </a:r>
            <a:r>
              <a:rPr lang="ru-RU" sz="2000" b="1" dirty="0">
                <a:solidFill>
                  <a:srgbClr val="000000"/>
                </a:solidFill>
                <a:latin typeface="inherit"/>
              </a:rPr>
              <a:t>рано и полтора часа посвящайте учебным предметам или любой другой развивающей деятельности.</a:t>
            </a:r>
          </a:p>
          <a:p>
            <a:pPr marL="68580" indent="0" fontAlgn="base">
              <a:buNone/>
            </a:pPr>
            <a:r>
              <a:rPr lang="ru-RU" sz="2000" b="1" dirty="0" smtClean="0">
                <a:solidFill>
                  <a:srgbClr val="000000"/>
                </a:solidFill>
                <a:latin typeface="inherit"/>
              </a:rPr>
              <a:t>** Умейте </a:t>
            </a:r>
            <a:r>
              <a:rPr lang="ru-RU" sz="2000" b="1" dirty="0">
                <a:solidFill>
                  <a:srgbClr val="000000"/>
                </a:solidFill>
                <a:latin typeface="inherit"/>
              </a:rPr>
              <a:t>расставлять приоритеты. Учите сложные предметы в первую очередь.</a:t>
            </a:r>
          </a:p>
          <a:p>
            <a:pPr marL="68580" indent="0" fontAlgn="base">
              <a:buNone/>
            </a:pPr>
            <a:r>
              <a:rPr lang="ru-RU" sz="2000" b="1" dirty="0" smtClean="0">
                <a:solidFill>
                  <a:srgbClr val="000000"/>
                </a:solidFill>
                <a:latin typeface="inherit"/>
              </a:rPr>
              <a:t>* Ищите </a:t>
            </a:r>
            <a:r>
              <a:rPr lang="ru-RU" sz="2000" b="1" dirty="0">
                <a:solidFill>
                  <a:srgbClr val="000000"/>
                </a:solidFill>
                <a:latin typeface="inherit"/>
              </a:rPr>
              <a:t>собственные стимулы к учёбе.</a:t>
            </a:r>
          </a:p>
          <a:p>
            <a:pPr marL="68580" indent="0" fontAlgn="base">
              <a:buNone/>
            </a:pPr>
            <a:r>
              <a:rPr lang="ru-RU" sz="2000" b="1" dirty="0" smtClean="0">
                <a:solidFill>
                  <a:srgbClr val="000000"/>
                </a:solidFill>
                <a:latin typeface="inherit"/>
              </a:rPr>
              <a:t>* Избирательно </a:t>
            </a:r>
            <a:r>
              <a:rPr lang="ru-RU" sz="2000" b="1" dirty="0">
                <a:solidFill>
                  <a:srgbClr val="000000"/>
                </a:solidFill>
                <a:latin typeface="inherit"/>
              </a:rPr>
              <a:t>подходите к книгам. Чтение всего подряд только растрачивает силы.</a:t>
            </a:r>
          </a:p>
          <a:p>
            <a:pPr marL="68580" indent="0" fontAlgn="base">
              <a:buNone/>
            </a:pPr>
            <a:r>
              <a:rPr lang="ru-RU" sz="2000" b="1" dirty="0" smtClean="0">
                <a:solidFill>
                  <a:srgbClr val="000000"/>
                </a:solidFill>
                <a:latin typeface="inherit"/>
              </a:rPr>
              <a:t>* Умейте </a:t>
            </a:r>
            <a:r>
              <a:rPr lang="ru-RU" sz="2000" b="1" dirty="0">
                <a:solidFill>
                  <a:srgbClr val="000000"/>
                </a:solidFill>
                <a:latin typeface="inherit"/>
              </a:rPr>
              <a:t>говорить «Нет».</a:t>
            </a:r>
          </a:p>
          <a:p>
            <a:pPr marL="68580" indent="0" fontAlgn="base">
              <a:buNone/>
            </a:pPr>
            <a:r>
              <a:rPr lang="ru-RU" sz="2000" b="1" dirty="0" smtClean="0">
                <a:solidFill>
                  <a:srgbClr val="000000"/>
                </a:solidFill>
                <a:latin typeface="inherit"/>
              </a:rPr>
              <a:t>* Не</a:t>
            </a:r>
            <a:r>
              <a:rPr lang="ru-RU" sz="2000" b="1" dirty="0">
                <a:solidFill>
                  <a:srgbClr val="000000"/>
                </a:solidFill>
                <a:latin typeface="inherit"/>
              </a:rPr>
              <a:t> тратьте время на пустяки и болтовню.</a:t>
            </a:r>
          </a:p>
          <a:p>
            <a:pPr marL="68580" indent="0" fontAlgn="base">
              <a:buNone/>
            </a:pPr>
            <a:r>
              <a:rPr lang="ru-RU" sz="2000" b="1" dirty="0" smtClean="0">
                <a:solidFill>
                  <a:srgbClr val="000000"/>
                </a:solidFill>
                <a:latin typeface="inherit"/>
              </a:rPr>
              <a:t>* Не</a:t>
            </a:r>
            <a:r>
              <a:rPr lang="ru-RU" sz="2000" b="1" dirty="0">
                <a:solidFill>
                  <a:srgbClr val="000000"/>
                </a:solidFill>
                <a:latin typeface="inherit"/>
              </a:rPr>
              <a:t> откладывайте на завтра.</a:t>
            </a:r>
            <a:endParaRPr lang="ru-RU" sz="2000" b="1" i="0" dirty="0">
              <a:solidFill>
                <a:srgbClr val="000000"/>
              </a:solidFill>
              <a:effectLst/>
              <a:latin typeface="inherit"/>
            </a:endParaRPr>
          </a:p>
        </p:txBody>
      </p:sp>
    </p:spTree>
    <p:extLst>
      <p:ext uri="{BB962C8B-B14F-4D97-AF65-F5344CB8AC3E}">
        <p14:creationId xmlns:p14="http://schemas.microsoft.com/office/powerpoint/2010/main" val="22910553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404664"/>
            <a:ext cx="7024744" cy="1143000"/>
          </a:xfrm>
        </p:spPr>
        <p:txBody>
          <a:bodyPr/>
          <a:lstStyle/>
          <a:p>
            <a:r>
              <a:rPr lang="ru-RU" b="1" dirty="0" smtClean="0"/>
              <a:t>Дома</a:t>
            </a:r>
            <a:endParaRPr lang="ru-RU" b="1" dirty="0"/>
          </a:p>
        </p:txBody>
      </p:sp>
      <p:sp>
        <p:nvSpPr>
          <p:cNvPr id="3" name="Объект 2"/>
          <p:cNvSpPr>
            <a:spLocks noGrp="1"/>
          </p:cNvSpPr>
          <p:nvPr>
            <p:ph idx="1"/>
          </p:nvPr>
        </p:nvSpPr>
        <p:spPr>
          <a:xfrm>
            <a:off x="1043492" y="1556792"/>
            <a:ext cx="6777317" cy="4275837"/>
          </a:xfrm>
        </p:spPr>
        <p:txBody>
          <a:bodyPr>
            <a:normAutofit fontScale="85000" lnSpcReduction="20000"/>
          </a:bodyPr>
          <a:lstStyle/>
          <a:p>
            <a:r>
              <a:rPr lang="ru-RU" sz="3200" b="1" dirty="0" smtClean="0"/>
              <a:t>1. Устно – Дед Каширин</a:t>
            </a:r>
          </a:p>
          <a:p>
            <a:r>
              <a:rPr lang="ru-RU" sz="3200" b="1" dirty="0" smtClean="0"/>
              <a:t>2. Карточки:</a:t>
            </a:r>
          </a:p>
          <a:p>
            <a:r>
              <a:rPr lang="ru-RU" sz="3200" b="1" dirty="0" smtClean="0"/>
              <a:t>№1 – Дом Кашириных и порядки в нем.</a:t>
            </a:r>
          </a:p>
          <a:p>
            <a:r>
              <a:rPr lang="ru-RU" sz="3200" b="1" dirty="0" smtClean="0"/>
              <a:t>№2 – О каких человеческих пороках говорит Горький в повести.</a:t>
            </a:r>
          </a:p>
          <a:p>
            <a:r>
              <a:rPr lang="ru-RU" sz="3200" b="1" dirty="0" smtClean="0"/>
              <a:t>№3 – Почему тяжело живется Алеше в доме деда и как это повлияло на него.</a:t>
            </a:r>
          </a:p>
          <a:p>
            <a:r>
              <a:rPr lang="ru-RU" sz="3200" b="1" dirty="0" smtClean="0"/>
              <a:t>Чтение: 5, 7 главы.</a:t>
            </a:r>
            <a:endParaRPr lang="ru-RU" sz="3200" b="1" dirty="0"/>
          </a:p>
        </p:txBody>
      </p:sp>
    </p:spTree>
    <p:extLst>
      <p:ext uri="{BB962C8B-B14F-4D97-AF65-F5344CB8AC3E}">
        <p14:creationId xmlns:p14="http://schemas.microsoft.com/office/powerpoint/2010/main" val="15110330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60648"/>
            <a:ext cx="7024744" cy="1143000"/>
          </a:xfrm>
        </p:spPr>
        <p:txBody>
          <a:bodyPr/>
          <a:lstStyle/>
          <a:p>
            <a:r>
              <a:rPr lang="ru-RU" dirty="0" smtClean="0"/>
              <a:t>Опрос</a:t>
            </a:r>
            <a:endParaRPr lang="ru-RU" dirty="0"/>
          </a:p>
        </p:txBody>
      </p:sp>
      <p:sp>
        <p:nvSpPr>
          <p:cNvPr id="3" name="Объект 2"/>
          <p:cNvSpPr>
            <a:spLocks noGrp="1"/>
          </p:cNvSpPr>
          <p:nvPr>
            <p:ph idx="1"/>
          </p:nvPr>
        </p:nvSpPr>
        <p:spPr>
          <a:xfrm>
            <a:off x="683568" y="1556792"/>
            <a:ext cx="7137241" cy="4275838"/>
          </a:xfrm>
        </p:spPr>
        <p:txBody>
          <a:bodyPr>
            <a:normAutofit/>
          </a:bodyPr>
          <a:lstStyle/>
          <a:p>
            <a:r>
              <a:rPr lang="ru-RU" dirty="0" smtClean="0"/>
              <a:t>          </a:t>
            </a:r>
            <a:r>
              <a:rPr lang="ru-RU" sz="2800" b="1" dirty="0" smtClean="0"/>
              <a:t>1. Устно.    Бабушка.</a:t>
            </a:r>
          </a:p>
          <a:p>
            <a:r>
              <a:rPr lang="ru-RU" sz="2800" b="1" dirty="0" smtClean="0"/>
              <a:t>2. Карточки:</a:t>
            </a:r>
          </a:p>
          <a:p>
            <a:r>
              <a:rPr lang="ru-RU" sz="2800" b="1" dirty="0" smtClean="0"/>
              <a:t>          К.1 – жанр «Детства»</a:t>
            </a:r>
          </a:p>
          <a:p>
            <a:r>
              <a:rPr lang="ru-RU" sz="2800" b="1" dirty="0"/>
              <a:t> </a:t>
            </a:r>
            <a:r>
              <a:rPr lang="ru-RU" sz="2800" b="1" dirty="0" smtClean="0"/>
              <a:t>         К.2 – Цыганок. Кто это, каков.</a:t>
            </a:r>
          </a:p>
          <a:p>
            <a:r>
              <a:rPr lang="ru-RU" sz="2800" b="1" dirty="0"/>
              <a:t> </a:t>
            </a:r>
            <a:r>
              <a:rPr lang="ru-RU" sz="2800" b="1" dirty="0" smtClean="0"/>
              <a:t>         К.3 – «Свинцовые мерзости» жизни в доме Кашириных.</a:t>
            </a:r>
          </a:p>
          <a:p>
            <a:endParaRPr lang="ru-RU" sz="2800" b="1" dirty="0"/>
          </a:p>
        </p:txBody>
      </p:sp>
    </p:spTree>
    <p:extLst>
      <p:ext uri="{BB962C8B-B14F-4D97-AF65-F5344CB8AC3E}">
        <p14:creationId xmlns:p14="http://schemas.microsoft.com/office/powerpoint/2010/main" val="26746077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490" y="1027664"/>
            <a:ext cx="7024744" cy="241096"/>
          </a:xfrm>
        </p:spPr>
        <p:txBody>
          <a:bodyPr>
            <a:normAutofit fontScale="90000"/>
          </a:bodyPr>
          <a:lstStyle/>
          <a:p>
            <a:endParaRPr lang="ru-RU" dirty="0"/>
          </a:p>
        </p:txBody>
      </p:sp>
      <p:sp>
        <p:nvSpPr>
          <p:cNvPr id="3" name="Объект 2"/>
          <p:cNvSpPr>
            <a:spLocks noGrp="1"/>
          </p:cNvSpPr>
          <p:nvPr>
            <p:ph idx="1"/>
          </p:nvPr>
        </p:nvSpPr>
        <p:spPr>
          <a:xfrm>
            <a:off x="1043492" y="1268760"/>
            <a:ext cx="6777317" cy="4563869"/>
          </a:xfrm>
        </p:spPr>
        <p:txBody>
          <a:bodyPr>
            <a:noAutofit/>
          </a:bodyPr>
          <a:lstStyle/>
          <a:p>
            <a:pPr marL="457200">
              <a:buFont typeface="+mj-lt"/>
              <a:buAutoNum type="arabicPeriod"/>
            </a:pPr>
            <a:r>
              <a:rPr lang="ru-RU" sz="3200" b="1" i="0" dirty="0" smtClean="0">
                <a:solidFill>
                  <a:srgbClr val="000000"/>
                </a:solidFill>
                <a:effectLst/>
                <a:latin typeface="Times New Roman"/>
              </a:rPr>
              <a:t>Назовите произведения на тему детства, которые вы читали.        </a:t>
            </a:r>
            <a:endParaRPr lang="ru-RU" sz="3200" b="0" i="0" dirty="0" smtClean="0">
              <a:solidFill>
                <a:srgbClr val="000000"/>
              </a:solidFill>
              <a:effectLst/>
              <a:latin typeface="Arial"/>
            </a:endParaRPr>
          </a:p>
          <a:p>
            <a:pPr marL="457200">
              <a:buFont typeface="+mj-lt"/>
              <a:buAutoNum type="arabicPeriod"/>
            </a:pPr>
            <a:r>
              <a:rPr lang="ru-RU" sz="3200" b="0" i="0" dirty="0" smtClean="0">
                <a:solidFill>
                  <a:srgbClr val="000000"/>
                </a:solidFill>
                <a:effectLst/>
                <a:latin typeface="Times New Roman"/>
              </a:rPr>
              <a:t>Л.Н. Толстой “Детство”</a:t>
            </a:r>
            <a:endParaRPr lang="ru-RU" sz="3200" b="0" i="0" dirty="0" smtClean="0">
              <a:solidFill>
                <a:srgbClr val="000000"/>
              </a:solidFill>
              <a:effectLst/>
              <a:latin typeface="Arial"/>
            </a:endParaRPr>
          </a:p>
          <a:p>
            <a:pPr marL="457200">
              <a:buFont typeface="+mj-lt"/>
              <a:buAutoNum type="arabicPeriod" startAt="2"/>
            </a:pPr>
            <a:r>
              <a:rPr lang="ru-RU" sz="3200" b="0" i="0" dirty="0" smtClean="0">
                <a:solidFill>
                  <a:srgbClr val="000000"/>
                </a:solidFill>
                <a:effectLst/>
                <a:latin typeface="Times New Roman"/>
              </a:rPr>
              <a:t>И.А. Бунин “Цифры”</a:t>
            </a:r>
            <a:endParaRPr lang="ru-RU" sz="3200" b="0" i="0" dirty="0" smtClean="0">
              <a:solidFill>
                <a:srgbClr val="000000"/>
              </a:solidFill>
              <a:effectLst/>
              <a:latin typeface="Arial"/>
            </a:endParaRPr>
          </a:p>
          <a:p>
            <a:pPr marL="457200">
              <a:buFont typeface="+mj-lt"/>
              <a:buAutoNum type="arabicPeriod" startAt="3"/>
            </a:pPr>
            <a:r>
              <a:rPr lang="ru-RU" sz="3200" b="0" i="0" dirty="0" smtClean="0">
                <a:solidFill>
                  <a:srgbClr val="000000"/>
                </a:solidFill>
                <a:effectLst/>
                <a:latin typeface="Times New Roman"/>
              </a:rPr>
              <a:t>В.П. Астафьев “Конь с розовой гривой”</a:t>
            </a:r>
            <a:endParaRPr lang="ru-RU" sz="3200" b="0" i="0" dirty="0" smtClean="0">
              <a:solidFill>
                <a:srgbClr val="000000"/>
              </a:solidFill>
              <a:effectLst/>
              <a:latin typeface="Arial"/>
            </a:endParaRPr>
          </a:p>
          <a:p>
            <a:pPr marL="457200">
              <a:buFont typeface="+mj-lt"/>
              <a:buAutoNum type="arabicPeriod" startAt="4"/>
            </a:pPr>
            <a:r>
              <a:rPr lang="ru-RU" sz="3200" b="0" i="0" dirty="0" smtClean="0">
                <a:solidFill>
                  <a:srgbClr val="000000"/>
                </a:solidFill>
                <a:effectLst/>
                <a:latin typeface="Times New Roman"/>
              </a:rPr>
              <a:t>В. Г. Распутин “Уроки французского” и др.</a:t>
            </a:r>
            <a:endParaRPr lang="ru-RU" sz="3200" b="0" i="0" dirty="0">
              <a:solidFill>
                <a:srgbClr val="000000"/>
              </a:solidFill>
              <a:effectLst/>
              <a:latin typeface="Arial"/>
            </a:endParaRPr>
          </a:p>
        </p:txBody>
      </p:sp>
    </p:spTree>
    <p:extLst>
      <p:ext uri="{BB962C8B-B14F-4D97-AF65-F5344CB8AC3E}">
        <p14:creationId xmlns:p14="http://schemas.microsoft.com/office/powerpoint/2010/main" val="814929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normAutofit fontScale="90000"/>
          </a:bodyPr>
          <a:lstStyle/>
          <a:p>
            <a:r>
              <a:rPr lang="ru-RU" b="1" dirty="0" smtClean="0">
                <a:solidFill>
                  <a:srgbClr val="FF0000"/>
                </a:solidFill>
              </a:rPr>
              <a:t>СЛОВАРЬ</a:t>
            </a:r>
            <a:endParaRPr lang="ru-RU" b="1" dirty="0">
              <a:solidFill>
                <a:srgbClr val="FF0000"/>
              </a:solidFill>
            </a:endParaRPr>
          </a:p>
        </p:txBody>
      </p:sp>
      <p:sp>
        <p:nvSpPr>
          <p:cNvPr id="3" name="Объект 2"/>
          <p:cNvSpPr>
            <a:spLocks noGrp="1"/>
          </p:cNvSpPr>
          <p:nvPr>
            <p:ph idx="1"/>
          </p:nvPr>
        </p:nvSpPr>
        <p:spPr>
          <a:xfrm>
            <a:off x="457200" y="620688"/>
            <a:ext cx="8229600" cy="6120680"/>
          </a:xfrm>
        </p:spPr>
        <p:txBody>
          <a:bodyPr>
            <a:normAutofit/>
          </a:bodyPr>
          <a:lstStyle/>
          <a:p>
            <a:pPr marL="457200">
              <a:buFont typeface="+mj-lt"/>
              <a:buAutoNum type="arabicPeriod"/>
            </a:pPr>
            <a:r>
              <a:rPr lang="ru-RU" b="1" i="0" dirty="0" smtClean="0">
                <a:solidFill>
                  <a:srgbClr val="000000"/>
                </a:solidFill>
                <a:effectLst/>
                <a:latin typeface="Times New Roman"/>
              </a:rPr>
              <a:t>Свинцовые мерзости - о неприглядных сторонах жизни.</a:t>
            </a:r>
            <a:endParaRPr lang="ru-RU" sz="2800" b="0" i="0" dirty="0" smtClean="0">
              <a:solidFill>
                <a:srgbClr val="000000"/>
              </a:solidFill>
              <a:effectLst/>
              <a:latin typeface="Arial"/>
            </a:endParaRPr>
          </a:p>
          <a:p>
            <a:pPr marL="457200">
              <a:buFont typeface="+mj-lt"/>
              <a:buAutoNum type="arabicPeriod"/>
            </a:pPr>
            <a:r>
              <a:rPr lang="ru-RU" b="1" i="0" dirty="0" smtClean="0">
                <a:solidFill>
                  <a:srgbClr val="000000"/>
                </a:solidFill>
                <a:effectLst/>
                <a:latin typeface="Times New Roman"/>
              </a:rPr>
              <a:t>Эпитет – это слово или выражение в художественном тексте, которое несет в себе особо выразительные свойства. Конструкция эпитета: прилагательное + существительное.</a:t>
            </a:r>
            <a:endParaRPr lang="ru-RU" sz="2800" b="0" i="0" dirty="0" smtClean="0">
              <a:solidFill>
                <a:srgbClr val="000000"/>
              </a:solidFill>
              <a:effectLst/>
              <a:latin typeface="Arial"/>
            </a:endParaRPr>
          </a:p>
          <a:p>
            <a:pPr marL="457200">
              <a:buFont typeface="+mj-lt"/>
              <a:buAutoNum type="arabicPeriod"/>
            </a:pPr>
            <a:r>
              <a:rPr lang="ru-RU" b="1" i="0" dirty="0" smtClean="0">
                <a:solidFill>
                  <a:srgbClr val="000000"/>
                </a:solidFill>
                <a:effectLst/>
                <a:latin typeface="Times New Roman"/>
              </a:rPr>
              <a:t>Сравнение – это прием, основанный на сопоставлении явления или понятия с другим явлением или понятием с  целью выделить какой-либо особо важный признак.</a:t>
            </a:r>
            <a:endParaRPr lang="ru-RU" sz="2800" b="0" i="0" dirty="0" smtClean="0">
              <a:solidFill>
                <a:srgbClr val="000000"/>
              </a:solidFill>
              <a:effectLst/>
              <a:latin typeface="Arial"/>
            </a:endParaRPr>
          </a:p>
          <a:p>
            <a:pPr marL="457200">
              <a:buFont typeface="+mj-lt"/>
              <a:buAutoNum type="arabicPeriod"/>
            </a:pPr>
            <a:r>
              <a:rPr lang="ru-RU" b="1" i="0" dirty="0" smtClean="0">
                <a:solidFill>
                  <a:srgbClr val="000000"/>
                </a:solidFill>
                <a:effectLst/>
                <a:latin typeface="Times New Roman"/>
              </a:rPr>
              <a:t>Конфликт - это схватка между персонажами художественного произведения или между персонажами и средой, героем и обстоятельствами.</a:t>
            </a:r>
            <a:endParaRPr lang="ru-RU" sz="2800" b="0" i="0" dirty="0" smtClean="0">
              <a:solidFill>
                <a:srgbClr val="000000"/>
              </a:solidFill>
              <a:effectLst/>
              <a:latin typeface="Arial"/>
            </a:endParaRPr>
          </a:p>
          <a:p>
            <a:pPr marL="457200">
              <a:buFont typeface="+mj-lt"/>
              <a:buAutoNum type="arabicPeriod"/>
            </a:pPr>
            <a:r>
              <a:rPr lang="ru-RU" b="1" i="0" dirty="0" smtClean="0">
                <a:solidFill>
                  <a:srgbClr val="000000"/>
                </a:solidFill>
                <a:effectLst/>
                <a:latin typeface="Times New Roman"/>
              </a:rPr>
              <a:t>Пороки - 1) безнравственные черты характера  2) поступки, противоречащие общепринятой морали.</a:t>
            </a:r>
            <a:endParaRPr lang="ru-RU" sz="2800" b="0" i="0" dirty="0">
              <a:solidFill>
                <a:srgbClr val="000000"/>
              </a:solidFill>
              <a:effectLst/>
              <a:latin typeface="Arial"/>
            </a:endParaRPr>
          </a:p>
        </p:txBody>
      </p:sp>
    </p:spTree>
    <p:extLst>
      <p:ext uri="{BB962C8B-B14F-4D97-AF65-F5344CB8AC3E}">
        <p14:creationId xmlns:p14="http://schemas.microsoft.com/office/powerpoint/2010/main" val="404583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Прямоугольник 1"/>
          <p:cNvSpPr>
            <a:spLocks noChangeArrowheads="1"/>
          </p:cNvSpPr>
          <p:nvPr/>
        </p:nvSpPr>
        <p:spPr bwMode="auto">
          <a:xfrm>
            <a:off x="2267744" y="692696"/>
            <a:ext cx="6624737" cy="4918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Linux Biolinum G" pitchFamily="2" charset="0"/>
              </a:defRPr>
            </a:lvl1pPr>
            <a:lvl2pPr marL="742950" indent="-285750" eaLnBrk="0" hangingPunct="0">
              <a:spcBef>
                <a:spcPct val="20000"/>
              </a:spcBef>
              <a:buFont typeface="Arial" charset="0"/>
              <a:buChar char="–"/>
              <a:defRPr sz="2800">
                <a:solidFill>
                  <a:schemeClr val="tx1"/>
                </a:solidFill>
                <a:latin typeface="Linux Biolinum G" pitchFamily="2" charset="0"/>
              </a:defRPr>
            </a:lvl2pPr>
            <a:lvl3pPr marL="1143000" indent="-228600" eaLnBrk="0" hangingPunct="0">
              <a:spcBef>
                <a:spcPct val="20000"/>
              </a:spcBef>
              <a:buFont typeface="Arial" charset="0"/>
              <a:buChar char="•"/>
              <a:defRPr sz="2400">
                <a:solidFill>
                  <a:schemeClr val="tx1"/>
                </a:solidFill>
                <a:latin typeface="Linux Biolinum G" pitchFamily="2" charset="0"/>
              </a:defRPr>
            </a:lvl3pPr>
            <a:lvl4pPr marL="1600200" indent="-228600" eaLnBrk="0" hangingPunct="0">
              <a:spcBef>
                <a:spcPct val="20000"/>
              </a:spcBef>
              <a:buFont typeface="Arial" charset="0"/>
              <a:buChar char="–"/>
              <a:defRPr sz="2000">
                <a:solidFill>
                  <a:schemeClr val="tx1"/>
                </a:solidFill>
                <a:latin typeface="Linux Biolinum G" pitchFamily="2" charset="0"/>
              </a:defRPr>
            </a:lvl4pPr>
            <a:lvl5pPr marL="2057400" indent="-228600" eaLnBrk="0" hangingPunct="0">
              <a:spcBef>
                <a:spcPct val="20000"/>
              </a:spcBef>
              <a:buFont typeface="Arial" charset="0"/>
              <a:buChar char="»"/>
              <a:defRPr sz="2000">
                <a:solidFill>
                  <a:schemeClr val="tx1"/>
                </a:solidFill>
                <a:latin typeface="Linux Biolinum G" pitchFamily="2" charset="0"/>
              </a:defRPr>
            </a:lvl5pPr>
            <a:lvl6pPr marL="2514600" indent="-228600" eaLnBrk="0" fontAlgn="base" hangingPunct="0">
              <a:spcBef>
                <a:spcPct val="20000"/>
              </a:spcBef>
              <a:spcAft>
                <a:spcPct val="0"/>
              </a:spcAft>
              <a:buFont typeface="Arial" charset="0"/>
              <a:buChar char="»"/>
              <a:defRPr sz="2000">
                <a:solidFill>
                  <a:schemeClr val="tx1"/>
                </a:solidFill>
                <a:latin typeface="Linux Biolinum G" pitchFamily="2" charset="0"/>
              </a:defRPr>
            </a:lvl6pPr>
            <a:lvl7pPr marL="2971800" indent="-228600" eaLnBrk="0" fontAlgn="base" hangingPunct="0">
              <a:spcBef>
                <a:spcPct val="20000"/>
              </a:spcBef>
              <a:spcAft>
                <a:spcPct val="0"/>
              </a:spcAft>
              <a:buFont typeface="Arial" charset="0"/>
              <a:buChar char="»"/>
              <a:defRPr sz="2000">
                <a:solidFill>
                  <a:schemeClr val="tx1"/>
                </a:solidFill>
                <a:latin typeface="Linux Biolinum G" pitchFamily="2" charset="0"/>
              </a:defRPr>
            </a:lvl7pPr>
            <a:lvl8pPr marL="3429000" indent="-228600" eaLnBrk="0" fontAlgn="base" hangingPunct="0">
              <a:spcBef>
                <a:spcPct val="20000"/>
              </a:spcBef>
              <a:spcAft>
                <a:spcPct val="0"/>
              </a:spcAft>
              <a:buFont typeface="Arial" charset="0"/>
              <a:buChar char="»"/>
              <a:defRPr sz="2000">
                <a:solidFill>
                  <a:schemeClr val="tx1"/>
                </a:solidFill>
                <a:latin typeface="Linux Biolinum G" pitchFamily="2" charset="0"/>
              </a:defRPr>
            </a:lvl8pPr>
            <a:lvl9pPr marL="3886200" indent="-228600" eaLnBrk="0" fontAlgn="base" hangingPunct="0">
              <a:spcBef>
                <a:spcPct val="20000"/>
              </a:spcBef>
              <a:spcAft>
                <a:spcPct val="0"/>
              </a:spcAft>
              <a:buFont typeface="Arial" charset="0"/>
              <a:buChar char="»"/>
              <a:defRPr sz="2000">
                <a:solidFill>
                  <a:schemeClr val="tx1"/>
                </a:solidFill>
                <a:latin typeface="Linux Biolinum G" pitchFamily="2" charset="0"/>
              </a:defRPr>
            </a:lvl9pPr>
          </a:lstStyle>
          <a:p>
            <a:pPr marL="457200" lvl="0" indent="-274320" eaLnBrk="1" hangingPunct="1">
              <a:buClr>
                <a:srgbClr val="94C600"/>
              </a:buClr>
              <a:buSzPct val="76000"/>
              <a:buFont typeface="+mj-lt"/>
              <a:buAutoNum type="arabicPeriod"/>
            </a:pPr>
            <a:r>
              <a:rPr lang="ru-RU" sz="2800" b="1" dirty="0">
                <a:solidFill>
                  <a:srgbClr val="000000"/>
                </a:solidFill>
                <a:latin typeface="Times New Roman"/>
              </a:rPr>
              <a:t>Прочитайте описание дома </a:t>
            </a:r>
            <a:r>
              <a:rPr lang="ru-RU" sz="2800" b="1" dirty="0" smtClean="0">
                <a:solidFill>
                  <a:srgbClr val="000000"/>
                </a:solidFill>
                <a:latin typeface="Times New Roman"/>
              </a:rPr>
              <a:t>Кашириных.</a:t>
            </a:r>
          </a:p>
          <a:p>
            <a:pPr marL="457200" lvl="0" indent="-274320" eaLnBrk="1" hangingPunct="1">
              <a:buClr>
                <a:srgbClr val="94C600"/>
              </a:buClr>
              <a:buSzPct val="76000"/>
              <a:buFont typeface="+mj-lt"/>
              <a:buAutoNum type="arabicPeriod"/>
            </a:pPr>
            <a:r>
              <a:rPr lang="ru-RU" sz="2800" b="1" dirty="0" smtClean="0">
                <a:solidFill>
                  <a:srgbClr val="000000"/>
                </a:solidFill>
                <a:latin typeface="Times New Roman"/>
              </a:rPr>
              <a:t>Расскажите </a:t>
            </a:r>
            <a:r>
              <a:rPr lang="ru-RU" sz="2800" b="1" dirty="0">
                <a:solidFill>
                  <a:srgbClr val="000000"/>
                </a:solidFill>
                <a:latin typeface="Times New Roman"/>
              </a:rPr>
              <a:t>о первых впечатлениях Алеши от пребывания в доме Кашириных(Ссора дядьев с дедом). Докажите текстом. Охарактеризуйте сущность конфликта. </a:t>
            </a:r>
          </a:p>
          <a:p>
            <a:pPr eaLnBrk="1" fontAlgn="base" hangingPunct="1">
              <a:spcBef>
                <a:spcPct val="0"/>
              </a:spcBef>
              <a:spcAft>
                <a:spcPct val="0"/>
              </a:spcAft>
              <a:buFontTx/>
              <a:buNone/>
            </a:pPr>
            <a:r>
              <a:rPr lang="ru-RU" altLang="ru-RU" sz="2800" dirty="0" smtClean="0">
                <a:solidFill>
                  <a:prstClr val="black"/>
                </a:solidFill>
                <a:cs typeface="Arial" charset="0"/>
              </a:rPr>
              <a:t>С самого начала дед не понравился Алёше, а новый дом, в котором ему предстояло жить, показался ему неприятным. </a:t>
            </a:r>
          </a:p>
        </p:txBody>
      </p:sp>
      <p:pic>
        <p:nvPicPr>
          <p:cNvPr id="9219"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83153" y="4868333"/>
            <a:ext cx="310832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Рисунок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83153" y="1123951"/>
            <a:ext cx="310832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4" descr="http://artgallery.krasno.ru/IMAGES/Grafics/Dehtiarev/Big/Untitled-2.jpg"/>
          <p:cNvPicPr>
            <a:picLocks noChangeAspect="1" noChangeArrowheads="1"/>
          </p:cNvPicPr>
          <p:nvPr/>
        </p:nvPicPr>
        <p:blipFill>
          <a:blip r:embed="rId4">
            <a:clrChange>
              <a:clrFrom>
                <a:srgbClr val="F2E1C3"/>
              </a:clrFrom>
              <a:clrTo>
                <a:srgbClr val="F2E1C3">
                  <a:alpha val="0"/>
                </a:srgbClr>
              </a:clrTo>
            </a:clrChange>
            <a:extLst>
              <a:ext uri="{28A0092B-C50C-407E-A947-70E740481C1C}">
                <a14:useLocalDpi xmlns:a14="http://schemas.microsoft.com/office/drawing/2010/main" val="0"/>
              </a:ext>
            </a:extLst>
          </a:blip>
          <a:srcRect/>
          <a:stretch>
            <a:fillRect/>
          </a:stretch>
        </p:blipFill>
        <p:spPr bwMode="auto">
          <a:xfrm>
            <a:off x="0" y="933452"/>
            <a:ext cx="2699793" cy="4919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38652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 calcmode="lin" valueType="num">
                                      <p:cBhvr additive="base">
                                        <p:cTn id="7" dur="500" fill="hold"/>
                                        <p:tgtEl>
                                          <p:spTgt spid="921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218">
                                            <p:txEl>
                                              <p:pRg st="1" end="1"/>
                                            </p:txEl>
                                          </p:spTgt>
                                        </p:tgtEl>
                                        <p:attrNameLst>
                                          <p:attrName>style.visibility</p:attrName>
                                        </p:attrNameLst>
                                      </p:cBhvr>
                                      <p:to>
                                        <p:strVal val="visible"/>
                                      </p:to>
                                    </p:set>
                                    <p:anim calcmode="lin" valueType="num">
                                      <p:cBhvr additive="base">
                                        <p:cTn id="13" dur="500" fill="hold"/>
                                        <p:tgtEl>
                                          <p:spTgt spid="921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21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218">
                                            <p:txEl>
                                              <p:pRg st="2" end="2"/>
                                            </p:txEl>
                                          </p:spTgt>
                                        </p:tgtEl>
                                        <p:attrNameLst>
                                          <p:attrName>style.visibility</p:attrName>
                                        </p:attrNameLst>
                                      </p:cBhvr>
                                      <p:to>
                                        <p:strVal val="visible"/>
                                      </p:to>
                                    </p:set>
                                    <p:anim calcmode="lin" valueType="num">
                                      <p:cBhvr additive="base">
                                        <p:cTn id="19" dur="500" fill="hold"/>
                                        <p:tgtEl>
                                          <p:spTgt spid="921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21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endParaRPr lang="ru-RU" dirty="0"/>
          </a:p>
        </p:txBody>
      </p:sp>
      <p:sp>
        <p:nvSpPr>
          <p:cNvPr id="3" name="Объект 2"/>
          <p:cNvSpPr>
            <a:spLocks noGrp="1"/>
          </p:cNvSpPr>
          <p:nvPr>
            <p:ph idx="1"/>
          </p:nvPr>
        </p:nvSpPr>
        <p:spPr>
          <a:xfrm>
            <a:off x="467544" y="548680"/>
            <a:ext cx="8229600" cy="5904656"/>
          </a:xfrm>
        </p:spPr>
        <p:txBody>
          <a:bodyPr>
            <a:normAutofit/>
          </a:bodyPr>
          <a:lstStyle/>
          <a:p>
            <a:pPr marL="182880" indent="0">
              <a:buNone/>
            </a:pPr>
            <a:r>
              <a:rPr lang="ru-RU" b="1" i="0" dirty="0" smtClean="0">
                <a:solidFill>
                  <a:srgbClr val="000000"/>
                </a:solidFill>
                <a:effectLst/>
                <a:latin typeface="Times New Roman"/>
              </a:rPr>
              <a:t> </a:t>
            </a:r>
          </a:p>
          <a:p>
            <a:pPr marL="457200" indent="0">
              <a:buNone/>
            </a:pPr>
            <a:r>
              <a:rPr lang="ru-RU" sz="3200" b="1" i="0" dirty="0" smtClean="0">
                <a:solidFill>
                  <a:srgbClr val="000000"/>
                </a:solidFill>
                <a:effectLst/>
                <a:latin typeface="Times New Roman"/>
              </a:rPr>
              <a:t>На что обращает внимание читателя автор, показывая драку сыновей деда?</a:t>
            </a:r>
          </a:p>
          <a:p>
            <a:pPr marL="457200" indent="0">
              <a:buNone/>
            </a:pPr>
            <a:endParaRPr lang="ru-RU" b="1" i="0" dirty="0" smtClean="0">
              <a:solidFill>
                <a:srgbClr val="000000"/>
              </a:solidFill>
              <a:effectLst/>
              <a:latin typeface="Times New Roman"/>
            </a:endParaRPr>
          </a:p>
          <a:p>
            <a:pPr marL="457200" indent="0">
              <a:buNone/>
            </a:pPr>
            <a:r>
              <a:rPr lang="ru-RU" sz="3300" b="0" i="0" dirty="0" smtClean="0">
                <a:solidFill>
                  <a:srgbClr val="000000"/>
                </a:solidFill>
                <a:effectLst/>
                <a:latin typeface="Times New Roman"/>
              </a:rPr>
              <a:t>Автор передает звероподобный облик дерущихся братьев,  показывает,  как ведет себя во время ссоры дед и как это характеризует каждого из участников ссоры. Хотя дед также одержим духом стяжательства, но вместе с тем он жалок, так как не в силах остановить сыновей.</a:t>
            </a:r>
            <a:endParaRPr lang="ru-RU" sz="3300" b="0" i="0" dirty="0">
              <a:solidFill>
                <a:srgbClr val="000000"/>
              </a:solidFill>
              <a:effectLst/>
              <a:latin typeface="Arial"/>
            </a:endParaRPr>
          </a:p>
        </p:txBody>
      </p:sp>
    </p:spTree>
    <p:extLst>
      <p:ext uri="{BB962C8B-B14F-4D97-AF65-F5344CB8AC3E}">
        <p14:creationId xmlns:p14="http://schemas.microsoft.com/office/powerpoint/2010/main" val="453314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endParaRPr lang="ru-RU" dirty="0"/>
          </a:p>
        </p:txBody>
      </p:sp>
      <p:sp>
        <p:nvSpPr>
          <p:cNvPr id="3" name="Объект 2"/>
          <p:cNvSpPr>
            <a:spLocks noGrp="1"/>
          </p:cNvSpPr>
          <p:nvPr>
            <p:ph idx="1"/>
          </p:nvPr>
        </p:nvSpPr>
        <p:spPr>
          <a:xfrm>
            <a:off x="457200" y="744584"/>
            <a:ext cx="8229600" cy="5996784"/>
          </a:xfrm>
        </p:spPr>
        <p:txBody>
          <a:bodyPr>
            <a:normAutofit fontScale="92500"/>
          </a:bodyPr>
          <a:lstStyle/>
          <a:p>
            <a:pPr marL="457200">
              <a:buFont typeface="+mj-lt"/>
              <a:buAutoNum type="arabicPeriod"/>
            </a:pPr>
            <a:r>
              <a:rPr lang="ru-RU" b="0" i="0" dirty="0" smtClean="0">
                <a:solidFill>
                  <a:srgbClr val="000000"/>
                </a:solidFill>
                <a:effectLst/>
                <a:latin typeface="Times New Roman"/>
              </a:rPr>
              <a:t>История с наперстком.</a:t>
            </a:r>
            <a:endParaRPr lang="ru-RU" sz="2800" b="0" i="0" dirty="0" smtClean="0">
              <a:solidFill>
                <a:srgbClr val="000000"/>
              </a:solidFill>
              <a:effectLst/>
              <a:latin typeface="Arial"/>
            </a:endParaRPr>
          </a:p>
          <a:p>
            <a:pPr marL="457200">
              <a:buFont typeface="+mj-lt"/>
              <a:buAutoNum type="arabicPeriod"/>
            </a:pPr>
            <a:r>
              <a:rPr lang="ru-RU" b="0" i="0" dirty="0" smtClean="0">
                <a:solidFill>
                  <a:srgbClr val="000000"/>
                </a:solidFill>
                <a:effectLst/>
                <a:latin typeface="Times New Roman"/>
              </a:rPr>
              <a:t>Порка детей.</a:t>
            </a:r>
            <a:endParaRPr lang="ru-RU" sz="2800" b="0" i="0" dirty="0" smtClean="0">
              <a:solidFill>
                <a:srgbClr val="000000"/>
              </a:solidFill>
              <a:effectLst/>
              <a:latin typeface="Arial"/>
            </a:endParaRPr>
          </a:p>
          <a:p>
            <a:pPr marL="457200">
              <a:buFont typeface="+mj-lt"/>
              <a:buAutoNum type="arabicPeriod"/>
            </a:pPr>
            <a:r>
              <a:rPr lang="ru-RU" b="0" i="0" dirty="0" smtClean="0">
                <a:solidFill>
                  <a:srgbClr val="000000"/>
                </a:solidFill>
                <a:effectLst/>
                <a:latin typeface="Times New Roman"/>
              </a:rPr>
              <a:t>Донос Саши на Алешу.</a:t>
            </a:r>
            <a:endParaRPr lang="ru-RU" sz="2800" b="0" i="0" dirty="0" smtClean="0">
              <a:solidFill>
                <a:srgbClr val="000000"/>
              </a:solidFill>
              <a:effectLst/>
              <a:latin typeface="Arial"/>
            </a:endParaRPr>
          </a:p>
          <a:p>
            <a:pPr marL="457200">
              <a:buFont typeface="+mj-lt"/>
              <a:buAutoNum type="arabicPeriod"/>
            </a:pPr>
            <a:r>
              <a:rPr lang="ru-RU" b="1" i="0" dirty="0" smtClean="0">
                <a:solidFill>
                  <a:srgbClr val="000000"/>
                </a:solidFill>
                <a:effectLst/>
                <a:latin typeface="Times New Roman"/>
              </a:rPr>
              <a:t>Какие человеческие пороки показывает Горький в этих эпизодах?</a:t>
            </a:r>
            <a:endParaRPr lang="ru-RU" sz="2800" b="0" i="0" dirty="0" smtClean="0">
              <a:solidFill>
                <a:srgbClr val="000000"/>
              </a:solidFill>
              <a:effectLst/>
              <a:latin typeface="Arial"/>
            </a:endParaRPr>
          </a:p>
          <a:p>
            <a:r>
              <a:rPr lang="ru-RU" b="0" i="0" dirty="0" smtClean="0">
                <a:solidFill>
                  <a:srgbClr val="000000"/>
                </a:solidFill>
                <a:effectLst/>
                <a:latin typeface="Times New Roman"/>
              </a:rPr>
              <a:t>Алеша оказался в семье, где родственники враждовали из-за наследства, издевались над слепым Григорием, применяли физические наказания. Трудно мальчику жить в таких условиях, где он наблюдает ужасающие картины пьяной жестокости, озорства, издевательства над слабыми, семейных драк из-за собственности, извращающих человеческие души.</a:t>
            </a:r>
          </a:p>
          <a:p>
            <a:r>
              <a:rPr lang="ru-RU" b="1" dirty="0">
                <a:solidFill>
                  <a:srgbClr val="000000"/>
                </a:solidFill>
                <a:latin typeface="Times New Roman"/>
              </a:rPr>
              <a:t>Ж</a:t>
            </a:r>
            <a:r>
              <a:rPr lang="ru-RU" b="1" i="0" dirty="0" smtClean="0">
                <a:solidFill>
                  <a:srgbClr val="000000"/>
                </a:solidFill>
                <a:effectLst/>
                <a:latin typeface="Times New Roman"/>
              </a:rPr>
              <a:t>естокость в свою очередь порождает такие не менее страшные и низменные качества, как лицемерие и предательство. </a:t>
            </a:r>
            <a:r>
              <a:rPr lang="ru-RU" b="0" i="0" dirty="0" smtClean="0">
                <a:solidFill>
                  <a:srgbClr val="000000"/>
                </a:solidFill>
                <a:effectLst/>
                <a:latin typeface="Times New Roman"/>
              </a:rPr>
              <a:t>Приспособившись к миру насилия и лжи, стал доносчиком и подхалимом Саша дяди Якова, рабски покорным и безвольным  сын дяди Михаила.</a:t>
            </a:r>
            <a:endParaRPr lang="ru-RU" dirty="0"/>
          </a:p>
        </p:txBody>
      </p:sp>
    </p:spTree>
    <p:extLst>
      <p:ext uri="{BB962C8B-B14F-4D97-AF65-F5344CB8AC3E}">
        <p14:creationId xmlns:p14="http://schemas.microsoft.com/office/powerpoint/2010/main" val="178170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normAutofit fontScale="90000"/>
          </a:bodyPr>
          <a:lstStyle/>
          <a:p>
            <a:endParaRPr lang="ru-RU" dirty="0"/>
          </a:p>
        </p:txBody>
      </p:sp>
      <p:sp>
        <p:nvSpPr>
          <p:cNvPr id="3" name="Объект 2"/>
          <p:cNvSpPr>
            <a:spLocks noGrp="1"/>
          </p:cNvSpPr>
          <p:nvPr>
            <p:ph idx="1"/>
          </p:nvPr>
        </p:nvSpPr>
        <p:spPr>
          <a:xfrm>
            <a:off x="467544" y="764704"/>
            <a:ext cx="8229600" cy="5976664"/>
          </a:xfrm>
        </p:spPr>
        <p:txBody>
          <a:bodyPr>
            <a:normAutofit fontScale="92500"/>
          </a:bodyPr>
          <a:lstStyle/>
          <a:p>
            <a:pPr marL="457200">
              <a:buFont typeface="+mj-lt"/>
              <a:buAutoNum type="arabicPeriod"/>
            </a:pPr>
            <a:r>
              <a:rPr lang="ru-RU" b="1" i="0" dirty="0" smtClean="0">
                <a:solidFill>
                  <a:srgbClr val="000000"/>
                </a:solidFill>
                <a:effectLst/>
                <a:latin typeface="Times New Roman"/>
              </a:rPr>
              <a:t>Что рассказал Горький о детях Якова и Михаила? Какие эпитеты и сравнения наиболее ярко передают их характер? Какое чувство вызывает у </a:t>
            </a:r>
            <a:r>
              <a:rPr lang="ru-RU" b="1" dirty="0" smtClean="0">
                <a:solidFill>
                  <a:srgbClr val="000000"/>
                </a:solidFill>
                <a:latin typeface="Times New Roman"/>
              </a:rPr>
              <a:t>вас </a:t>
            </a:r>
            <a:r>
              <a:rPr lang="ru-RU" b="1" i="0" dirty="0" smtClean="0">
                <a:solidFill>
                  <a:srgbClr val="000000"/>
                </a:solidFill>
                <a:effectLst/>
                <a:latin typeface="Times New Roman"/>
              </a:rPr>
              <a:t>Саша Якова? В каких эпизодах он наиболее полно проявляет себя?</a:t>
            </a:r>
            <a:endParaRPr lang="ru-RU" sz="2800" b="0" i="0" dirty="0" smtClean="0">
              <a:solidFill>
                <a:srgbClr val="000000"/>
              </a:solidFill>
              <a:effectLst/>
              <a:latin typeface="Arial"/>
            </a:endParaRPr>
          </a:p>
          <a:p>
            <a:pPr marL="457200">
              <a:buFont typeface="+mj-lt"/>
              <a:buAutoNum type="arabicPeriod"/>
            </a:pPr>
            <a:r>
              <a:rPr lang="ru-RU" b="1" i="0" dirty="0" smtClean="0">
                <a:solidFill>
                  <a:srgbClr val="000000"/>
                </a:solidFill>
                <a:effectLst/>
                <a:latin typeface="Times New Roman"/>
              </a:rPr>
              <a:t>Какими были детство и юность деда? Какие картины рисуются Алеше в рассказе деда о своей молодости? </a:t>
            </a:r>
          </a:p>
          <a:p>
            <a:pPr marL="457200">
              <a:buFont typeface="+mj-lt"/>
              <a:buAutoNum type="arabicPeriod"/>
            </a:pPr>
            <a:r>
              <a:rPr lang="ru-RU" b="1" i="0" dirty="0" smtClean="0">
                <a:solidFill>
                  <a:srgbClr val="000000"/>
                </a:solidFill>
                <a:effectLst/>
                <a:latin typeface="Times New Roman"/>
              </a:rPr>
              <a:t>Что же ожесточило деда?</a:t>
            </a:r>
          </a:p>
          <a:p>
            <a:pPr marL="114300" indent="0">
              <a:buNone/>
            </a:pPr>
            <a:r>
              <a:rPr lang="ru-RU" sz="2800" b="0" i="0" dirty="0" smtClean="0">
                <a:solidFill>
                  <a:srgbClr val="000000"/>
                </a:solidFill>
                <a:effectLst/>
                <a:latin typeface="Times New Roman"/>
              </a:rPr>
              <a:t>Испив до дна горькую чашу бурлака, испытав унижения и побои, дед наконец выбился в люди, стал хозяином. Но жестокая мораль капитализма, погоня за копейкой, постоянная боязнь лишиться красильни породила в нем дух </a:t>
            </a:r>
            <a:r>
              <a:rPr lang="ru-RU" sz="2800" b="1" i="0" dirty="0" smtClean="0">
                <a:solidFill>
                  <a:srgbClr val="000000"/>
                </a:solidFill>
                <a:effectLst/>
                <a:latin typeface="Times New Roman"/>
              </a:rPr>
              <a:t>собственника, озлобленность, недоверие к людям</a:t>
            </a:r>
            <a:r>
              <a:rPr lang="ru-RU" sz="2800" b="0" i="0" dirty="0" smtClean="0">
                <a:solidFill>
                  <a:srgbClr val="000000"/>
                </a:solidFill>
                <a:effectLst/>
                <a:latin typeface="Times New Roman"/>
              </a:rPr>
              <a:t>. Каширин постепенно </a:t>
            </a:r>
            <a:r>
              <a:rPr lang="ru-RU" sz="2800" b="1" i="0" dirty="0" smtClean="0">
                <a:solidFill>
                  <a:srgbClr val="000000"/>
                </a:solidFill>
                <a:effectLst/>
                <a:latin typeface="Times New Roman"/>
              </a:rPr>
              <a:t>терял все лучшее, что было в нем от народа, противопоставив себя людям труда.</a:t>
            </a:r>
            <a:endParaRPr lang="ru-RU" sz="2800" b="1" i="0" dirty="0">
              <a:solidFill>
                <a:srgbClr val="000000"/>
              </a:solidFill>
              <a:effectLst/>
              <a:latin typeface="Arial"/>
            </a:endParaRPr>
          </a:p>
        </p:txBody>
      </p:sp>
    </p:spTree>
    <p:extLst>
      <p:ext uri="{BB962C8B-B14F-4D97-AF65-F5344CB8AC3E}">
        <p14:creationId xmlns:p14="http://schemas.microsoft.com/office/powerpoint/2010/main" val="2096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243</TotalTime>
  <Words>849</Words>
  <Application>Microsoft Office PowerPoint</Application>
  <PresentationFormat>Экран (4:3)</PresentationFormat>
  <Paragraphs>77</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Остин</vt:lpstr>
      <vt:lpstr>«Свинцовые мерзости» жизни</vt:lpstr>
      <vt:lpstr>Дома</vt:lpstr>
      <vt:lpstr>Опрос</vt:lpstr>
      <vt:lpstr>Презентация PowerPoint</vt:lpstr>
      <vt:lpstr>СЛОВАРЬ</vt:lpstr>
      <vt:lpstr>Презентация PowerPoint</vt:lpstr>
      <vt:lpstr>Презентация PowerPoint</vt:lpstr>
      <vt:lpstr>Презентация PowerPoint</vt:lpstr>
      <vt:lpstr>Презентация PowerPoint</vt:lpstr>
      <vt:lpstr>Презентация PowerPoint</vt:lpstr>
      <vt:lpstr>-изменилось ли отношение Алеши к деду после его рассказа о своей жизни?   -Каким увидел деда Алеша после рассказа деда?</vt:lpstr>
      <vt:lpstr>Что мы знаем о деде?</vt:lpstr>
      <vt:lpstr>Презентация PowerPoint</vt:lpstr>
      <vt:lpstr>Презентация PowerPoint</vt:lpstr>
      <vt:lpstr>Выводы:</vt:lpstr>
      <vt:lpstr>Презентация PowerPoint</vt:lpstr>
      <vt:lpstr>Вывод</vt:lpstr>
      <vt:lpstr>Кто еще говорил  о том, что трудности в жизни человеку необходимы?</vt:lpstr>
      <vt:lpstr>            Советы В.А. Сухомлинского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фмз</dc:creator>
  <cp:lastModifiedBy>User</cp:lastModifiedBy>
  <cp:revision>15</cp:revision>
  <dcterms:created xsi:type="dcterms:W3CDTF">2018-02-23T10:32:08Z</dcterms:created>
  <dcterms:modified xsi:type="dcterms:W3CDTF">2018-06-26T01:07:10Z</dcterms:modified>
</cp:coreProperties>
</file>