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0" r:id="rId6"/>
    <p:sldId id="265" r:id="rId7"/>
    <p:sldId id="262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 userDrawn="1"/>
        </p:nvSpPr>
        <p:spPr>
          <a:xfrm>
            <a:off x="395536" y="404664"/>
            <a:ext cx="8352928" cy="60486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4" name="Группа 13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Рисунок 7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>
              <a:off x="0" y="0"/>
              <a:ext cx="5976664" cy="546224"/>
            </a:xfrm>
            <a:prstGeom prst="rect">
              <a:avLst/>
            </a:prstGeom>
          </p:spPr>
        </p:pic>
        <p:pic>
          <p:nvPicPr>
            <p:cNvPr id="9" name="Рисунок 8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flipV="1">
              <a:off x="0" y="6311776"/>
              <a:ext cx="5976664" cy="546224"/>
            </a:xfrm>
            <a:prstGeom prst="rect">
              <a:avLst/>
            </a:prstGeom>
          </p:spPr>
        </p:pic>
        <p:pic>
          <p:nvPicPr>
            <p:cNvPr id="10" name="Рисунок 9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rot="16200000">
              <a:off x="-2751224" y="3155888"/>
              <a:ext cx="6048672" cy="546224"/>
            </a:xfrm>
            <a:prstGeom prst="rect">
              <a:avLst/>
            </a:prstGeom>
          </p:spPr>
        </p:pic>
        <p:pic>
          <p:nvPicPr>
            <p:cNvPr id="11" name="Рисунок 10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rot="5400000" flipH="1">
              <a:off x="5846552" y="3155888"/>
              <a:ext cx="6048672" cy="546224"/>
            </a:xfrm>
            <a:prstGeom prst="rect">
              <a:avLst/>
            </a:prstGeom>
          </p:spPr>
        </p:pic>
        <p:pic>
          <p:nvPicPr>
            <p:cNvPr id="12" name="Рисунок 11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46758"/>
            <a:stretch>
              <a:fillRect/>
            </a:stretch>
          </p:blipFill>
          <p:spPr>
            <a:xfrm>
              <a:off x="5940152" y="0"/>
              <a:ext cx="3203848" cy="546224"/>
            </a:xfrm>
            <a:prstGeom prst="rect">
              <a:avLst/>
            </a:prstGeom>
          </p:spPr>
        </p:pic>
        <p:pic>
          <p:nvPicPr>
            <p:cNvPr id="13" name="Рисунок 12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46758"/>
            <a:stretch>
              <a:fillRect/>
            </a:stretch>
          </p:blipFill>
          <p:spPr>
            <a:xfrm flipV="1">
              <a:off x="5940152" y="6311776"/>
              <a:ext cx="3203848" cy="546224"/>
            </a:xfrm>
            <a:prstGeom prst="rect">
              <a:avLst/>
            </a:prstGeom>
          </p:spPr>
        </p:pic>
      </p:grp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692696"/>
            <a:ext cx="7704856" cy="5201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«Обращаться с языком </a:t>
            </a:r>
          </a:p>
          <a:p>
            <a:pPr algn="ctr">
              <a:defRPr/>
            </a:pPr>
            <a:r>
              <a:rPr lang="ru-RU" sz="5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кое-как – значит мыслить кое-как: неточно, приблизительно, неверно.»</a:t>
            </a:r>
          </a:p>
          <a:p>
            <a:pPr algn="ctr">
              <a:defRPr/>
            </a:pPr>
            <a:endParaRPr lang="ru-RU" sz="5400" b="1" dirty="0" smtClean="0">
              <a:ln w="19050">
                <a:solidFill>
                  <a:prstClr val="white"/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  <a:p>
            <a:pPr algn="r">
              <a:defRPr/>
            </a:pPr>
            <a:r>
              <a:rPr lang="ru-RU" sz="5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А.Н. Толстой</a:t>
            </a:r>
            <a:endParaRPr lang="ru-RU" sz="54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://akval.ru/images/detailed/14/posr_00bgpt05052__911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3714750"/>
            <a:ext cx="2786062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http://im2-tub-ru.yandex.net/i?id=262322507-00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3214688"/>
            <a:ext cx="26670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 descr="http://i3.imgbb.ru/img8/b/f/5/bf5257a53c4aae82741dcb79c5b769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3071813"/>
            <a:ext cx="2735262" cy="257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357438" y="500063"/>
            <a:ext cx="424338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6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alt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altLang="ru-RU" sz="6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РЕЛКА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1938" y="1916832"/>
            <a:ext cx="814460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>
              <a:defRPr/>
            </a:pPr>
            <a:r>
              <a:rPr lang="ru-RU" sz="4800" b="1" dirty="0" smtClean="0">
                <a:solidFill>
                  <a:srgbClr val="376092"/>
                </a:solidFill>
                <a:latin typeface="Times New Roman" pitchFamily="18" charset="0"/>
                <a:cs typeface="Times New Roman" pitchFamily="18" charset="0"/>
              </a:rPr>
              <a:t>от лат. Т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800" b="1" dirty="0" smtClean="0">
                <a:solidFill>
                  <a:srgbClr val="376092"/>
                </a:solidFill>
                <a:latin typeface="Times New Roman" pitchFamily="18" charset="0"/>
                <a:cs typeface="Times New Roman" pitchFamily="18" charset="0"/>
              </a:rPr>
              <a:t>ЛЬЯРЭ </a:t>
            </a:r>
            <a:r>
              <a:rPr lang="ru-RU" sz="4800" b="1" dirty="0">
                <a:solidFill>
                  <a:srgbClr val="376092"/>
                </a:solidFill>
                <a:latin typeface="Times New Roman" pitchFamily="18" charset="0"/>
                <a:cs typeface="Times New Roman" pitchFamily="18" charset="0"/>
              </a:rPr>
              <a:t>= «резать</a:t>
            </a:r>
            <a:r>
              <a:rPr lang="ru-RU" sz="4800" b="1" dirty="0" smtClean="0">
                <a:solidFill>
                  <a:srgbClr val="376092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b="1" dirty="0" smtClean="0">
                <a:solidFill>
                  <a:srgbClr val="37609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0" b="1" dirty="0">
              <a:solidFill>
                <a:srgbClr val="37609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357438" y="500063"/>
            <a:ext cx="424338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6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alt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altLang="ru-RU" sz="6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РЕЛКА</a:t>
            </a:r>
          </a:p>
        </p:txBody>
      </p:sp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" t="50969" r="50320" b="26450"/>
          <a:stretch>
            <a:fillRect/>
          </a:stretch>
        </p:blipFill>
        <p:spPr bwMode="auto">
          <a:xfrm>
            <a:off x="1475656" y="1571511"/>
            <a:ext cx="6336704" cy="4735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296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83254" y="764704"/>
            <a:ext cx="3523722" cy="5509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>
              <a:defRPr/>
            </a:pPr>
            <a:r>
              <a:rPr lang="ru-RU" sz="8800" b="1" dirty="0" err="1" smtClean="0">
                <a:solidFill>
                  <a:srgbClr val="002060"/>
                </a:solidFill>
              </a:rPr>
              <a:t>врбй</a:t>
            </a:r>
            <a:r>
              <a:rPr lang="ru-RU" sz="8800" b="1" dirty="0" smtClean="0">
                <a:solidFill>
                  <a:srgbClr val="002060"/>
                </a:solidFill>
              </a:rPr>
              <a:t> </a:t>
            </a:r>
          </a:p>
          <a:p>
            <a:pPr algn="just" eaLnBrk="0" hangingPunct="0">
              <a:defRPr/>
            </a:pPr>
            <a:r>
              <a:rPr lang="ru-RU" sz="8800" b="1" dirty="0" err="1" smtClean="0">
                <a:solidFill>
                  <a:srgbClr val="002060"/>
                </a:solidFill>
              </a:rPr>
              <a:t>ттрдь</a:t>
            </a:r>
            <a:r>
              <a:rPr lang="ru-RU" sz="8800" b="1" dirty="0" smtClean="0">
                <a:solidFill>
                  <a:srgbClr val="002060"/>
                </a:solidFill>
              </a:rPr>
              <a:t> </a:t>
            </a:r>
            <a:endParaRPr lang="ru-RU" sz="8800" b="1" dirty="0" smtClean="0">
              <a:solidFill>
                <a:srgbClr val="002060"/>
              </a:solidFill>
            </a:endParaRPr>
          </a:p>
          <a:p>
            <a:pPr algn="just" eaLnBrk="0" hangingPunct="0">
              <a:defRPr/>
            </a:pPr>
            <a:r>
              <a:rPr lang="ru-RU" sz="8800" b="1" dirty="0" err="1" smtClean="0">
                <a:solidFill>
                  <a:srgbClr val="002060"/>
                </a:solidFill>
              </a:rPr>
              <a:t>рснк</a:t>
            </a:r>
            <a:r>
              <a:rPr lang="ru-RU" sz="8800" b="1" dirty="0" smtClean="0">
                <a:solidFill>
                  <a:srgbClr val="002060"/>
                </a:solidFill>
              </a:rPr>
              <a:t> </a:t>
            </a:r>
          </a:p>
          <a:p>
            <a:pPr algn="just" eaLnBrk="0" hangingPunct="0">
              <a:defRPr/>
            </a:pPr>
            <a:r>
              <a:rPr lang="ru-RU" sz="8800" b="1" dirty="0" err="1" smtClean="0">
                <a:solidFill>
                  <a:srgbClr val="002060"/>
                </a:solidFill>
              </a:rPr>
              <a:t>джрнй</a:t>
            </a:r>
            <a:endParaRPr lang="ru-RU" sz="8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377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067" y="332656"/>
            <a:ext cx="676044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4800" b="1" dirty="0" smtClean="0">
                <a:solidFill>
                  <a:srgbClr val="C00000"/>
                </a:solidFill>
              </a:rPr>
              <a:t>Число </a:t>
            </a:r>
          </a:p>
          <a:p>
            <a:pPr algn="ctr" eaLnBrk="0" hangingPunct="0">
              <a:defRPr/>
            </a:pPr>
            <a:r>
              <a:rPr lang="ru-RU" sz="4800" b="1" dirty="0" smtClean="0">
                <a:solidFill>
                  <a:srgbClr val="C00000"/>
                </a:solidFill>
              </a:rPr>
              <a:t>имен существительных. 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24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067" y="332656"/>
            <a:ext cx="676044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4800" b="1" dirty="0" smtClean="0">
                <a:solidFill>
                  <a:srgbClr val="C00000"/>
                </a:solidFill>
              </a:rPr>
              <a:t>Число </a:t>
            </a:r>
          </a:p>
          <a:p>
            <a:pPr algn="ctr" eaLnBrk="0" hangingPunct="0">
              <a:defRPr/>
            </a:pPr>
            <a:r>
              <a:rPr lang="ru-RU" sz="4800" b="1" dirty="0" smtClean="0">
                <a:solidFill>
                  <a:srgbClr val="C00000"/>
                </a:solidFill>
              </a:rPr>
              <a:t>имен существительных. 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go3.imgsmail.ru/imgpreview?key=692ad9d65d925f8a&amp;mb=imgdb_preview_17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448050"/>
            <a:ext cx="2017018" cy="3000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вал 4"/>
          <p:cNvSpPr/>
          <p:nvPr/>
        </p:nvSpPr>
        <p:spPr>
          <a:xfrm>
            <a:off x="400891" y="1902316"/>
            <a:ext cx="6547373" cy="380515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864840" y="2700411"/>
            <a:ext cx="58674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700" dirty="0"/>
              <a:t>В русском языке встречаются существительные, которые могут иметь форму </a:t>
            </a:r>
            <a:r>
              <a:rPr lang="ru-RU" altLang="ru-RU" sz="2700" u="sng" dirty="0"/>
              <a:t>только</a:t>
            </a:r>
            <a:r>
              <a:rPr lang="ru-RU" altLang="ru-RU" sz="2700" dirty="0"/>
              <a:t> единственного числа </a:t>
            </a:r>
            <a:r>
              <a:rPr lang="ru-RU" altLang="ru-RU" sz="2700" dirty="0" smtClean="0"/>
              <a:t>или </a:t>
            </a:r>
            <a:r>
              <a:rPr lang="ru-RU" altLang="ru-RU" sz="2700" u="sng" dirty="0" smtClean="0"/>
              <a:t>только</a:t>
            </a:r>
            <a:r>
              <a:rPr lang="ru-RU" altLang="ru-RU" sz="2700" dirty="0" smtClean="0"/>
              <a:t> множественного </a:t>
            </a:r>
            <a:r>
              <a:rPr lang="ru-RU" altLang="ru-RU" sz="2700" dirty="0"/>
              <a:t>числа.</a:t>
            </a:r>
          </a:p>
        </p:txBody>
      </p:sp>
    </p:spTree>
    <p:extLst>
      <p:ext uri="{BB962C8B-B14F-4D97-AF65-F5344CB8AC3E}">
        <p14:creationId xmlns:p14="http://schemas.microsoft.com/office/powerpoint/2010/main" val="157692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067" y="332656"/>
            <a:ext cx="676044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4800" b="1" dirty="0" smtClean="0">
                <a:solidFill>
                  <a:srgbClr val="C00000"/>
                </a:solidFill>
              </a:rPr>
              <a:t>Число </a:t>
            </a:r>
          </a:p>
          <a:p>
            <a:pPr algn="ctr" eaLnBrk="0" hangingPunct="0">
              <a:defRPr/>
            </a:pPr>
            <a:r>
              <a:rPr lang="ru-RU" sz="4800" b="1" dirty="0" smtClean="0">
                <a:solidFill>
                  <a:srgbClr val="C00000"/>
                </a:solidFill>
              </a:rPr>
              <a:t>имен существительных. 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MCj0397074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925" y="4652963"/>
            <a:ext cx="1511300" cy="149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3568" y="2189985"/>
            <a:ext cx="7704856" cy="321752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Font typeface="Wingdings" pitchFamily="2" charset="2"/>
              <a:buNone/>
              <a:defRPr/>
            </a:pPr>
            <a:r>
              <a:rPr lang="ru-RU" sz="4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1. </a:t>
            </a:r>
            <a:r>
              <a:rPr lang="ru-RU" sz="4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Ручка</a:t>
            </a:r>
            <a:r>
              <a:rPr lang="ru-RU" sz="400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, карандаш, </a:t>
            </a:r>
            <a:r>
              <a:rPr lang="ru-RU" sz="4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ворота.</a:t>
            </a:r>
          </a:p>
          <a:p>
            <a:pPr marL="609600" indent="-609600">
              <a:buFont typeface="Wingdings" pitchFamily="2" charset="2"/>
              <a:buNone/>
              <a:defRPr/>
            </a:pPr>
            <a:r>
              <a:rPr lang="ru-RU" sz="4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2. Пальто, куртка, шуба.</a:t>
            </a:r>
          </a:p>
          <a:p>
            <a:pPr marL="609600" indent="-609600">
              <a:buFont typeface="Wingdings" pitchFamily="2" charset="2"/>
              <a:buNone/>
              <a:defRPr/>
            </a:pPr>
            <a:r>
              <a:rPr lang="ru-RU" sz="40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3. Поезд, электричка, метро.</a:t>
            </a:r>
          </a:p>
          <a:p>
            <a:pPr marL="609600" indent="-609600">
              <a:buFont typeface="Wingdings" pitchFamily="2" charset="2"/>
              <a:buNone/>
              <a:defRPr/>
            </a:pPr>
            <a:r>
              <a:rPr lang="ru-RU" sz="40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4. Страус, кенгуру, лев.</a:t>
            </a:r>
          </a:p>
          <a:p>
            <a:pPr marL="609600" indent="-609600">
              <a:buFont typeface="Wingdings" pitchFamily="2" charset="2"/>
              <a:buNone/>
              <a:defRPr/>
            </a:pPr>
            <a:endParaRPr lang="ru-RU" sz="3600" dirty="0" smtClean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609600" indent="-609600">
              <a:defRPr/>
            </a:pPr>
            <a:endParaRPr lang="ru-RU" dirty="0" smtClean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30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3"/>
          <p:cNvSpPr>
            <a:spLocks noChangeArrowheads="1"/>
          </p:cNvSpPr>
          <p:nvPr/>
        </p:nvSpPr>
        <p:spPr bwMode="auto">
          <a:xfrm>
            <a:off x="2743200" y="381000"/>
            <a:ext cx="407675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4800" b="1" dirty="0">
                <a:solidFill>
                  <a:srgbClr val="C00000"/>
                </a:solidFill>
              </a:rPr>
              <a:t>Итог урока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3400" y="1211263"/>
            <a:ext cx="4572000" cy="50784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Tx/>
              <a:buChar char="-"/>
              <a:defRPr/>
            </a:pPr>
            <a:r>
              <a:rPr lang="ru-RU" sz="3600" b="1" dirty="0">
                <a:solidFill>
                  <a:srgbClr val="002060"/>
                </a:solidFill>
              </a:rPr>
              <a:t>На сегодняшнем уроке я узнал……</a:t>
            </a:r>
          </a:p>
          <a:p>
            <a:pPr marL="285750" indent="-285750">
              <a:buFontTx/>
              <a:buChar char="-"/>
              <a:defRPr/>
            </a:pPr>
            <a:endParaRPr lang="ru-RU" sz="3600" b="1" dirty="0"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  <a:defRPr/>
            </a:pPr>
            <a:r>
              <a:rPr lang="ru-RU" sz="3600" b="1" dirty="0">
                <a:solidFill>
                  <a:srgbClr val="002060"/>
                </a:solidFill>
              </a:rPr>
              <a:t>На этом уроке я похвалил бы себя за ……</a:t>
            </a:r>
          </a:p>
          <a:p>
            <a:pPr>
              <a:defRPr/>
            </a:pPr>
            <a:endParaRPr lang="ru-RU" sz="3600" b="1" dirty="0"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  <a:defRPr/>
            </a:pPr>
            <a:r>
              <a:rPr lang="ru-RU" sz="3600" b="1" dirty="0">
                <a:solidFill>
                  <a:srgbClr val="002060"/>
                </a:solidFill>
              </a:rPr>
              <a:t>После урока мне захотелось……..</a:t>
            </a:r>
          </a:p>
        </p:txBody>
      </p:sp>
      <p:pic>
        <p:nvPicPr>
          <p:cNvPr id="8196" name="Picture 2" descr="http://fizika-str.ucoz.ru/proffes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988840"/>
            <a:ext cx="3280163" cy="3957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291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117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Pr</cp:lastModifiedBy>
  <cp:revision>14</cp:revision>
  <dcterms:created xsi:type="dcterms:W3CDTF">2014-03-26T12:28:08Z</dcterms:created>
  <dcterms:modified xsi:type="dcterms:W3CDTF">2018-03-24T14:31:08Z</dcterms:modified>
</cp:coreProperties>
</file>