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4" r:id="rId9"/>
    <p:sldId id="265" r:id="rId10"/>
    <p:sldId id="266" r:id="rId1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1" clrIdx="0">
    <p:extLst>
      <p:ext uri="{19B8F6BF-5375-455C-9EA6-DF929625EA0E}">
        <p15:presenceInfo xmlns:p15="http://schemas.microsoft.com/office/powerpoint/2012/main" xmlns="" userId="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71" autoAdjust="0"/>
    <p:restoredTop sz="94660"/>
  </p:normalViewPr>
  <p:slideViewPr>
    <p:cSldViewPr snapToGrid="0">
      <p:cViewPr>
        <p:scale>
          <a:sx n="76" d="100"/>
          <a:sy n="76" d="100"/>
        </p:scale>
        <p:origin x="-72"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8-04-22T16:26:06.396" idx="1">
    <p:pos x="7415" y="219"/>
    <p:text/>
    <p:extLst>
      <p:ext uri="{C676402C-5697-4E1C-873F-D02D1690AC5C}">
        <p15:threadingInfo xmlns:p15="http://schemas.microsoft.com/office/powerpoint/2012/main" xmlns="" timeZoneBias="-180"/>
      </p:ext>
    </p:extLst>
  </p:cm>
</p:cmLst>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ru-RU" smtClean="0"/>
              <a:t>Образец заголовка</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EB09FDC0-CC4D-4573-8942-7EE93D88F74F}" type="datetimeFigureOut">
              <a:rPr lang="ru-RU" smtClean="0"/>
              <a:pPr/>
              <a:t>26.06.2018</a:t>
            </a:fld>
            <a:endParaRPr lang="ru-RU"/>
          </a:p>
        </p:txBody>
      </p:sp>
      <p:sp>
        <p:nvSpPr>
          <p:cNvPr id="5" name="Footer Placeholder 4"/>
          <p:cNvSpPr>
            <a:spLocks noGrp="1"/>
          </p:cNvSpPr>
          <p:nvPr>
            <p:ph type="ftr" sz="quarter" idx="11"/>
          </p:nvPr>
        </p:nvSpPr>
        <p:spPr/>
        <p:txBody>
          <a:bodyPr/>
          <a:lstStyle/>
          <a:p>
            <a:endParaRPr lang="ru-RU"/>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059012D8-52D8-4733-8468-131405666CEC}" type="slidenum">
              <a:rPr lang="ru-RU" smtClean="0"/>
              <a:pPr/>
              <a:t>‹#›</a:t>
            </a:fld>
            <a:endParaRPr lang="ru-RU"/>
          </a:p>
        </p:txBody>
      </p:sp>
    </p:spTree>
    <p:extLst>
      <p:ext uri="{BB962C8B-B14F-4D97-AF65-F5344CB8AC3E}">
        <p14:creationId xmlns:p14="http://schemas.microsoft.com/office/powerpoint/2010/main" val="40330156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EB09FDC0-CC4D-4573-8942-7EE93D88F74F}" type="datetimeFigureOut">
              <a:rPr lang="ru-RU" smtClean="0"/>
              <a:pPr/>
              <a:t>26.06.2018</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059012D8-52D8-4733-8468-131405666CEC}" type="slidenum">
              <a:rPr lang="ru-RU" smtClean="0"/>
              <a:pPr/>
              <a:t>‹#›</a:t>
            </a:fld>
            <a:endParaRPr lang="ru-RU"/>
          </a:p>
        </p:txBody>
      </p:sp>
    </p:spTree>
    <p:extLst>
      <p:ext uri="{BB962C8B-B14F-4D97-AF65-F5344CB8AC3E}">
        <p14:creationId xmlns:p14="http://schemas.microsoft.com/office/powerpoint/2010/main" val="10372285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EB09FDC0-CC4D-4573-8942-7EE93D88F74F}" type="datetimeFigureOut">
              <a:rPr lang="ru-RU" smtClean="0"/>
              <a:pPr/>
              <a:t>26.06.2018</a:t>
            </a:fld>
            <a:endParaRPr lang="ru-RU"/>
          </a:p>
        </p:txBody>
      </p:sp>
      <p:sp>
        <p:nvSpPr>
          <p:cNvPr id="5" name="Footer Placeholder 4"/>
          <p:cNvSpPr>
            <a:spLocks noGrp="1"/>
          </p:cNvSpPr>
          <p:nvPr>
            <p:ph type="ftr" sz="quarter" idx="11"/>
          </p:nvPr>
        </p:nvSpPr>
        <p:spPr/>
        <p:txBody>
          <a:bodyPr/>
          <a:lstStyle/>
          <a:p>
            <a:endParaRPr lang="ru-RU"/>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059012D8-52D8-4733-8468-131405666CEC}" type="slidenum">
              <a:rPr lang="ru-RU" smtClean="0"/>
              <a:pPr/>
              <a:t>‹#›</a:t>
            </a:fld>
            <a:endParaRPr lang="ru-RU"/>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5378243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ru-RU" smtClean="0"/>
              <a:t>Образец заголовка</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EB09FDC0-CC4D-4573-8942-7EE93D88F74F}" type="datetimeFigureOut">
              <a:rPr lang="ru-RU" smtClean="0"/>
              <a:pPr/>
              <a:t>26.06.2018</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059012D8-52D8-4733-8468-131405666CEC}" type="slidenum">
              <a:rPr lang="ru-RU" smtClean="0"/>
              <a:pPr/>
              <a:t>‹#›</a:t>
            </a:fld>
            <a:endParaRPr lang="ru-RU"/>
          </a:p>
        </p:txBody>
      </p:sp>
    </p:spTree>
    <p:extLst>
      <p:ext uri="{BB962C8B-B14F-4D97-AF65-F5344CB8AC3E}">
        <p14:creationId xmlns:p14="http://schemas.microsoft.com/office/powerpoint/2010/main" val="22200074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EB09FDC0-CC4D-4573-8942-7EE93D88F74F}" type="datetimeFigureOut">
              <a:rPr lang="ru-RU" smtClean="0"/>
              <a:pPr/>
              <a:t>26.06.2018</a:t>
            </a:fld>
            <a:endParaRPr lang="ru-RU"/>
          </a:p>
        </p:txBody>
      </p:sp>
      <p:sp>
        <p:nvSpPr>
          <p:cNvPr id="6" name="Footer Placeholder 5"/>
          <p:cNvSpPr>
            <a:spLocks noGrp="1"/>
          </p:cNvSpPr>
          <p:nvPr>
            <p:ph type="ftr" sz="quarter" idx="11"/>
          </p:nvPr>
        </p:nvSpPr>
        <p:spPr/>
        <p:txBody>
          <a:bodyPr/>
          <a:lstStyle/>
          <a:p>
            <a:endParaRPr lang="ru-RU"/>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059012D8-52D8-4733-8468-131405666CEC}" type="slidenum">
              <a:rPr lang="ru-RU" smtClean="0"/>
              <a:pPr/>
              <a:t>‹#›</a:t>
            </a:fld>
            <a:endParaRPr lang="ru-RU"/>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6330739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EB09FDC0-CC4D-4573-8942-7EE93D88F74F}" type="datetimeFigureOut">
              <a:rPr lang="ru-RU" smtClean="0"/>
              <a:pPr/>
              <a:t>26.06.2018</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059012D8-52D8-4733-8468-131405666CEC}" type="slidenum">
              <a:rPr lang="ru-RU" smtClean="0"/>
              <a:pPr/>
              <a:t>‹#›</a:t>
            </a:fld>
            <a:endParaRPr lang="ru-RU"/>
          </a:p>
        </p:txBody>
      </p:sp>
    </p:spTree>
    <p:extLst>
      <p:ext uri="{BB962C8B-B14F-4D97-AF65-F5344CB8AC3E}">
        <p14:creationId xmlns:p14="http://schemas.microsoft.com/office/powerpoint/2010/main" val="18438121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EB09FDC0-CC4D-4573-8942-7EE93D88F74F}" type="datetimeFigureOut">
              <a:rPr lang="ru-RU" smtClean="0"/>
              <a:pPr/>
              <a:t>26.06.2018</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59012D8-52D8-4733-8468-131405666CEC}" type="slidenum">
              <a:rPr lang="ru-RU" smtClean="0"/>
              <a:pPr/>
              <a:t>‹#›</a:t>
            </a:fld>
            <a:endParaRPr lang="ru-RU"/>
          </a:p>
        </p:txBody>
      </p:sp>
    </p:spTree>
    <p:extLst>
      <p:ext uri="{BB962C8B-B14F-4D97-AF65-F5344CB8AC3E}">
        <p14:creationId xmlns:p14="http://schemas.microsoft.com/office/powerpoint/2010/main" val="40599951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EB09FDC0-CC4D-4573-8942-7EE93D88F74F}" type="datetimeFigureOut">
              <a:rPr lang="ru-RU" smtClean="0"/>
              <a:pPr/>
              <a:t>26.06.2018</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59012D8-52D8-4733-8468-131405666CEC}" type="slidenum">
              <a:rPr lang="ru-RU" smtClean="0"/>
              <a:pPr/>
              <a:t>‹#›</a:t>
            </a:fld>
            <a:endParaRPr lang="ru-RU"/>
          </a:p>
        </p:txBody>
      </p:sp>
    </p:spTree>
    <p:extLst>
      <p:ext uri="{BB962C8B-B14F-4D97-AF65-F5344CB8AC3E}">
        <p14:creationId xmlns:p14="http://schemas.microsoft.com/office/powerpoint/2010/main" val="26075032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EB09FDC0-CC4D-4573-8942-7EE93D88F74F}" type="datetimeFigureOut">
              <a:rPr lang="ru-RU" smtClean="0"/>
              <a:pPr/>
              <a:t>26.06.2018</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59012D8-52D8-4733-8468-131405666CEC}" type="slidenum">
              <a:rPr lang="ru-RU" smtClean="0"/>
              <a:pPr/>
              <a:t>‹#›</a:t>
            </a:fld>
            <a:endParaRPr lang="ru-RU"/>
          </a:p>
        </p:txBody>
      </p:sp>
    </p:spTree>
    <p:extLst>
      <p:ext uri="{BB962C8B-B14F-4D97-AF65-F5344CB8AC3E}">
        <p14:creationId xmlns:p14="http://schemas.microsoft.com/office/powerpoint/2010/main" val="3574134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EB09FDC0-CC4D-4573-8942-7EE93D88F74F}" type="datetimeFigureOut">
              <a:rPr lang="ru-RU" smtClean="0"/>
              <a:pPr/>
              <a:t>26.06.2018</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059012D8-52D8-4733-8468-131405666CEC}" type="slidenum">
              <a:rPr lang="ru-RU" smtClean="0"/>
              <a:pPr/>
              <a:t>‹#›</a:t>
            </a:fld>
            <a:endParaRPr lang="ru-RU"/>
          </a:p>
        </p:txBody>
      </p:sp>
    </p:spTree>
    <p:extLst>
      <p:ext uri="{BB962C8B-B14F-4D97-AF65-F5344CB8AC3E}">
        <p14:creationId xmlns:p14="http://schemas.microsoft.com/office/powerpoint/2010/main" val="38089942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EB09FDC0-CC4D-4573-8942-7EE93D88F74F}" type="datetimeFigureOut">
              <a:rPr lang="ru-RU" smtClean="0"/>
              <a:pPr/>
              <a:t>26.06.2018</a:t>
            </a:fld>
            <a:endParaRPr lang="ru-RU"/>
          </a:p>
        </p:txBody>
      </p:sp>
      <p:sp>
        <p:nvSpPr>
          <p:cNvPr id="6" name="Footer Placeholder 5"/>
          <p:cNvSpPr>
            <a:spLocks noGrp="1"/>
          </p:cNvSpPr>
          <p:nvPr>
            <p:ph type="ftr" sz="quarter" idx="11"/>
          </p:nvPr>
        </p:nvSpPr>
        <p:spPr/>
        <p:txBody>
          <a:bodyPr/>
          <a:lstStyle/>
          <a:p>
            <a:endParaRPr lang="ru-RU"/>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059012D8-52D8-4733-8468-131405666CEC}" type="slidenum">
              <a:rPr lang="ru-RU" smtClean="0"/>
              <a:pPr/>
              <a:t>‹#›</a:t>
            </a:fld>
            <a:endParaRPr lang="ru-RU"/>
          </a:p>
        </p:txBody>
      </p:sp>
    </p:spTree>
    <p:extLst>
      <p:ext uri="{BB962C8B-B14F-4D97-AF65-F5344CB8AC3E}">
        <p14:creationId xmlns:p14="http://schemas.microsoft.com/office/powerpoint/2010/main" val="6796122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EB09FDC0-CC4D-4573-8942-7EE93D88F74F}" type="datetimeFigureOut">
              <a:rPr lang="ru-RU" smtClean="0"/>
              <a:pPr/>
              <a:t>26.06.2018</a:t>
            </a:fld>
            <a:endParaRPr lang="ru-RU"/>
          </a:p>
        </p:txBody>
      </p:sp>
      <p:sp>
        <p:nvSpPr>
          <p:cNvPr id="8" name="Footer Placeholder 7"/>
          <p:cNvSpPr>
            <a:spLocks noGrp="1"/>
          </p:cNvSpPr>
          <p:nvPr>
            <p:ph type="ftr" sz="quarter" idx="11"/>
          </p:nvPr>
        </p:nvSpPr>
        <p:spPr/>
        <p:txBody>
          <a:bodyPr/>
          <a:lstStyle/>
          <a:p>
            <a:endParaRPr lang="ru-RU"/>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059012D8-52D8-4733-8468-131405666CEC}" type="slidenum">
              <a:rPr lang="ru-RU" smtClean="0"/>
              <a:pPr/>
              <a:t>‹#›</a:t>
            </a:fld>
            <a:endParaRPr lang="ru-RU"/>
          </a:p>
        </p:txBody>
      </p:sp>
    </p:spTree>
    <p:extLst>
      <p:ext uri="{BB962C8B-B14F-4D97-AF65-F5344CB8AC3E}">
        <p14:creationId xmlns:p14="http://schemas.microsoft.com/office/powerpoint/2010/main" val="35701989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EB09FDC0-CC4D-4573-8942-7EE93D88F74F}" type="datetimeFigureOut">
              <a:rPr lang="ru-RU" smtClean="0"/>
              <a:pPr/>
              <a:t>26.06.2018</a:t>
            </a:fld>
            <a:endParaRPr lang="ru-RU"/>
          </a:p>
        </p:txBody>
      </p:sp>
      <p:sp>
        <p:nvSpPr>
          <p:cNvPr id="4" name="Footer Placeholder 3"/>
          <p:cNvSpPr>
            <a:spLocks noGrp="1"/>
          </p:cNvSpPr>
          <p:nvPr>
            <p:ph type="ftr" sz="quarter" idx="11"/>
          </p:nvPr>
        </p:nvSpPr>
        <p:spPr/>
        <p:txBody>
          <a:bodyPr/>
          <a:lstStyle/>
          <a:p>
            <a:endParaRPr lang="ru-RU"/>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059012D8-52D8-4733-8468-131405666CEC}" type="slidenum">
              <a:rPr lang="ru-RU" smtClean="0"/>
              <a:pPr/>
              <a:t>‹#›</a:t>
            </a:fld>
            <a:endParaRPr lang="ru-RU"/>
          </a:p>
        </p:txBody>
      </p:sp>
    </p:spTree>
    <p:extLst>
      <p:ext uri="{BB962C8B-B14F-4D97-AF65-F5344CB8AC3E}">
        <p14:creationId xmlns:p14="http://schemas.microsoft.com/office/powerpoint/2010/main" val="32900870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09FDC0-CC4D-4573-8942-7EE93D88F74F}" type="datetimeFigureOut">
              <a:rPr lang="ru-RU" smtClean="0"/>
              <a:pPr/>
              <a:t>26.06.2018</a:t>
            </a:fld>
            <a:endParaRPr lang="ru-RU"/>
          </a:p>
        </p:txBody>
      </p:sp>
      <p:sp>
        <p:nvSpPr>
          <p:cNvPr id="3" name="Footer Placeholder 2"/>
          <p:cNvSpPr>
            <a:spLocks noGrp="1"/>
          </p:cNvSpPr>
          <p:nvPr>
            <p:ph type="ftr" sz="quarter" idx="11"/>
          </p:nvPr>
        </p:nvSpPr>
        <p:spPr/>
        <p:txBody>
          <a:bodyPr/>
          <a:lstStyle/>
          <a:p>
            <a:endParaRPr lang="ru-RU"/>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059012D8-52D8-4733-8468-131405666CEC}" type="slidenum">
              <a:rPr lang="ru-RU" smtClean="0"/>
              <a:pPr/>
              <a:t>‹#›</a:t>
            </a:fld>
            <a:endParaRPr lang="ru-RU"/>
          </a:p>
        </p:txBody>
      </p:sp>
    </p:spTree>
    <p:extLst>
      <p:ext uri="{BB962C8B-B14F-4D97-AF65-F5344CB8AC3E}">
        <p14:creationId xmlns:p14="http://schemas.microsoft.com/office/powerpoint/2010/main" val="31765208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ru-RU" smtClean="0"/>
              <a:t>Образец заголовка</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EB09FDC0-CC4D-4573-8942-7EE93D88F74F}" type="datetimeFigureOut">
              <a:rPr lang="ru-RU" smtClean="0"/>
              <a:pPr/>
              <a:t>26.06.2018</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059012D8-52D8-4733-8468-131405666CEC}" type="slidenum">
              <a:rPr lang="ru-RU" smtClean="0"/>
              <a:pPr/>
              <a:t>‹#›</a:t>
            </a:fld>
            <a:endParaRPr lang="ru-RU"/>
          </a:p>
        </p:txBody>
      </p:sp>
    </p:spTree>
    <p:extLst>
      <p:ext uri="{BB962C8B-B14F-4D97-AF65-F5344CB8AC3E}">
        <p14:creationId xmlns:p14="http://schemas.microsoft.com/office/powerpoint/2010/main" val="30082287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EB09FDC0-CC4D-4573-8942-7EE93D88F74F}" type="datetimeFigureOut">
              <a:rPr lang="ru-RU" smtClean="0"/>
              <a:pPr/>
              <a:t>26.06.2018</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059012D8-52D8-4733-8468-131405666CEC}" type="slidenum">
              <a:rPr lang="ru-RU" smtClean="0"/>
              <a:pPr/>
              <a:t>‹#›</a:t>
            </a:fld>
            <a:endParaRPr lang="ru-RU"/>
          </a:p>
        </p:txBody>
      </p:sp>
    </p:spTree>
    <p:extLst>
      <p:ext uri="{BB962C8B-B14F-4D97-AF65-F5344CB8AC3E}">
        <p14:creationId xmlns:p14="http://schemas.microsoft.com/office/powerpoint/2010/main" val="7555707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EB09FDC0-CC4D-4573-8942-7EE93D88F74F}" type="datetimeFigureOut">
              <a:rPr lang="ru-RU" smtClean="0"/>
              <a:pPr/>
              <a:t>26.06.2018</a:t>
            </a:fld>
            <a:endParaRPr lang="ru-RU"/>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059012D8-52D8-4733-8468-131405666CEC}" type="slidenum">
              <a:rPr lang="ru-RU" smtClean="0"/>
              <a:pPr/>
              <a:t>‹#›</a:t>
            </a:fld>
            <a:endParaRPr lang="ru-RU"/>
          </a:p>
        </p:txBody>
      </p:sp>
    </p:spTree>
    <p:extLst>
      <p:ext uri="{BB962C8B-B14F-4D97-AF65-F5344CB8AC3E}">
        <p14:creationId xmlns:p14="http://schemas.microsoft.com/office/powerpoint/2010/main" val="4370318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929180"/>
            <a:ext cx="10690538" cy="2387600"/>
          </a:xfrm>
        </p:spPr>
        <p:txBody>
          <a:bodyPr/>
          <a:lstStyle/>
          <a:p>
            <a:r>
              <a:rPr lang="ru-RU" dirty="0" smtClean="0"/>
              <a:t>ФИЗИКА НИЗКИХ ТЕМПЕРАТУР</a:t>
            </a:r>
            <a:endParaRPr lang="ru-RU" dirty="0"/>
          </a:p>
        </p:txBody>
      </p:sp>
      <p:sp>
        <p:nvSpPr>
          <p:cNvPr id="3" name="Подзаголовок 2"/>
          <p:cNvSpPr>
            <a:spLocks noGrp="1"/>
          </p:cNvSpPr>
          <p:nvPr>
            <p:ph type="subTitle" idx="1"/>
          </p:nvPr>
        </p:nvSpPr>
        <p:spPr>
          <a:xfrm>
            <a:off x="5649238" y="4684734"/>
            <a:ext cx="5944275" cy="1944755"/>
          </a:xfrm>
        </p:spPr>
        <p:txBody>
          <a:bodyPr>
            <a:normAutofit lnSpcReduction="10000"/>
          </a:bodyPr>
          <a:lstStyle/>
          <a:p>
            <a:r>
              <a:rPr lang="ru-RU" dirty="0" smtClean="0"/>
              <a:t>Выполнили учащиеся 10 бета класса </a:t>
            </a:r>
          </a:p>
          <a:p>
            <a:r>
              <a:rPr lang="ru-RU" dirty="0" smtClean="0"/>
              <a:t>Гимназии №642 «Земля и Вселенная»</a:t>
            </a:r>
          </a:p>
          <a:p>
            <a:r>
              <a:rPr lang="ru-RU" dirty="0" err="1" smtClean="0"/>
              <a:t>Ильяшевич</a:t>
            </a:r>
            <a:r>
              <a:rPr lang="ru-RU" dirty="0" smtClean="0"/>
              <a:t> Артемий и Шлыков Федор.</a:t>
            </a:r>
          </a:p>
          <a:p>
            <a:r>
              <a:rPr lang="ru-RU" dirty="0" smtClean="0"/>
              <a:t>Преподаватель: учитель физики</a:t>
            </a:r>
          </a:p>
          <a:p>
            <a:r>
              <a:rPr lang="ru-RU" dirty="0" err="1" smtClean="0"/>
              <a:t>Степанькова</a:t>
            </a:r>
            <a:r>
              <a:rPr lang="ru-RU" dirty="0" smtClean="0"/>
              <a:t> </a:t>
            </a:r>
            <a:r>
              <a:rPr lang="ru-RU" smtClean="0"/>
              <a:t>Татьяна  </a:t>
            </a:r>
            <a:r>
              <a:rPr lang="ru-RU" dirty="0" smtClean="0"/>
              <a:t>Петровна</a:t>
            </a:r>
            <a:endParaRPr lang="ru-RU" dirty="0"/>
          </a:p>
        </p:txBody>
      </p:sp>
    </p:spTree>
    <p:extLst>
      <p:ext uri="{BB962C8B-B14F-4D97-AF65-F5344CB8AC3E}">
        <p14:creationId xmlns:p14="http://schemas.microsoft.com/office/powerpoint/2010/main" val="23161316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164080" y="731520"/>
            <a:ext cx="9189720" cy="5958840"/>
          </a:xfrm>
        </p:spPr>
        <p:txBody>
          <a:bodyPr>
            <a:normAutofit/>
          </a:bodyPr>
          <a:lstStyle/>
          <a:p>
            <a:pPr marL="0" indent="0">
              <a:buNone/>
            </a:pPr>
            <a:r>
              <a:rPr lang="ru-RU" dirty="0" smtClean="0"/>
              <a:t>  	</a:t>
            </a:r>
            <a:r>
              <a:rPr lang="ru-RU" sz="2000" dirty="0" smtClean="0"/>
              <a:t> -Сверхтекучесть </a:t>
            </a:r>
          </a:p>
          <a:p>
            <a:pPr marL="0" indent="0">
              <a:buNone/>
            </a:pPr>
            <a:r>
              <a:rPr lang="ru-RU" sz="2000" dirty="0"/>
              <a:t>П</a:t>
            </a:r>
            <a:r>
              <a:rPr lang="ru-RU" sz="2000" dirty="0" smtClean="0"/>
              <a:t>ри прохождении лямбда-точки (</a:t>
            </a:r>
            <a:r>
              <a:rPr lang="en-US" sz="2000" dirty="0" smtClean="0"/>
              <a:t>T = 2,172 </a:t>
            </a:r>
            <a:r>
              <a:rPr lang="ru-RU" sz="2000" dirty="0" smtClean="0"/>
              <a:t>К)  жидкий гелий испытывает фазовый переход, переходя из полностью «нормального» состояния (называемого гелий-I) в новое состояние так называемого гелия-II, однако только </a:t>
            </a:r>
            <a:r>
              <a:rPr lang="ru-RU" sz="2000" dirty="0" err="1" smtClean="0"/>
              <a:t>Капица</a:t>
            </a:r>
            <a:r>
              <a:rPr lang="ru-RU" sz="2000" dirty="0" smtClean="0"/>
              <a:t> показал, что гелий-II течёт вообще (в пределах экспериментальных погрешностей) без трения.</a:t>
            </a:r>
          </a:p>
          <a:p>
            <a:pPr marL="0" indent="0">
              <a:buNone/>
            </a:pPr>
            <a:r>
              <a:rPr lang="ru-RU" sz="2000" dirty="0"/>
              <a:t>  </a:t>
            </a:r>
            <a:r>
              <a:rPr lang="ru-RU" sz="2000" dirty="0" smtClean="0"/>
              <a:t>	 -Сверхпроводимость </a:t>
            </a:r>
          </a:p>
          <a:p>
            <a:pPr marL="0" indent="0">
              <a:buNone/>
            </a:pPr>
            <a:r>
              <a:rPr lang="ru-RU" sz="2000" dirty="0" smtClean="0"/>
              <a:t>Как показали низкотемпературные измерения, электросопротивление чистых металлов приблизительно линейно уменьшается с понижением температуры. При температурах, приближающихся к абсолютному нулю, удельное сопротивление этих металлов стремится к постоянному значению. Эффект нашел применение в измерительной и вычислительной технике, в сверхпроводящих магнитах и других устройствах. </a:t>
            </a:r>
          </a:p>
          <a:p>
            <a:endParaRPr lang="ru-RU" dirty="0"/>
          </a:p>
        </p:txBody>
      </p:sp>
    </p:spTree>
    <p:extLst>
      <p:ext uri="{BB962C8B-B14F-4D97-AF65-F5344CB8AC3E}">
        <p14:creationId xmlns:p14="http://schemas.microsoft.com/office/powerpoint/2010/main" val="38211805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Что же это такое?</a:t>
            </a:r>
            <a:endParaRPr lang="ru-RU" dirty="0"/>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86367" y="3292491"/>
            <a:ext cx="2270193" cy="2994978"/>
          </a:xfrm>
        </p:spPr>
      </p:pic>
      <p:sp>
        <p:nvSpPr>
          <p:cNvPr id="7" name="TextBox 6"/>
          <p:cNvSpPr txBox="1"/>
          <p:nvPr/>
        </p:nvSpPr>
        <p:spPr>
          <a:xfrm>
            <a:off x="3230880" y="2026921"/>
            <a:ext cx="5348595" cy="3785652"/>
          </a:xfrm>
          <a:prstGeom prst="rect">
            <a:avLst/>
          </a:prstGeom>
          <a:noFill/>
        </p:spPr>
        <p:txBody>
          <a:bodyPr wrap="square" rtlCol="0">
            <a:spAutoFit/>
          </a:bodyPr>
          <a:lstStyle/>
          <a:p>
            <a:r>
              <a:rPr lang="ru-RU" sz="2000" dirty="0" smtClean="0"/>
              <a:t>	Физика сверхнизких температур- раздел физики, изучающий явления, которые наблюдаются при температурах ниже температуры перехода кислорода в жидкое состояние (-182,97° С, 90,19 К)</a:t>
            </a:r>
          </a:p>
          <a:p>
            <a:endParaRPr lang="ru-RU" sz="2000" dirty="0"/>
          </a:p>
          <a:p>
            <a:r>
              <a:rPr lang="ru-RU" sz="2000" dirty="0" smtClean="0"/>
              <a:t> 	Физика низких температур изучает физические процессы, протекающие при очень низких температурах, вплоть до абсолютного нуля, занимается изучением свойств материалов при этих низких и сверхнизких температурах.</a:t>
            </a:r>
            <a:endParaRPr lang="ru-RU" sz="2000" dirty="0"/>
          </a:p>
        </p:txBody>
      </p:sp>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80917" y="616919"/>
            <a:ext cx="2675572" cy="2675572"/>
          </a:xfrm>
          <a:prstGeom prst="rect">
            <a:avLst/>
          </a:prstGeom>
        </p:spPr>
      </p:pic>
    </p:spTree>
    <p:extLst>
      <p:ext uri="{BB962C8B-B14F-4D97-AF65-F5344CB8AC3E}">
        <p14:creationId xmlns:p14="http://schemas.microsoft.com/office/powerpoint/2010/main" val="200250980"/>
      </p:ext>
    </p:extLst>
  </p:cSld>
  <p:clrMapOvr>
    <a:masterClrMapping/>
  </p:clrMapOvr>
  <p:transition spd="med">
    <p:pul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86200" y="2179320"/>
            <a:ext cx="8168640" cy="4343400"/>
          </a:xfrm>
        </p:spPr>
        <p:txBody>
          <a:bodyPr>
            <a:noAutofit/>
          </a:bodyPr>
          <a:lstStyle/>
          <a:p>
            <a:r>
              <a:rPr lang="ru-RU" sz="3600" dirty="0" smtClean="0"/>
              <a:t>	Существуют самые разнообразные методы достижения невероятно низкой температуры. Сегодня мы расскажем только о нескольких способах. Более подробное описание других вы можете найти в нашей работе. </a:t>
            </a:r>
            <a:endParaRPr lang="ru-RU" sz="3600" dirty="0"/>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28524" y="1193443"/>
            <a:ext cx="3418045" cy="3058518"/>
          </a:xfrm>
        </p:spPr>
      </p:pic>
      <p:sp>
        <p:nvSpPr>
          <p:cNvPr id="5" name="Выноска-облако 4"/>
          <p:cNvSpPr/>
          <p:nvPr/>
        </p:nvSpPr>
        <p:spPr>
          <a:xfrm>
            <a:off x="2830026" y="0"/>
            <a:ext cx="6893094" cy="2057400"/>
          </a:xfrm>
          <a:prstGeom prst="cloudCallout">
            <a:avLst>
              <a:gd name="adj1" fmla="val -63091"/>
              <a:gd name="adj2" fmla="val 13223"/>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smtClean="0"/>
              <a:t>Как же нам получить столь низкую температуру?</a:t>
            </a:r>
            <a:endParaRPr lang="ru-RU" sz="3200" dirty="0"/>
          </a:p>
        </p:txBody>
      </p:sp>
    </p:spTree>
    <p:extLst>
      <p:ext uri="{BB962C8B-B14F-4D97-AF65-F5344CB8AC3E}">
        <p14:creationId xmlns:p14="http://schemas.microsoft.com/office/powerpoint/2010/main" val="271117450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03365" y="544735"/>
            <a:ext cx="8911687" cy="1280890"/>
          </a:xfrm>
        </p:spPr>
        <p:txBody>
          <a:bodyPr/>
          <a:lstStyle/>
          <a:p>
            <a:r>
              <a:rPr lang="ru-RU" dirty="0" smtClean="0"/>
              <a:t>1. Каскадный процесс</a:t>
            </a:r>
            <a:endParaRPr lang="ru-RU" dirty="0"/>
          </a:p>
        </p:txBody>
      </p:sp>
      <p:sp>
        <p:nvSpPr>
          <p:cNvPr id="3" name="Объект 2"/>
          <p:cNvSpPr>
            <a:spLocks noGrp="1"/>
          </p:cNvSpPr>
          <p:nvPr>
            <p:ph idx="1"/>
          </p:nvPr>
        </p:nvSpPr>
        <p:spPr>
          <a:xfrm>
            <a:off x="838200" y="1825625"/>
            <a:ext cx="5196840" cy="4351338"/>
          </a:xfrm>
        </p:spPr>
        <p:txBody>
          <a:bodyPr>
            <a:normAutofit/>
          </a:bodyPr>
          <a:lstStyle/>
          <a:p>
            <a:r>
              <a:rPr lang="ru-RU" sz="2400" dirty="0" smtClean="0"/>
              <a:t>Один из самых первых способов. Он непригоден для ожижения водорода и гелия. Суть его в том, что температура понижается ступенями при помощи нескольких рефрижераторов компрессионного типа с разными рабочими веществами. </a:t>
            </a:r>
            <a:endParaRPr lang="ru-RU" sz="2400"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69710" y="1264555"/>
            <a:ext cx="5422900" cy="5080000"/>
          </a:xfrm>
          <a:prstGeom prst="rect">
            <a:avLst/>
          </a:prstGeom>
        </p:spPr>
      </p:pic>
    </p:spTree>
    <p:extLst>
      <p:ext uri="{BB962C8B-B14F-4D97-AF65-F5344CB8AC3E}">
        <p14:creationId xmlns:p14="http://schemas.microsoft.com/office/powerpoint/2010/main" val="14949890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2.Метод Клода.</a:t>
            </a:r>
            <a:endParaRPr lang="ru-RU" dirty="0"/>
          </a:p>
        </p:txBody>
      </p:sp>
      <p:sp>
        <p:nvSpPr>
          <p:cNvPr id="3" name="Объект 2"/>
          <p:cNvSpPr>
            <a:spLocks noGrp="1"/>
          </p:cNvSpPr>
          <p:nvPr>
            <p:ph idx="1"/>
          </p:nvPr>
        </p:nvSpPr>
        <p:spPr>
          <a:xfrm>
            <a:off x="838200" y="1825625"/>
            <a:ext cx="6690360" cy="4351338"/>
          </a:xfrm>
        </p:spPr>
        <p:txBody>
          <a:bodyPr>
            <a:noAutofit/>
          </a:bodyPr>
          <a:lstStyle/>
          <a:p>
            <a:r>
              <a:rPr lang="ru-RU" sz="2400" dirty="0" smtClean="0"/>
              <a:t> В методе, разработанном Клодом и </a:t>
            </a:r>
            <a:r>
              <a:rPr lang="ru-RU" sz="2400" dirty="0" err="1" smtClean="0"/>
              <a:t>Гейландтом</a:t>
            </a:r>
            <a:r>
              <a:rPr lang="ru-RU" sz="2400" dirty="0" smtClean="0"/>
              <a:t>, для охлаждения была применена поршневая машина, в которой сжатый газ расширяется, совершая работу против внешних сил. Если такое расширение происходит в адиабатических условиях (т.е. без теплообмена с окружающей средой, что приблизительно выполняется при быстром расширении), то газ совершает работу за счет своей внутренней энергии.</a:t>
            </a:r>
            <a:endParaRPr lang="ru-RU" sz="2400"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70800" y="1055211"/>
            <a:ext cx="3683000" cy="5080000"/>
          </a:xfrm>
          <a:prstGeom prst="rect">
            <a:avLst/>
          </a:prstGeom>
        </p:spPr>
      </p:pic>
    </p:spTree>
    <p:extLst>
      <p:ext uri="{BB962C8B-B14F-4D97-AF65-F5344CB8AC3E}">
        <p14:creationId xmlns:p14="http://schemas.microsoft.com/office/powerpoint/2010/main" val="2680562975"/>
      </p:ext>
    </p:extLst>
  </p:cSld>
  <p:clrMapOvr>
    <a:masterClrMapping/>
  </p:clrMapOvr>
  <p:transition spd="med">
    <p:pul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29640" y="2788285"/>
            <a:ext cx="8290560" cy="1325563"/>
          </a:xfrm>
        </p:spPr>
        <p:txBody>
          <a:bodyPr>
            <a:normAutofit fontScale="90000"/>
          </a:bodyPr>
          <a:lstStyle/>
          <a:p>
            <a:r>
              <a:rPr lang="ru-RU" dirty="0" smtClean="0"/>
              <a:t>Мы ,конечно, можем взять обычный ртутный термометр и просто померить, но ученые хотят все усложнять, и придумывают всё новые и новые способы. </a:t>
            </a:r>
            <a:r>
              <a:rPr lang="ru-RU" dirty="0"/>
              <a:t>Т</a:t>
            </a:r>
            <a:r>
              <a:rPr lang="ru-RU" dirty="0" smtClean="0"/>
              <a:t>ак  давайте же их разберем.  </a:t>
            </a:r>
            <a:endParaRPr lang="ru-RU" dirty="0"/>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8945844" y="1497095"/>
            <a:ext cx="3246156" cy="4730901"/>
          </a:xfrm>
        </p:spPr>
      </p:pic>
      <p:sp>
        <p:nvSpPr>
          <p:cNvPr id="6" name="Выноска-облако 5"/>
          <p:cNvSpPr/>
          <p:nvPr/>
        </p:nvSpPr>
        <p:spPr>
          <a:xfrm>
            <a:off x="1653522" y="0"/>
            <a:ext cx="8915400" cy="2225040"/>
          </a:xfrm>
          <a:prstGeom prst="cloudCallout">
            <a:avLst>
              <a:gd name="adj1" fmla="val 46175"/>
              <a:gd name="adj2" fmla="val 36271"/>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smtClean="0"/>
              <a:t>Но как же нам измерить эту температуру?</a:t>
            </a:r>
            <a:endParaRPr lang="ru-RU" sz="3200" dirty="0"/>
          </a:p>
        </p:txBody>
      </p:sp>
    </p:spTree>
    <p:extLst>
      <p:ext uri="{BB962C8B-B14F-4D97-AF65-F5344CB8AC3E}">
        <p14:creationId xmlns:p14="http://schemas.microsoft.com/office/powerpoint/2010/main" val="1490402271"/>
      </p:ext>
    </p:extLst>
  </p:cSld>
  <p:clrMapOvr>
    <a:masterClrMapping/>
  </p:clrMapOvr>
  <p:transition spd="med">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Т</a:t>
            </a:r>
            <a:r>
              <a:rPr lang="ru-RU" dirty="0" smtClean="0"/>
              <a:t>ермометры сопротивления</a:t>
            </a:r>
            <a:endParaRPr lang="ru-RU" dirty="0"/>
          </a:p>
        </p:txBody>
      </p:sp>
      <p:sp>
        <p:nvSpPr>
          <p:cNvPr id="3" name="Объект 2"/>
          <p:cNvSpPr>
            <a:spLocks noGrp="1"/>
          </p:cNvSpPr>
          <p:nvPr>
            <p:ph idx="1"/>
          </p:nvPr>
        </p:nvSpPr>
        <p:spPr>
          <a:xfrm>
            <a:off x="838200" y="1825625"/>
            <a:ext cx="5760720" cy="4351338"/>
          </a:xfrm>
        </p:spPr>
        <p:txBody>
          <a:bodyPr>
            <a:normAutofit/>
          </a:bodyPr>
          <a:lstStyle/>
          <a:p>
            <a:r>
              <a:rPr lang="ru-RU" dirty="0" smtClean="0"/>
              <a:t>Принцип действия основан на зависимости электрического сопротивления металлов, сплавов и полупроводниковых материалов от температуры. Высокая стабильность и достаточная чувствительность делают их удобным инструментом измерения температуры ниже 100 К. В области Низких температур для целей практической термометрии применяют главным образом термометры сопротивления.</a:t>
            </a:r>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99119" y="1690687"/>
            <a:ext cx="2407919" cy="4486275"/>
          </a:xfrm>
          <a:prstGeom prst="rect">
            <a:avLst/>
          </a:prstGeom>
        </p:spPr>
      </p:pic>
    </p:spTree>
    <p:extLst>
      <p:ext uri="{BB962C8B-B14F-4D97-AF65-F5344CB8AC3E}">
        <p14:creationId xmlns:p14="http://schemas.microsoft.com/office/powerpoint/2010/main" val="2174520082"/>
      </p:ext>
    </p:extLst>
  </p:cSld>
  <p:clrMapOvr>
    <a:masterClrMapping/>
  </p:clrMapOvr>
  <p:transition spd="slow">
    <p:cove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05000" y="365125"/>
            <a:ext cx="10515600" cy="1325563"/>
          </a:xfrm>
        </p:spPr>
        <p:txBody>
          <a:bodyPr/>
          <a:lstStyle/>
          <a:p>
            <a:r>
              <a:rPr lang="ru-RU" dirty="0" smtClean="0"/>
              <a:t>Но для чего нам это все?</a:t>
            </a:r>
            <a:endParaRPr lang="ru-RU" dirty="0"/>
          </a:p>
        </p:txBody>
      </p:sp>
      <p:sp>
        <p:nvSpPr>
          <p:cNvPr id="3" name="Объект 2"/>
          <p:cNvSpPr>
            <a:spLocks noGrp="1"/>
          </p:cNvSpPr>
          <p:nvPr>
            <p:ph idx="1"/>
          </p:nvPr>
        </p:nvSpPr>
        <p:spPr>
          <a:xfrm>
            <a:off x="187846" y="1690688"/>
            <a:ext cx="7447394" cy="4289426"/>
          </a:xfrm>
        </p:spPr>
        <p:txBody>
          <a:bodyPr>
            <a:normAutofit fontScale="92500"/>
          </a:bodyPr>
          <a:lstStyle/>
          <a:p>
            <a:pPr marL="914400" lvl="2" indent="0">
              <a:buNone/>
            </a:pPr>
            <a:r>
              <a:rPr lang="ru-RU" sz="2800" dirty="0" smtClean="0"/>
              <a:t>Этот, наверное, самый главный вопрос, мы решили оставить на конец. Физика низких температур охватывает огромный спектр задач, поэтому нам пришлось уделить этому намного больше времени. Ниже мы расскажем вам об удивительных, невероятных опытах и  экспериментах, связанных именно с данным разделом физики. </a:t>
            </a:r>
            <a:endParaRPr lang="ru-RU" sz="2800"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14487" y="685731"/>
            <a:ext cx="5006113" cy="2813740"/>
          </a:xfrm>
          <a:prstGeom prst="rect">
            <a:avLst/>
          </a:prstGeom>
        </p:spPr>
      </p:pic>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77596" y="3971469"/>
            <a:ext cx="2890519" cy="2480643"/>
          </a:xfrm>
          <a:prstGeom prst="rect">
            <a:avLst/>
          </a:prstGeom>
        </p:spPr>
      </p:pic>
    </p:spTree>
    <p:extLst>
      <p:ext uri="{BB962C8B-B14F-4D97-AF65-F5344CB8AC3E}">
        <p14:creationId xmlns:p14="http://schemas.microsoft.com/office/powerpoint/2010/main" val="728321979"/>
      </p:ext>
    </p:extLst>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46477" y="316030"/>
            <a:ext cx="8911687" cy="1280890"/>
          </a:xfrm>
        </p:spPr>
        <p:txBody>
          <a:bodyPr/>
          <a:lstStyle/>
          <a:p>
            <a:r>
              <a:rPr lang="ru-RU" dirty="0" smtClean="0"/>
              <a:t>Фундаментальные исследования. </a:t>
            </a:r>
            <a:endParaRPr lang="ru-RU" dirty="0"/>
          </a:p>
        </p:txBody>
      </p:sp>
      <p:sp>
        <p:nvSpPr>
          <p:cNvPr id="3" name="Объект 2"/>
          <p:cNvSpPr>
            <a:spLocks noGrp="1"/>
          </p:cNvSpPr>
          <p:nvPr>
            <p:ph idx="1"/>
          </p:nvPr>
        </p:nvSpPr>
        <p:spPr>
          <a:xfrm>
            <a:off x="4855335" y="1171917"/>
            <a:ext cx="6902830" cy="3966754"/>
          </a:xfrm>
        </p:spPr>
        <p:txBody>
          <a:bodyPr>
            <a:normAutofit lnSpcReduction="10000"/>
          </a:bodyPr>
          <a:lstStyle/>
          <a:p>
            <a:r>
              <a:rPr lang="ru-RU" sz="2000" dirty="0" smtClean="0"/>
              <a:t>Измерения удельной теплоемкости твердых веществ при низких температурах, проведенные </a:t>
            </a:r>
            <a:r>
              <a:rPr lang="ru-RU" sz="2000" dirty="0" err="1" smtClean="0"/>
              <a:t>В.Нернстом</a:t>
            </a:r>
            <a:r>
              <a:rPr lang="ru-RU" sz="2000" dirty="0" smtClean="0"/>
              <a:t> и </a:t>
            </a:r>
            <a:r>
              <a:rPr lang="ru-RU" sz="2000" dirty="0" err="1" smtClean="0"/>
              <a:t>Камерлинг-Оннесом</a:t>
            </a:r>
            <a:r>
              <a:rPr lang="ru-RU" sz="2000" dirty="0" smtClean="0"/>
              <a:t> с сотрудниками, убедительно свидетельствовали в пользу квантовой теории. Результаты измерений подтвердили предложенную </a:t>
            </a:r>
            <a:r>
              <a:rPr lang="ru-RU" sz="2000" dirty="0" err="1" smtClean="0"/>
              <a:t>А.Эйнштейном</a:t>
            </a:r>
            <a:r>
              <a:rPr lang="ru-RU" sz="2000" dirty="0" smtClean="0"/>
              <a:t> и видоизмененную </a:t>
            </a:r>
            <a:r>
              <a:rPr lang="ru-RU" sz="2000" dirty="0" err="1" smtClean="0"/>
              <a:t>П.Дебаем</a:t>
            </a:r>
            <a:r>
              <a:rPr lang="ru-RU" sz="2000" dirty="0" smtClean="0"/>
              <a:t> теорию, которая была основана на законах квантовой физики. Низкотемпературные измерения удельной теплоемкости газов внесли ясность в вопрос об их молекулярном строении, а в случае водорода и дейтерия дали информацию о свойствах ядер этих элементов. </a:t>
            </a:r>
            <a:endParaRPr lang="ru-RU" sz="2000" dirty="0"/>
          </a:p>
        </p:txBody>
      </p:sp>
      <p:pic>
        <p:nvPicPr>
          <p:cNvPr id="6" name="Рисунок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93994" y="4945486"/>
            <a:ext cx="3254323" cy="1761411"/>
          </a:xfrm>
          <a:prstGeom prst="rect">
            <a:avLst/>
          </a:prstGeom>
        </p:spPr>
      </p:pic>
      <p:pic>
        <p:nvPicPr>
          <p:cNvPr id="7" name="Рисунок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1211" y="1873319"/>
            <a:ext cx="4444124" cy="4485178"/>
          </a:xfrm>
          <a:prstGeom prst="rect">
            <a:avLst/>
          </a:prstGeom>
        </p:spPr>
      </p:pic>
    </p:spTree>
    <p:extLst>
      <p:ext uri="{BB962C8B-B14F-4D97-AF65-F5344CB8AC3E}">
        <p14:creationId xmlns:p14="http://schemas.microsoft.com/office/powerpoint/2010/main" val="306514621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theme/theme1.xml><?xml version="1.0" encoding="utf-8"?>
<a:theme xmlns:a="http://schemas.openxmlformats.org/drawingml/2006/main" name="Легкий дым">
  <a:themeElements>
    <a:clrScheme name="Легкий дым">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Легкий дым">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Легкий дым">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239</TotalTime>
  <Words>362</Words>
  <Application>Microsoft Office PowerPoint</Application>
  <PresentationFormat>Произвольный</PresentationFormat>
  <Paragraphs>28</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Легкий дым</vt:lpstr>
      <vt:lpstr>ФИЗИКА НИЗКИХ ТЕМПЕРАТУР</vt:lpstr>
      <vt:lpstr>Что же это такое?</vt:lpstr>
      <vt:lpstr> Существуют самые разнообразные методы достижения невероятно низкой температуры. Сегодня мы расскажем только о нескольких способах. Более подробное описание других вы можете найти в нашей работе. </vt:lpstr>
      <vt:lpstr>1. Каскадный процесс</vt:lpstr>
      <vt:lpstr>2.Метод Клода.</vt:lpstr>
      <vt:lpstr>Мы ,конечно, можем взять обычный ртутный термометр и просто померить, но ученые хотят все усложнять, и придумывают всё новые и новые способы. Так  давайте же их разберем.  </vt:lpstr>
      <vt:lpstr>Термометры сопротивления</vt:lpstr>
      <vt:lpstr>Но для чего нам это все?</vt:lpstr>
      <vt:lpstr>Фундаментальные исследования. </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ФИЗИКА НИЗКИХ ТЕМПЕРАТУР</dc:title>
  <dc:creator>User</dc:creator>
  <cp:lastModifiedBy>Пользователь Windows</cp:lastModifiedBy>
  <cp:revision>30</cp:revision>
  <dcterms:created xsi:type="dcterms:W3CDTF">2018-04-22T13:08:43Z</dcterms:created>
  <dcterms:modified xsi:type="dcterms:W3CDTF">2018-06-26T07:06:29Z</dcterms:modified>
</cp:coreProperties>
</file>