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74" r:id="rId6"/>
    <p:sldId id="275" r:id="rId7"/>
    <p:sldId id="271" r:id="rId8"/>
    <p:sldId id="260" r:id="rId9"/>
    <p:sldId id="261" r:id="rId10"/>
    <p:sldId id="262" r:id="rId11"/>
    <p:sldId id="263" r:id="rId12"/>
    <p:sldId id="264" r:id="rId13"/>
    <p:sldId id="265" r:id="rId14"/>
    <p:sldId id="273" r:id="rId15"/>
    <p:sldId id="272" r:id="rId16"/>
    <p:sldId id="270" r:id="rId17"/>
    <p:sldId id="267" r:id="rId18"/>
    <p:sldId id="269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9" autoAdjust="0"/>
    <p:restoredTop sz="94638" autoAdjust="0"/>
  </p:normalViewPr>
  <p:slideViewPr>
    <p:cSldViewPr>
      <p:cViewPr>
        <p:scale>
          <a:sx n="90" d="100"/>
          <a:sy n="90" d="100"/>
        </p:scale>
        <p:origin x="-978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1AE18-8694-47F9-A8F8-BCCEFA109A98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9B3A29-4601-4FAB-8D55-6CCB7787E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B3A29-4601-4FAB-8D55-6CCB7787E4A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B3A29-4601-4FAB-8D55-6CCB7787E4A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B3A29-4601-4FAB-8D55-6CCB7787E4A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7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5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80D34-BEF0-46E1-97B7-4D86B55F405E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5262D2-182F-4164-AC7F-FC267969B6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80D34-BEF0-46E1-97B7-4D86B55F405E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62D2-182F-4164-AC7F-FC267969B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80D34-BEF0-46E1-97B7-4D86B55F405E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62D2-182F-4164-AC7F-FC267969B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180D34-BEF0-46E1-97B7-4D86B55F405E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F5262D2-182F-4164-AC7F-FC267969B6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80D34-BEF0-46E1-97B7-4D86B55F405E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62D2-182F-4164-AC7F-FC267969B6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5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3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80D34-BEF0-46E1-97B7-4D86B55F405E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62D2-182F-4164-AC7F-FC267969B6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62D2-182F-4164-AC7F-FC267969B6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80D34-BEF0-46E1-97B7-4D86B55F405E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80D34-BEF0-46E1-97B7-4D86B55F405E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62D2-182F-4164-AC7F-FC267969B6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80D34-BEF0-46E1-97B7-4D86B55F405E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62D2-182F-4164-AC7F-FC267969B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180D34-BEF0-46E1-97B7-4D86B55F405E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F5262D2-182F-4164-AC7F-FC267969B6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80D34-BEF0-46E1-97B7-4D86B55F405E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5262D2-182F-4164-AC7F-FC267969B6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1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A180D34-BEF0-46E1-97B7-4D86B55F405E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F5262D2-182F-4164-AC7F-FC267969B6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920827" y="1208947"/>
            <a:ext cx="530234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Двигатель Стирлинга</a:t>
            </a:r>
            <a:endParaRPr kumimoji="0" lang="ru-RU" sz="2000" b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5004048" y="4641810"/>
            <a:ext cx="4392488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Работу выполнил: Ученик 9В класса, МАОУ СОШ №27,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Жариков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Андрей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Руководитель: Учитель физики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Ивлюшина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Ирина Анатольевна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8" name="Picture 4" descr="http://s3images.coroflot.com/user_files/individual_files/original_243504_HPAsXAawoLMqZo5i8wZr2M_d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773" y="3204545"/>
            <a:ext cx="4506259" cy="324879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03648" y="188640"/>
            <a:ext cx="5991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Автомобильный двигатель Стирлинга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Двигатель Стирлинг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429000"/>
            <a:ext cx="4427984" cy="309634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692696"/>
            <a:ext cx="914400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Преимущества двигателя Стирлинга основываются прежде всего на непрерывном процессе горения, и эти преимущества следующие: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1.Малые уровни выброса вредных веществ. </a:t>
            </a:r>
            <a:br>
              <a:rPr lang="ru-RU" sz="1600" dirty="0" smtClean="0"/>
            </a:br>
            <a:r>
              <a:rPr lang="ru-RU" sz="1600" dirty="0" smtClean="0"/>
              <a:t>2.Экономия топлива. </a:t>
            </a:r>
            <a:br>
              <a:rPr lang="ru-RU" sz="1600" dirty="0" smtClean="0"/>
            </a:br>
            <a:r>
              <a:rPr lang="ru-RU" sz="1600" dirty="0" smtClean="0"/>
              <a:t>3. Низкий уровень шума. </a:t>
            </a:r>
            <a:br>
              <a:rPr lang="ru-RU" sz="1600" dirty="0" smtClean="0"/>
            </a:br>
            <a:r>
              <a:rPr lang="ru-RU" sz="1600" dirty="0" smtClean="0"/>
              <a:t>Эти преимущества делают двигатель Стирлинга весьма привлекательным, но необходимо проделать еще большую исследовательскую работу для надежности некоторых деталей, например, уплотнений жидкости. Когда стоимость и надежность двигателя станут такими же, как и у обычных двигателей, ожидается широкое распространение двигателей такого типа.</a:t>
            </a:r>
            <a:br>
              <a:rPr lang="ru-RU" sz="1600" dirty="0" smtClean="0"/>
            </a:br>
            <a:r>
              <a:rPr lang="ru-RU" sz="1600" dirty="0" smtClean="0"/>
              <a:t> 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Инна\Desktop\Безымянны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3284379"/>
            <a:ext cx="4508293" cy="345698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Генератор на альфа двигателе стирлинга МК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2924944"/>
            <a:ext cx="2304257" cy="172819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2008" y="1124744"/>
            <a:ext cx="86764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Существует много областей применения для электрогенераторов малой мощности, способных работать автономно в отдаленных районах в течение длительного времени. Уровень их мощности колеблется от 5 Вт до 5 кВт, но особенный Интерес представляет диапазон от 200 до 500 Вт. Такие электрогенераторы требуются для многих целей, но в основном для снабжения электроэнергией систем навигации, таких как маяки и буи, автоматические метеостанции, а также для телеметрии и станций усиления связи.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31640" y="212447"/>
            <a:ext cx="64087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Электрогенераторы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малой мощности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двигателем Стирлинга</a:t>
            </a:r>
            <a:endParaRPr lang="ru-RU" sz="2400" dirty="0" smtClean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496" y="3140968"/>
            <a:ext cx="38164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качестве местного топлива для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тирлинг-генераторов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может использоваться торф, измельченный уголь, сланцы, отходы сельского хозяйства и лесоперерабатывающей промышленности.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ПРОЕКТ\bandicam 2018-04-04 12-54-38-6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3068960"/>
            <a:ext cx="2391904" cy="257858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779912" y="5733256"/>
            <a:ext cx="3168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Электрогенератор мощностью 200 Вт с двигателем Стирлинга воздушного охлаждения.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04248" y="4653136"/>
            <a:ext cx="21237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Электрогенератор мощностью 700 Вт с двигателем Стирлинга.</a:t>
            </a:r>
            <a:endParaRPr lang="ru-RU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24744"/>
            <a:ext cx="5256584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Использование двигателей Стирлинга для морских судов заслуживает внимания, поскольку легкодоступный источник охлаждения позволяет решить одну из главных трудностей, имеющуюся у автомобильных двигателей Стирлинга.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404664"/>
            <a:ext cx="40646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Двигатели для морских судов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s://a.d-cd.net/d859226s-9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908720"/>
            <a:ext cx="2520280" cy="168543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79512" y="2492896"/>
            <a:ext cx="6552728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Будущие возможные области применения двигателей Стирлинга фирмы «Филипс» мощностью около нескольких сотен киловатт как для военных, так и для гражданских целей намечаются всякий раз, когда используемые сейчас дизели становятся непригодными по уровню шума, вибрации и загрязнения воздуха. Однако производство таких двигателей маловероятно по причине большой стоимости их разработок и способности дизелестроительных фирм удовлетворять в настоящее время сравнительно небольшой спрос на эти двигатели.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membrana.ru/storage/img/c/c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996952"/>
            <a:ext cx="4552950" cy="2857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980728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Солнечные Стирлинги были разработаны компанией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Stirling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Energy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Systems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 учёные из лаборатории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Сандия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помогают их совершенствовать.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 двигатель — замкнутая система, заполненная водородом, который и циркулирует в ней, нагреваясь и охлаждаясь. Изменение в его давлении двигает поршни, которые вращают вал, связанный с электрогенератором</a:t>
            </a:r>
            <a:r>
              <a:rPr lang="ru-RU" dirty="0" smtClean="0"/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332656"/>
            <a:ext cx="51801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Солнечные энергетические установки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2492896"/>
            <a:ext cx="38519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Каждая установка работает автоматически. Без вмешательства оператора или даже присутствия человека. Она запускается каждое утро на рассвете и работает в течение дня, отслеживая солнце и переходя «ко сну» на закате.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404664"/>
            <a:ext cx="3466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Двигатель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Стирлинга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48667" y="404664"/>
            <a:ext cx="51953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Двигатель внутреннего сгорания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980728"/>
            <a:ext cx="36724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1)Двигатель обладает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простотой конструкции и не требует дополнительных систем и навесного оборудования (ГРМ, стартер, коробка передач).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02351" y="971436"/>
            <a:ext cx="3379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1)Обязательное наличие КПП,ГРМ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1340768"/>
            <a:ext cx="424847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2)Высокая дальность передвижения на одной      заправке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2276872"/>
            <a:ext cx="377991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2)Особенности устройства гарантируют длительный эксплуатационный ресурс: более ста тысяч часов непрерывной работы.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504" y="331808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3)В цилиндрах двигателя не происходят процессы, которые могут оказать негативное воздействие на окружающую среду.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27824" y="1916832"/>
            <a:ext cx="39885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3)Высокое загрязнение окружающей среды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407707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4)Материалоемкость конструкции. Охлаждение рабочего тела требует наличия радиаторов большого объема, что существенно увеличивает размеры и металлоемкость изготовления установки.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355976" y="2276872"/>
            <a:ext cx="22383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4)Простая конструкция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55976" y="2564904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5)КПД 28-30%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504" y="5373216"/>
            <a:ext cx="16193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5)КПД до 43,5%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404664"/>
            <a:ext cx="8604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загрязняют  планету автомобили с двигателями внутреннего сгорания?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2" name="Picture 4" descr="http://autotopik.ru/uploads/posts/2015-11/1447831780_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7773" y="1838343"/>
            <a:ext cx="4010731" cy="252676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14847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Количество токсичных компонентов (в г),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образующееся при сгорании 1 кг топлива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11560" y="2564904"/>
          <a:ext cx="3480048" cy="33832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96144"/>
                <a:gridCol w="1080120"/>
                <a:gridCol w="1103784"/>
              </a:tblGrid>
              <a:tr h="4434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Загрязняющее вещество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Бензин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Дизельное топливо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9074"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Оксид углерода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465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9074"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Углеводороды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9074"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Оксиды азота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9074"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Диоксид серы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9074"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Альдегиды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9074"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Сажа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9074"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Свинец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9074"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507,5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43608" y="2636912"/>
          <a:ext cx="6768752" cy="2260502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692188"/>
                <a:gridCol w="1692188"/>
                <a:gridCol w="1692188"/>
                <a:gridCol w="1692188"/>
              </a:tblGrid>
              <a:tr h="411528">
                <a:tc rowSpan="2">
                  <a:txBody>
                    <a:bodyPr/>
                    <a:lstStyle/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Токсичные компоненты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400" dirty="0" smtClean="0"/>
                        <a:t>Содержание токсичных компонентов» мг/(л. с. с.)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613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Двигатель Стирлинга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Газовая 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турбина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Дизель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8763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CO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l-GR" sz="1100" dirty="0" smtClean="0">
                          <a:solidFill>
                            <a:schemeClr val="tx1"/>
                          </a:solidFill>
                        </a:rPr>
                        <a:t>χ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</a:t>
                      </a:r>
                      <a:r>
                        <a:rPr lang="el-GR" sz="1100" dirty="0" smtClean="0">
                          <a:solidFill>
                            <a:schemeClr val="tx1"/>
                          </a:solidFill>
                        </a:rPr>
                        <a:t>γ</a:t>
                      </a:r>
                      <a:endParaRPr lang="en-US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el-GR" sz="1100" dirty="0" smtClean="0">
                          <a:solidFill>
                            <a:schemeClr val="tx1"/>
                          </a:solidFill>
                        </a:rPr>
                        <a:t>χ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0,1 —0,3</a:t>
                      </a:r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0,003—0,006</a:t>
                      </a:r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 ,7 —0,02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2,0-3,6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0,036</a:t>
                      </a:r>
                      <a:r>
                        <a:rPr lang="ru-RU" dirty="0" smtClean="0"/>
                        <a:t> </a:t>
                      </a:r>
                      <a:endParaRPr lang="en-US" dirty="0" smtClean="0"/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 ,7 —2 ,0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0,2 — 5,0 </a:t>
                      </a:r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 ,6 — 12,0</a:t>
                      </a:r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 ,4 — 2,0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91680" y="980728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Сравнительная таблица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19872" y="476672"/>
            <a:ext cx="13620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054" y="1412776"/>
            <a:ext cx="911845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Проведенные мной исследования показали , что двигатель Стирлинга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имеет большие шансы на развитие. Из-за своей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экологичности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,долгосрочности,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способности работать  на различных видах топлива и применения в различных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сферах, а также если двигатель Стирлинга заменит двигатель внутреннего сгорания,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выбросы в атмосферу токсичных веществ уменьшатся в разы. Тем самым предотвратив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множество заболеваний. Если мы хотим сохранить планету и быть здоровыми ,то должны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альтернативные источники энергии, в том числе и двигатель Стирлинга,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который не плохо бы подошел для решения такой серьезной проблемы , как загрязнение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окружающей среды.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3074" name="Picture 2" descr="https://cdn.wallaps.com/wallpapers/20000/100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517" y="4149080"/>
            <a:ext cx="4118491" cy="2316651"/>
          </a:xfrm>
          <a:prstGeom prst="rect">
            <a:avLst/>
          </a:prstGeom>
          <a:noFill/>
        </p:spPr>
      </p:pic>
      <p:pic>
        <p:nvPicPr>
          <p:cNvPr id="3076" name="Picture 4" descr="https://s1.1zoom.ru/big7/789/Summer_Rivers_Scenery_3803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077072"/>
            <a:ext cx="3528392" cy="235226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2721694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384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используемой литературы: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83671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/>
              <a:t>http://renewable.com.ua/heat-machines/3-dvigatel-stirlinga.html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41277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/>
              <a:t>http://stroy-technics.ru/article/avtomobilnyi-dvigatel-stirlinga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98884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/>
              <a:t>http://www.perewosim.ru/auto/engine157.htm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2420888"/>
            <a:ext cx="32426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https://www.drive2.ru/c/2895880/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85293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/>
              <a:t>https://domolov.ru/moshhnyj-generator-700-vt-na-dvigatele-stirlinga.html</a:t>
            </a:r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3501008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/>
              <a:t>http://www.bestreferat.ru/referat-83153.html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3933056"/>
            <a:ext cx="37488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http://www.membrana.ru/particle/2860</a:t>
            </a:r>
            <a:endParaRPr lang="ru-RU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332656"/>
            <a:ext cx="32364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Цель работы 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628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1340768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Провести сравнительную характеристику с другими двигателями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71600" y="1628800"/>
            <a:ext cx="144016" cy="144016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971600" y="2420888"/>
            <a:ext cx="144016" cy="144016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59632" y="2276872"/>
            <a:ext cx="48965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Выделить области применения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Классифицировать виды Стирлингов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Сделать выводы о перспективах их использования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971600" y="3068960"/>
            <a:ext cx="144016" cy="144016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15616" y="3429000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971600" y="3645024"/>
            <a:ext cx="144016" cy="144016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1880" y="476672"/>
            <a:ext cx="14806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412776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Выяснить , перспективно ли развитие  Двигателя Стирлинга.</a:t>
            </a:r>
            <a:endParaRPr lang="ru-RU" sz="2000" b="1" dirty="0"/>
          </a:p>
        </p:txBody>
      </p:sp>
      <p:pic>
        <p:nvPicPr>
          <p:cNvPr id="2050" name="Picture 2" descr="http://nepropadu.ru/uploads/images/00/02/03/2012/02/24/e2f4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564904"/>
            <a:ext cx="4762500" cy="2152650"/>
          </a:xfrm>
          <a:prstGeom prst="rect">
            <a:avLst/>
          </a:prstGeom>
          <a:noFill/>
        </p:spPr>
      </p:pic>
      <p:pic>
        <p:nvPicPr>
          <p:cNvPr id="2056" name="Picture 8" descr="http://nepropadu.ru/uploads/images/00/02/03/2012/02/24/cf10c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564904"/>
            <a:ext cx="3888432" cy="347625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052736"/>
            <a:ext cx="66784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Двигатель Стирлинга - это машина, работающая по замкнутому термодинамическому циклу, в которой циклические процессы сжатия и расширения происходят при различных уровнях температур, а управление потоком рабочего тела осуществляется путем изменения его объема.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260648"/>
            <a:ext cx="45191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Двигатель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Стирлинга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Схема и принцип действия двигателя Стирлинг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761455"/>
            <a:ext cx="4286250" cy="2971801"/>
          </a:xfrm>
          <a:prstGeom prst="rect">
            <a:avLst/>
          </a:prstGeom>
          <a:noFill/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836368" y="2708920"/>
          <a:ext cx="4056112" cy="1554480"/>
        </p:xfrm>
        <a:graphic>
          <a:graphicData uri="http://schemas.openxmlformats.org/drawingml/2006/table">
            <a:tbl>
              <a:tblPr/>
              <a:tblGrid>
                <a:gridCol w="4056112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6633"/>
                          </a:solidFill>
                          <a:effectLst/>
                        </a:rPr>
                        <a:t> </a:t>
                      </a:r>
                      <a:r>
                        <a:rPr lang="ru-RU" dirty="0">
                          <a:solidFill>
                            <a:srgbClr val="006633"/>
                          </a:solidFill>
                          <a:effectLst/>
                        </a:rPr>
                        <a:t>Схема и принцип действия двигателя Стирлинга: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ru-RU" dirty="0"/>
                        <a:t>1 — цилиндр; 2 — охлаждающая рубашка; 3 — рабочий поршень; 4 — вытеснитель; 5 — шток вытеснителя</a:t>
                      </a:r>
                      <a:r>
                        <a:rPr lang="ru-RU" dirty="0" smtClean="0"/>
                        <a:t>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292080" y="782702"/>
            <a:ext cx="3419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Двигатель Стирлинга - это не паровой двигатель, но конечно на первый взгляд сходство есть.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Главное отличие от паровой машины, в том, что в двигателе не используется пар. В нем нет золотников, парового котла, свечей, нет газораспределительного механизма 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Ð´Ð²Ð¸Ð³Ð°ÑÐµÐ»Ñ Ð¡ÑÐ¸ÑÐ»Ð¸Ð½Ð³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4896544" cy="316835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51520" y="3573016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началась работа, вам потребуется любой источник тепла, будь то солнце, сено, нефть, газ, дрова или ядерный реактор, подойдет все. И даже при подобной всеядности, КПД Стирлинга ни на шаг не уступает показаниям двигателя внутреннего сгорания. И это не последний плюс, Стирлинг двигатели – обратимы. То есть когда подводится тепловая энергия, получается механическая, раскручивается маховик двигателя и вырабатывается холод.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»Ð¸Ð½ÐµÐ¹Ð½ÑÐ¹ Ð´Ð²Ð¸Ð³Ð°ÑÐµÐ»Ñ ÑÑÐ¸ÑÐ»Ð¸Ð½Ð³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346" y="476672"/>
            <a:ext cx="5238750" cy="39814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652120" y="332656"/>
            <a:ext cx="32758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Как рабочее тело в двигателе Стирлинга используется газ ,а не пар, как в паровых двигателях.</a:t>
            </a:r>
          </a:p>
          <a:p>
            <a:r>
              <a:rPr lang="ru-RU" i="1" dirty="0" smtClean="0"/>
              <a:t>Для роботы таких двигателей необходима разница температур . Принцип работы заключается в следующем, часть энергии двигателя расходуется на перемещение газа из зоны нагрева в зону охлаждения, при этом давление газа в системе изменяется и приводит в движение рабочий цилиндр.  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628800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Типы соединения цилиндров: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альфа;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бета;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гамма.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764704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Классификация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mirznanii.com/images/41/22/727224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276872"/>
            <a:ext cx="5772150" cy="35718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980728"/>
            <a:ext cx="2465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Преимущества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2348880"/>
            <a:ext cx="41044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«Всеядность» двигателя</a:t>
            </a:r>
          </a:p>
          <a:p>
            <a:pPr>
              <a:buFont typeface="Arial" pitchFamily="34" charset="0"/>
              <a:buChar char="•"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Простота конструкции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Arial" pitchFamily="34" charset="0"/>
              <a:buChar char="•"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Экономичность</a:t>
            </a:r>
          </a:p>
          <a:p>
            <a:pPr>
              <a:buFont typeface="Arial" pitchFamily="34" charset="0"/>
              <a:buChar char="•"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Экологичность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Arial" pitchFamily="34" charset="0"/>
              <a:buChar char="•"/>
            </a:pPr>
            <a:endParaRPr lang="ru-RU" i="1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17412" name="Picture 4" descr="https://www.sovmash.com/sites/default/files/images/stirlin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492896"/>
            <a:ext cx="4776531" cy="358239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404664"/>
            <a:ext cx="1963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Недостатки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124744"/>
            <a:ext cx="80648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i="1" dirty="0" smtClean="0"/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Громоздкость и материалоёмкость</a:t>
            </a:r>
          </a:p>
          <a:p>
            <a:pPr>
              <a:buFont typeface="Arial" pitchFamily="34" charset="0"/>
              <a:buChar char="•"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Тепло подводится не к рабочему телу</a:t>
            </a:r>
          </a:p>
          <a:p>
            <a:pPr>
              <a:buFont typeface="Arial" pitchFamily="34" charset="0"/>
              <a:buChar char="•"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Для быстрого изменения мощности двигателя используются способы, отличные от применяемых в двигателях внутреннего сгорания: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изменение среднего давления рабочего тела в камерах, изменение фазного угла между рабочим поршнем и вытеснителем.</a:t>
            </a:r>
          </a:p>
        </p:txBody>
      </p:sp>
      <p:pic>
        <p:nvPicPr>
          <p:cNvPr id="18434" name="Picture 2" descr="https://www.sovmash.com/sites/default/files/images/stirling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861048"/>
            <a:ext cx="4536504" cy="217330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1157</TotalTime>
  <Words>796</Words>
  <Application>Microsoft Office PowerPoint</Application>
  <PresentationFormat>Экран (4:3)</PresentationFormat>
  <Paragraphs>140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Инна</cp:lastModifiedBy>
  <cp:revision>114</cp:revision>
  <dcterms:created xsi:type="dcterms:W3CDTF">2018-03-16T12:13:23Z</dcterms:created>
  <dcterms:modified xsi:type="dcterms:W3CDTF">2018-04-19T16:49:37Z</dcterms:modified>
</cp:coreProperties>
</file>