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media/audio11.wav" ContentType="audio/x-wav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57" r:id="rId3"/>
    <p:sldId id="261" r:id="rId4"/>
    <p:sldId id="265" r:id="rId5"/>
    <p:sldId id="263" r:id="rId6"/>
    <p:sldId id="264" r:id="rId7"/>
    <p:sldId id="272" r:id="rId8"/>
    <p:sldId id="273" r:id="rId9"/>
    <p:sldId id="267" r:id="rId10"/>
    <p:sldId id="268" r:id="rId11"/>
    <p:sldId id="269" r:id="rId12"/>
    <p:sldId id="262" r:id="rId13"/>
    <p:sldId id="270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52B1E-20F2-48C1-9B0D-BEE153EF0C69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57DF0-A23F-4E14-9B88-0CC3053C9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ED361F3-2E1E-4565-8625-B5CE3E12A908}" type="slidenum">
              <a:rPr lang="en-GB"/>
              <a:pPr/>
              <a:t>3</a:t>
            </a:fld>
            <a:endParaRPr lang="en-GB"/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1143000" y="449263"/>
            <a:ext cx="4572000" cy="3903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68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3E2EA90-FB5F-4FD6-90F4-CD7815B4D265}" type="slidenum">
              <a:rPr lang="en-GB"/>
              <a:pPr/>
              <a:t>4</a:t>
            </a:fld>
            <a:endParaRPr lang="en-GB"/>
          </a:p>
        </p:txBody>
      </p:sp>
      <p:sp>
        <p:nvSpPr>
          <p:cNvPr id="532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32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63ABDFE-F166-4F5B-A120-B1E01B3BA2F0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64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86484DC-518A-448D-8297-1E4D9A9B47FC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64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5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сколько вы уже знаете правил, знаете опасные и неопасные предметы и предметы с которыми надо обращаться осторожно и с помощью взрослых. Давайте мы с вами придумаем правила безопасности, которые будут исполнять и другие дети, когда вы им об этом расскажите?!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щелчку выходят картинки. Дети рассуждают и обозначают правило: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Нельзя играть со стиральной машинкой.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Нельзя вытаскивать вилку из розетки, тем более мокрыми руками.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Нельзя наступать на канализационный люк, он может открыться.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Нельзя брать нож и самостоятельно им пользоваться.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7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а если случилась беда вы знаете куда обращаться? (рассуждения детей).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Правильно, надо всегда обращаться за помощью к взрослым, они обязательно помогут. Но вы должны знать телефоны  пожарной охраны, полиции, скорой помощи. Давайте их вспомним.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(по щелчку на слайд выходят картинки транспорта и номера телефонов.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с помощью стрелочек (по щелчку) соединяет с нужными)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21DC5D1-FB2B-48B4-8EB1-2C723F7EA366}" type="slidenum">
              <a:rPr lang="en-GB"/>
              <a:pPr/>
              <a:t>13</a:t>
            </a:fld>
            <a:endParaRPr lang="en-GB"/>
          </a:p>
        </p:txBody>
      </p:sp>
      <p:sp>
        <p:nvSpPr>
          <p:cNvPr id="860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860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http://ru.wikipedia.org/wiki/%D0%A4%D0%B0%D0%B9%D0%BB:Flag_of_the_Russian_Ministry_of_Extraordinary_Situations.sv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s61.radikal.ru/i173/1001/0b/9f9304bccc00.jpg" TargetMode="External"/><Relationship Id="rId7" Type="http://schemas.openxmlformats.org/officeDocument/2006/relationships/hyperlink" Target="http://friends.kz/uploads/posts/thumbs/1166519028_lavina_sobaka_003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www.vet.cam.ac.uk/news-and-events/gsd/GSD.02.jpg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1.wav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audio" Target="../media/audio11.wav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3" Type="http://schemas.openxmlformats.org/officeDocument/2006/relationships/audio" Target="../media/audio1.wav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mc22.asu.ru/pluginfile.php/1/theme_adaptable/p1/1515979642/%21%D1%81%D0%BB%D0%B0%D0%B9%D0%B4%D0%B5%D1%80%20%D0%B3%D0%BE%D0%B4%20%D0%B1%D0%B5%D0%B7%D0%BE%D0%BF%D0%B0%D1%81%D0%BD%D0%BE%D1%81%D1%82%D0%B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8643998" cy="28575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5214950"/>
            <a:ext cx="73581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/>
              <a:t>Оm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кульmуры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безопасносmи</a:t>
            </a:r>
            <a:r>
              <a:rPr lang="ru-RU" sz="4000" b="1" dirty="0" smtClean="0"/>
              <a:t> –</a:t>
            </a:r>
          </a:p>
          <a:p>
            <a:pPr algn="ctr"/>
            <a:r>
              <a:rPr lang="ru-RU" sz="4000" b="1" dirty="0" smtClean="0"/>
              <a:t> к безопасной жизни!</a:t>
            </a:r>
            <a:endParaRPr lang="ru-RU" sz="4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Служба спасения на воде</a:t>
            </a:r>
            <a:r>
              <a:rPr lang="en-GB" b="1" dirty="0" smtClean="0">
                <a:solidFill>
                  <a:srgbClr val="FF0000"/>
                </a:solidFill>
              </a:rPr>
              <a:t/>
            </a:r>
            <a:br>
              <a:rPr lang="en-GB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14752"/>
            <a:ext cx="3857652" cy="2928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14356"/>
            <a:ext cx="4000528" cy="31247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785794"/>
            <a:ext cx="4071966" cy="28575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НАЗЕМНЫЙ ТРАНСПОРТ МЧС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071546"/>
            <a:ext cx="3786214" cy="264320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786190"/>
            <a:ext cx="4071966" cy="2928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71546"/>
            <a:ext cx="4143404" cy="264320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876"/>
            <a:ext cx="4357718" cy="31432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71736" y="142852"/>
            <a:ext cx="3929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FF0000"/>
                </a:solidFill>
              </a:rPr>
              <a:t>Пожарная служба</a:t>
            </a:r>
            <a:endParaRPr lang="en-GB" sz="2800" b="1" dirty="0" smtClean="0">
              <a:solidFill>
                <a:srgbClr val="FF0000"/>
              </a:solidFill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714356"/>
            <a:ext cx="4143404" cy="264320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714356"/>
            <a:ext cx="3714776" cy="27146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786190"/>
            <a:ext cx="4071966" cy="28931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7158" y="260350"/>
            <a:ext cx="4643470" cy="3541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Известно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всем</a:t>
            </a:r>
            <a:r>
              <a:rPr lang="en-GB" sz="2800" b="1" dirty="0">
                <a:solidFill>
                  <a:srgbClr val="000080"/>
                </a:solidFill>
              </a:rPr>
              <a:t> и </a:t>
            </a:r>
            <a:r>
              <a:rPr lang="en-GB" sz="2800" b="1" dirty="0" err="1">
                <a:solidFill>
                  <a:srgbClr val="000080"/>
                </a:solidFill>
              </a:rPr>
              <a:t>каждому</a:t>
            </a:r>
            <a:endParaRPr lang="en-GB" sz="2800" b="1" dirty="0">
              <a:solidFill>
                <a:srgbClr val="000080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>
                <a:solidFill>
                  <a:srgbClr val="000080"/>
                </a:solidFill>
              </a:rPr>
              <a:t>В </a:t>
            </a:r>
            <a:r>
              <a:rPr lang="en-GB" sz="2800" b="1" dirty="0" err="1">
                <a:solidFill>
                  <a:srgbClr val="000080"/>
                </a:solidFill>
              </a:rPr>
              <a:t>моей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родной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стране</a:t>
            </a:r>
            <a:r>
              <a:rPr lang="en-GB" sz="2800" b="1" dirty="0">
                <a:solidFill>
                  <a:srgbClr val="000080"/>
                </a:solidFill>
              </a:rPr>
              <a:t>:</a:t>
            </a: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Спасатели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отважные</a:t>
            </a:r>
            <a:endParaRPr lang="en-GB" sz="2800" b="1" dirty="0">
              <a:solidFill>
                <a:srgbClr val="000080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Всю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жизнь</a:t>
            </a:r>
            <a:r>
              <a:rPr lang="en-GB" sz="2800" b="1" dirty="0">
                <a:solidFill>
                  <a:srgbClr val="000080"/>
                </a:solidFill>
              </a:rPr>
              <a:t>, </a:t>
            </a:r>
            <a:r>
              <a:rPr lang="en-GB" sz="2800" b="1" dirty="0" err="1">
                <a:solidFill>
                  <a:srgbClr val="000080"/>
                </a:solidFill>
              </a:rPr>
              <a:t>как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на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войне</a:t>
            </a:r>
            <a:r>
              <a:rPr lang="en-GB" sz="2800" b="1" dirty="0">
                <a:solidFill>
                  <a:srgbClr val="000080"/>
                </a:solidFill>
              </a:rPr>
              <a:t>.</a:t>
            </a: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>
                <a:solidFill>
                  <a:srgbClr val="000080"/>
                </a:solidFill>
              </a:rPr>
              <a:t>В </a:t>
            </a:r>
            <a:r>
              <a:rPr lang="en-GB" sz="2800" b="1" dirty="0" err="1">
                <a:solidFill>
                  <a:srgbClr val="000080"/>
                </a:solidFill>
              </a:rPr>
              <a:t>минуту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жизни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сложную</a:t>
            </a:r>
            <a:r>
              <a:rPr lang="en-GB" sz="2800" b="1" dirty="0">
                <a:solidFill>
                  <a:srgbClr val="000080"/>
                </a:solidFill>
              </a:rPr>
              <a:t>,</a:t>
            </a: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Когда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близка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беда</a:t>
            </a:r>
            <a:r>
              <a:rPr lang="en-GB" sz="2800" b="1" dirty="0">
                <a:solidFill>
                  <a:srgbClr val="000080"/>
                </a:solidFill>
              </a:rPr>
              <a:t>,</a:t>
            </a: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Спасатели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надежные</a:t>
            </a:r>
            <a:endParaRPr lang="en-GB" sz="2800" b="1" dirty="0">
              <a:solidFill>
                <a:srgbClr val="000080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Нас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выручат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всегда</a:t>
            </a:r>
            <a:r>
              <a:rPr lang="en-GB" sz="2800" b="1" dirty="0">
                <a:solidFill>
                  <a:srgbClr val="000080"/>
                </a:solidFill>
              </a:rPr>
              <a:t>!</a:t>
            </a:r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4227513" y="3981450"/>
            <a:ext cx="4702205" cy="1818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>
                <a:solidFill>
                  <a:srgbClr val="000080"/>
                </a:solidFill>
              </a:rPr>
              <a:t>В </a:t>
            </a:r>
            <a:r>
              <a:rPr lang="en-GB" sz="2800" b="1" dirty="0" err="1">
                <a:solidFill>
                  <a:srgbClr val="000080"/>
                </a:solidFill>
              </a:rPr>
              <a:t>сложнейшей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ситуации</a:t>
            </a:r>
            <a:r>
              <a:rPr lang="en-GB" sz="2800" b="1" dirty="0">
                <a:solidFill>
                  <a:srgbClr val="000080"/>
                </a:solidFill>
              </a:rPr>
              <a:t>,</a:t>
            </a: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Коль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случай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непростой</a:t>
            </a:r>
            <a:r>
              <a:rPr lang="en-GB" sz="2800" b="1" dirty="0">
                <a:solidFill>
                  <a:srgbClr val="000080"/>
                </a:solidFill>
              </a:rPr>
              <a:t>,</a:t>
            </a: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Нас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выручат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спасатели</a:t>
            </a:r>
            <a:r>
              <a:rPr lang="en-GB" sz="2800" b="1" dirty="0">
                <a:solidFill>
                  <a:srgbClr val="000080"/>
                </a:solidFill>
              </a:rPr>
              <a:t>,</a:t>
            </a:r>
          </a:p>
          <a:p>
            <a:pPr>
              <a:lnSpc>
                <a:spcPct val="100000"/>
              </a:lnSpc>
              <a:buClr>
                <a:srgbClr val="FF0000"/>
              </a:buClr>
              <a:buFont typeface="Garamond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 dirty="0" err="1">
                <a:solidFill>
                  <a:srgbClr val="000080"/>
                </a:solidFill>
              </a:rPr>
              <a:t>Рискуя</a:t>
            </a:r>
            <a:r>
              <a:rPr lang="en-GB" sz="2800" b="1" dirty="0">
                <a:solidFill>
                  <a:srgbClr val="000080"/>
                </a:solidFill>
              </a:rPr>
              <a:t> </a:t>
            </a:r>
            <a:r>
              <a:rPr lang="en-GB" sz="2800" b="1" dirty="0" err="1">
                <a:solidFill>
                  <a:srgbClr val="000080"/>
                </a:solidFill>
              </a:rPr>
              <a:t>головой</a:t>
            </a:r>
            <a:r>
              <a:rPr lang="en-GB" sz="2800" b="1" dirty="0">
                <a:solidFill>
                  <a:srgbClr val="000080"/>
                </a:solidFill>
              </a:rPr>
              <a:t>!</a:t>
            </a:r>
          </a:p>
        </p:txBody>
      </p:sp>
      <p:pic>
        <p:nvPicPr>
          <p:cNvPr id="491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714356"/>
            <a:ext cx="2663825" cy="27146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00504"/>
            <a:ext cx="3929090" cy="25717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4.infourok.ru/uploads/ex/04f0/0001c627-29037b5f/hello_html_m265f99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Эмблема Года культуры безопасности МЧС России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07.mchs.gov.ru/upload/site38/document_news/JCISpjJrRu-big-reduce3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450059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457200" y="0"/>
            <a:ext cx="8229600" cy="304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47688" y="569913"/>
            <a:ext cx="2355850" cy="2927350"/>
            <a:chOff x="345" y="359"/>
            <a:chExt cx="1484" cy="1844"/>
          </a:xfrm>
        </p:grpSpPr>
        <p:pic>
          <p:nvPicPr>
            <p:cNvPr id="3482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5" y="359"/>
              <a:ext cx="1485" cy="18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4826" name="Text Box 4"/>
            <p:cNvSpPr txBox="1">
              <a:spLocks noChangeArrowheads="1"/>
            </p:cNvSpPr>
            <p:nvPr/>
          </p:nvSpPr>
          <p:spPr bwMode="auto">
            <a:xfrm>
              <a:off x="345" y="359"/>
              <a:ext cx="1485" cy="18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4820" name="Picture 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44950" y="709613"/>
            <a:ext cx="4868863" cy="2965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4878388" y="3929063"/>
            <a:ext cx="353695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  <a:buFont typeface="Constantia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solidFill>
                  <a:srgbClr val="000080"/>
                </a:solidFill>
                <a:latin typeface="Georgia" pitchFamily="16" charset="0"/>
              </a:rPr>
              <a:t>Представительский  флаг</a:t>
            </a:r>
          </a:p>
        </p:txBody>
      </p:sp>
      <p:pic>
        <p:nvPicPr>
          <p:cNvPr id="34822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6600" y="3824288"/>
            <a:ext cx="2065338" cy="2597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3108325" y="5240338"/>
            <a:ext cx="5430838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5000"/>
              </a:lnSpc>
              <a:buClr>
                <a:srgbClr val="000000"/>
              </a:buClr>
              <a:buFont typeface="Constantia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solidFill>
                  <a:srgbClr val="000080"/>
                </a:solidFill>
                <a:latin typeface="Georgia" pitchFamily="16" charset="0"/>
              </a:rPr>
              <a:t>Эмблема, утвержденная указом президента РФ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457325" y="80963"/>
            <a:ext cx="6286500" cy="534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95000"/>
              </a:lnSpc>
              <a:buClr>
                <a:srgbClr val="FF0000"/>
              </a:buClr>
              <a:buFont typeface="Segoe Semibold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b="1" i="1">
                <a:solidFill>
                  <a:srgbClr val="000080"/>
                </a:solidFill>
                <a:latin typeface="Georgia" pitchFamily="16" charset="0"/>
              </a:rPr>
              <a:t>Символика МЧС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112713" y="3238500"/>
            <a:ext cx="8616950" cy="240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741363" lvl="1" indent="-284163" algn="ctr">
              <a:lnSpc>
                <a:spcPct val="95000"/>
              </a:lnSpc>
              <a:buClr>
                <a:srgbClr val="000066"/>
              </a:buClr>
              <a:buFont typeface="Arial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000" b="1" baseline="30000" dirty="0">
              <a:solidFill>
                <a:srgbClr val="000080"/>
              </a:solidFill>
              <a:latin typeface="Georgia" pitchFamily="16" charset="0"/>
            </a:endParaRPr>
          </a:p>
        </p:txBody>
      </p:sp>
      <p:sp>
        <p:nvSpPr>
          <p:cNvPr id="16391" name="Text Box 4"/>
          <p:cNvSpPr txBox="1">
            <a:spLocks noChangeArrowheads="1"/>
          </p:cNvSpPr>
          <p:nvPr/>
        </p:nvSpPr>
        <p:spPr bwMode="auto">
          <a:xfrm>
            <a:off x="214282" y="2285992"/>
            <a:ext cx="3384549" cy="25780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3429024" cy="27146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3643274" y="214290"/>
            <a:ext cx="5357882" cy="38576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741363" lvl="1" indent="-284163">
              <a:lnSpc>
                <a:spcPct val="95000"/>
              </a:lnSpc>
              <a:buClr>
                <a:srgbClr val="000066"/>
              </a:buClr>
              <a:buFont typeface="Arial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r>
              <a:rPr lang="ru-RU" sz="2000" dirty="0" smtClean="0">
                <a:solidFill>
                  <a:srgbClr val="000080"/>
                </a:solidFill>
                <a:latin typeface="Georgia" pitchFamily="16" charset="0"/>
              </a:rPr>
              <a:t>Возглавлял долгое время Министерство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Российской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Федерации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по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делам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гражданской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обороны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,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чрезвычайным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ситуациям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и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ликвидации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последствий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стихийных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бедствий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 (МЧС </a:t>
            </a:r>
            <a:r>
              <a:rPr lang="en-GB" sz="2000" dirty="0" err="1" smtClean="0">
                <a:solidFill>
                  <a:srgbClr val="000080"/>
                </a:solidFill>
                <a:latin typeface="Georgia" pitchFamily="16" charset="0"/>
              </a:rPr>
              <a:t>России</a:t>
            </a:r>
            <a:r>
              <a:rPr lang="en-GB" sz="2000" dirty="0" smtClean="0">
                <a:solidFill>
                  <a:srgbClr val="000080"/>
                </a:solidFill>
                <a:latin typeface="Georgia" pitchFamily="16" charset="0"/>
              </a:rPr>
              <a:t>)</a:t>
            </a:r>
            <a:endParaRPr lang="ru-RU" sz="2000" dirty="0" smtClean="0">
              <a:solidFill>
                <a:srgbClr val="000080"/>
              </a:solidFill>
              <a:latin typeface="Georgia" pitchFamily="16" charset="0"/>
            </a:endParaRPr>
          </a:p>
          <a:p>
            <a:pPr marL="741363" lvl="1" indent="-284163" algn="ctr">
              <a:lnSpc>
                <a:spcPct val="95000"/>
              </a:lnSpc>
              <a:buClr>
                <a:srgbClr val="000066"/>
              </a:buClr>
              <a:buFont typeface="Arial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000" baseline="30000" dirty="0">
              <a:solidFill>
                <a:srgbClr val="000080"/>
              </a:solidFill>
              <a:latin typeface="Georgia" pitchFamily="16" charset="0"/>
            </a:endParaRPr>
          </a:p>
          <a:p>
            <a:pPr marL="741363" lvl="1" indent="-284163" algn="ctr">
              <a:lnSpc>
                <a:spcPct val="95000"/>
              </a:lnSpc>
              <a:buClr>
                <a:srgbClr val="000066"/>
              </a:buClr>
              <a:buFont typeface="Arial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r>
              <a:rPr lang="en-GB" sz="2400" b="1" baseline="30000" dirty="0" err="1">
                <a:solidFill>
                  <a:srgbClr val="FF0000"/>
                </a:solidFill>
                <a:latin typeface="Georgia" pitchFamily="16" charset="0"/>
              </a:rPr>
              <a:t>Сергей</a:t>
            </a:r>
            <a:r>
              <a:rPr lang="en-GB" sz="2400" b="1" baseline="30000" dirty="0">
                <a:solidFill>
                  <a:srgbClr val="FF0000"/>
                </a:solidFill>
                <a:latin typeface="Georgia" pitchFamily="16" charset="0"/>
              </a:rPr>
              <a:t> </a:t>
            </a:r>
            <a:r>
              <a:rPr lang="en-GB" sz="2400" b="1" baseline="30000" dirty="0" err="1">
                <a:solidFill>
                  <a:srgbClr val="FF0000"/>
                </a:solidFill>
                <a:latin typeface="Georgia" pitchFamily="16" charset="0"/>
              </a:rPr>
              <a:t>Кужугетович</a:t>
            </a:r>
            <a:r>
              <a:rPr lang="en-GB" sz="2400" b="1" baseline="30000" dirty="0">
                <a:solidFill>
                  <a:srgbClr val="FF0000"/>
                </a:solidFill>
                <a:latin typeface="Georgia" pitchFamily="16" charset="0"/>
              </a:rPr>
              <a:t> </a:t>
            </a:r>
            <a:r>
              <a:rPr lang="en-GB" sz="2400" b="1" baseline="30000" dirty="0" err="1">
                <a:solidFill>
                  <a:srgbClr val="FF0000"/>
                </a:solidFill>
                <a:latin typeface="Georgia" pitchFamily="16" charset="0"/>
              </a:rPr>
              <a:t>Шойгу</a:t>
            </a:r>
            <a:r>
              <a:rPr lang="en-GB" sz="2400" b="1" baseline="30000" dirty="0">
                <a:solidFill>
                  <a:srgbClr val="FF0000"/>
                </a:solidFill>
                <a:latin typeface="Georgia" pitchFamily="16" charset="0"/>
              </a:rPr>
              <a:t>.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071810"/>
            <a:ext cx="2608654" cy="347820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323902" y="3244334"/>
            <a:ext cx="4962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6" charset="0"/>
              </a:rPr>
              <a:t>После него на этот пост был назначен </a:t>
            </a:r>
            <a:r>
              <a:rPr lang="ru-RU" b="1" dirty="0" smtClean="0">
                <a:solidFill>
                  <a:srgbClr val="FF0000"/>
                </a:solidFill>
                <a:latin typeface="Georgia" pitchFamily="16" charset="0"/>
              </a:rPr>
              <a:t>Владимир Андреевич </a:t>
            </a:r>
            <a:r>
              <a:rPr lang="ru-RU" b="1" dirty="0" smtClean="0">
                <a:solidFill>
                  <a:srgbClr val="FF0000"/>
                </a:solidFill>
                <a:latin typeface="Georgia" pitchFamily="16" charset="0"/>
              </a:rPr>
              <a:t>Пучков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789362"/>
            <a:ext cx="4071966" cy="26400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87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125538"/>
            <a:ext cx="4214842" cy="2517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88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928670"/>
            <a:ext cx="4078288" cy="55007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2098675" y="260350"/>
            <a:ext cx="5117404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FFFF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b="1" dirty="0" err="1">
                <a:solidFill>
                  <a:srgbClr val="FF0000"/>
                </a:solidFill>
              </a:rPr>
              <a:t>Собаки</a:t>
            </a:r>
            <a:r>
              <a:rPr lang="en-GB" sz="3600" b="1" dirty="0">
                <a:solidFill>
                  <a:srgbClr val="FF0000"/>
                </a:solidFill>
              </a:rPr>
              <a:t>  </a:t>
            </a:r>
            <a:r>
              <a:rPr lang="en-GB" sz="3600" b="1" dirty="0" err="1">
                <a:solidFill>
                  <a:srgbClr val="FF0000"/>
                </a:solidFill>
              </a:rPr>
              <a:t>на</a:t>
            </a:r>
            <a:r>
              <a:rPr lang="en-GB" sz="3600" b="1" dirty="0">
                <a:solidFill>
                  <a:srgbClr val="FF0000"/>
                </a:solidFill>
              </a:rPr>
              <a:t>  </a:t>
            </a:r>
            <a:r>
              <a:rPr lang="en-GB" sz="3600" b="1" dirty="0" err="1">
                <a:solidFill>
                  <a:srgbClr val="FF0000"/>
                </a:solidFill>
              </a:rPr>
              <a:t>службе</a:t>
            </a:r>
            <a:r>
              <a:rPr lang="en-GB" sz="3600" b="1" dirty="0">
                <a:solidFill>
                  <a:srgbClr val="FF0000"/>
                </a:solidFill>
              </a:rPr>
              <a:t>  МЧС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285720" y="6000768"/>
            <a:ext cx="8672573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dirty="0" err="1" smtClean="0"/>
              <a:t>Спасатели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нередко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помогают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спасти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животных</a:t>
            </a:r>
            <a:endParaRPr lang="en-GB" sz="3200" b="1" dirty="0" smtClean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3571900" cy="5360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214686"/>
            <a:ext cx="4071966" cy="2786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428604"/>
            <a:ext cx="4189053" cy="25717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Опасные для жизни ситуации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a2b2.ru/storage/images/kindergardens/8847/section/29567/26139_1.jpeg"/>
          <p:cNvPicPr/>
          <p:nvPr/>
        </p:nvPicPr>
        <p:blipFill>
          <a:blip r:embed="rId4" cstate="print"/>
          <a:srcRect t="4338" b="24093"/>
          <a:stretch>
            <a:fillRect/>
          </a:stretch>
        </p:blipFill>
        <p:spPr bwMode="auto">
          <a:xfrm>
            <a:off x="3357554" y="1214422"/>
            <a:ext cx="2786082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im0-tub-ru.yandex.net/i?id=ea70714e8211fa4f6d7bd30dd6eda25e-l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929066"/>
            <a:ext cx="2857520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child.sormlib.nnov.ru/files/bezopasnost/pravila3.jpg"/>
          <p:cNvPicPr/>
          <p:nvPr/>
        </p:nvPicPr>
        <p:blipFill>
          <a:blip r:embed="rId6" cstate="print"/>
          <a:srcRect t="18362" b="31921"/>
          <a:stretch>
            <a:fillRect/>
          </a:stretch>
        </p:blipFill>
        <p:spPr bwMode="auto">
          <a:xfrm>
            <a:off x="0" y="1857364"/>
            <a:ext cx="3071802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http://www.studfiles.ru/html/2706/628/html_BZZJHqtTzD.w1Dz/htmlconvd-Id7NfD_html_51a54bb1.jpg"/>
          <p:cNvPicPr>
            <a:picLocks noGrp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4500570"/>
            <a:ext cx="2928958" cy="2095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ttp://900igr.net/datai/okruzhajuschij-mir/Opasnosti-doma-i-na-ulitse/0004-011-Kipjatok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4429132"/>
            <a:ext cx="271464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3" descr="http://svitppt.com.ua/images/50/49316/960/img12.jpg"/>
          <p:cNvPicPr>
            <a:picLocks/>
          </p:cNvPicPr>
          <p:nvPr/>
        </p:nvPicPr>
        <p:blipFill>
          <a:blip r:embed="rId9" cstate="print"/>
          <a:srcRect l="5833" t="21798" r="7243" b="10758"/>
          <a:stretch>
            <a:fillRect/>
          </a:stretch>
        </p:blipFill>
        <p:spPr bwMode="auto">
          <a:xfrm>
            <a:off x="6357950" y="1714488"/>
            <a:ext cx="2786050" cy="2219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  <p:sndAc>
          <p:stSnd>
            <p:snd r:embed="rId10" name="chimes.wav"/>
          </p:stSnd>
        </p:sndAc>
      </p:transition>
    </mc:Choice>
    <mc:Fallback>
      <p:transition spd="slow">
        <p:circl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907704" y="260350"/>
            <a:ext cx="5688632" cy="7778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Телефоны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s://im0-tub-ru.yandex.net/i?id=026f2ab5e2b557a39eb4a16a53e2d676&amp;n=33&amp;h=215&amp;w=300"/>
          <p:cNvPicPr>
            <a:picLocks noGrp="1"/>
          </p:cNvPicPr>
          <p:nvPr>
            <p:ph sz="quarter" idx="4294967295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928662" y="4643446"/>
            <a:ext cx="24479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одержимое 14"/>
          <p:cNvSpPr>
            <a:spLocks noGrp="1"/>
          </p:cNvSpPr>
          <p:nvPr>
            <p:ph sz="quarter" idx="4294967295"/>
          </p:nvPr>
        </p:nvSpPr>
        <p:spPr>
          <a:xfrm>
            <a:off x="7429520" y="1071546"/>
            <a:ext cx="1500198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01</a:t>
            </a: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02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03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04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im3-tub-ru.yandex.net/i?id=3876efc33fd27828a3cd6757629ece75-l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571612"/>
            <a:ext cx="21602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2-tub-ru.yandex.net/i?id=7e26dbd9c372374b08689f7ceae70466-l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1785926"/>
            <a:ext cx="2229968" cy="180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Картинки по запросу фото детской машины газовой служб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48" y="4572008"/>
            <a:ext cx="2357454" cy="15098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  <p:sndAc>
          <p:stSnd>
            <p:snd r:embed="rId8" name="chimes.wav"/>
          </p:stSnd>
        </p:sndAc>
      </p:transition>
    </mc:Choice>
    <mc:Fallback>
      <p:transition spd="slow">
        <p:circl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Авиация МЧС</a:t>
            </a:r>
            <a:r>
              <a:rPr lang="en-GB" b="1" dirty="0" smtClean="0">
                <a:solidFill>
                  <a:srgbClr val="FF0000"/>
                </a:solidFill>
              </a:rPr>
              <a:t/>
            </a:r>
            <a:br>
              <a:rPr lang="en-GB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pSp>
        <p:nvGrpSpPr>
          <p:cNvPr id="4" name="Group 1"/>
          <p:cNvGrpSpPr>
            <a:grpSpLocks noGrp="1"/>
          </p:cNvGrpSpPr>
          <p:nvPr>
            <p:ph idx="1"/>
          </p:nvPr>
        </p:nvGrpSpPr>
        <p:grpSpPr bwMode="auto">
          <a:xfrm>
            <a:off x="142844" y="1000108"/>
            <a:ext cx="3500462" cy="5357850"/>
            <a:chOff x="-10" y="180"/>
            <a:chExt cx="4469" cy="382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10" y="180"/>
              <a:ext cx="4469" cy="38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>
              <a:outerShdw dist="139498" dir="2700000" algn="ctr" rotWithShape="0">
                <a:srgbClr val="333333">
                  <a:alpha val="65019"/>
                </a:srgbClr>
              </a:outerShdw>
            </a:effectLst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1362" y="516"/>
              <a:ext cx="3097" cy="33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000109"/>
            <a:ext cx="4857784" cy="2786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857628"/>
            <a:ext cx="4856139" cy="2786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325</Words>
  <PresentationFormat>Экран (4:3)</PresentationFormat>
  <Paragraphs>59</Paragraphs>
  <Slides>14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Эмблема Года культуры безопасности МЧС России</vt:lpstr>
      <vt:lpstr>Слайд 3</vt:lpstr>
      <vt:lpstr>Слайд 4</vt:lpstr>
      <vt:lpstr>Слайд 5</vt:lpstr>
      <vt:lpstr>Слайд 6</vt:lpstr>
      <vt:lpstr>Опасные для жизни ситуации</vt:lpstr>
      <vt:lpstr>Телефоны</vt:lpstr>
      <vt:lpstr>Авиация МЧС </vt:lpstr>
      <vt:lpstr>Служба спасения на воде </vt:lpstr>
      <vt:lpstr>НАЗЕМНЫЙ ТРАНСПОРТ МЧС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Эмблема Года культуры безопасности МЧС России</dc:title>
  <dc:creator>User</dc:creator>
  <cp:lastModifiedBy>User</cp:lastModifiedBy>
  <cp:revision>15</cp:revision>
  <dcterms:created xsi:type="dcterms:W3CDTF">2018-02-24T09:36:42Z</dcterms:created>
  <dcterms:modified xsi:type="dcterms:W3CDTF">2018-06-26T08:02:09Z</dcterms:modified>
</cp:coreProperties>
</file>