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72" r:id="rId3"/>
    <p:sldId id="273" r:id="rId4"/>
    <p:sldId id="274" r:id="rId5"/>
    <p:sldId id="275" r:id="rId6"/>
    <p:sldId id="25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favor.csn.ru/img/ilbig6.jpg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avor.csn.ru/img/ilbig5.jpg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favor.csn.ru/img/ilbig7.jpg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favor.csn.ru/img/ilbig8.jpg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favor.csn.ru/img/ilbig9.jpg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avor.csn.ru/img/ilbig11.jpg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mgarsky-monastery.org/images/history/010-1-big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ays.pravoslavie.ru/Images/ii1031&amp;838.htm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ays.pravoslavie.ru/Images/ii1031&amp;736.htm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garsky-monastery.org/images/history/010-1-big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days.pravoslavie.ru/Images/ii1031&amp;839.htm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avor.csn.ru/img/ilbig2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favor.csn.ru/img/ilbig3.jpg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avor.csn.ru/img/ilbig4.jpg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Arno Pro Light Display" pitchFamily="18" charset="0"/>
              </a:rPr>
              <a:t>1150-</a:t>
            </a:r>
            <a:r>
              <a:rPr lang="ru-RU" sz="6000" dirty="0" err="1" smtClean="0">
                <a:solidFill>
                  <a:srgbClr val="002060"/>
                </a:solidFill>
                <a:latin typeface="Arno Pro Light Display" pitchFamily="18" charset="0"/>
              </a:rPr>
              <a:t>летие</a:t>
            </a:r>
            <a:r>
              <a:rPr lang="ru-RU" sz="6000" dirty="0" smtClean="0">
                <a:solidFill>
                  <a:srgbClr val="002060"/>
                </a:solidFill>
                <a:latin typeface="Arno Pro Light Display" pitchFamily="18" charset="0"/>
              </a:rPr>
              <a:t> основания государства Российского</a:t>
            </a:r>
            <a:endParaRPr lang="ru-RU" sz="6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4800600"/>
            <a:ext cx="8686800" cy="1371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Нередко руководимый таинственным предчувствием святитель Иоасаф вскрывал самые сокровенные помышления ближних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l6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t="23714" b="2371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28600" y="228600"/>
            <a:ext cx="4191000" cy="6324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 1754 году, когда святитель приехал в село </a:t>
            </a:r>
            <a:r>
              <a:rPr lang="ru-RU" sz="2800" b="1" dirty="0" err="1" smtClean="0">
                <a:solidFill>
                  <a:srgbClr val="FF0000"/>
                </a:solidFill>
              </a:rPr>
              <a:t>Замостье</a:t>
            </a:r>
            <a:r>
              <a:rPr lang="ru-RU" sz="2800" b="1" dirty="0" smtClean="0">
                <a:solidFill>
                  <a:srgbClr val="FF0000"/>
                </a:solidFill>
              </a:rPr>
              <a:t> в притворе местной церкви он обратил внимание на стоявшую в углу икону Богоматери, около которой были ссыпаны уголь и мусор.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"</a:t>
            </a:r>
            <a:r>
              <a:rPr lang="ru-RU" sz="2800" b="1" i="1" dirty="0" err="1" smtClean="0">
                <a:solidFill>
                  <a:srgbClr val="800080"/>
                </a:solidFill>
              </a:rPr>
              <a:t>Песчанская</a:t>
            </a:r>
            <a:r>
              <a:rPr lang="ru-RU" sz="2800" b="1" i="1" dirty="0" smtClean="0">
                <a:solidFill>
                  <a:srgbClr val="800080"/>
                </a:solidFill>
              </a:rPr>
              <a:t>“ 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икона </a:t>
            </a:r>
            <a:endParaRPr lang="ru-RU" sz="2800" b="1" i="1" dirty="0">
              <a:solidFill>
                <a:srgbClr val="800080"/>
              </a:solidFill>
            </a:endParaRPr>
          </a:p>
        </p:txBody>
      </p:sp>
      <p:pic>
        <p:nvPicPr>
          <p:cNvPr id="5" name="Содержимое 4" descr="il5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599" y="304800"/>
            <a:ext cx="472440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4800600"/>
            <a:ext cx="8382000" cy="13716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Святитель Иоасаф особенно отличался делами милосердия и благотворительности бедным и неимущим.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l7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t="23824" b="23824"/>
          <a:stretch>
            <a:fillRect/>
          </a:stretch>
        </p:blipFill>
        <p:spPr bwMode="auto">
          <a:xfrm>
            <a:off x="457200" y="457200"/>
            <a:ext cx="592531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800600"/>
            <a:ext cx="8382000" cy="1524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 бое часов святитель произносил молитву, которую сам составил и которая стала называться молитвой святителя Иоасафа Белгородского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l8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t="23824" b="2382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52400" y="0"/>
            <a:ext cx="4038600" cy="61261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Незадолго до своей кончины св. Иоасаф отправился в Киевскую епархию и в родной город Прилуки, для свидания с родителями. Свидание </a:t>
            </a:r>
            <a:r>
              <a:rPr lang="ru-RU" sz="2800" b="1" dirty="0" err="1" smtClean="0">
                <a:solidFill>
                  <a:srgbClr val="FF0000"/>
                </a:solidFill>
              </a:rPr>
              <a:t>св.Иоасафа</a:t>
            </a:r>
            <a:r>
              <a:rPr lang="ru-RU" sz="2800" b="1" dirty="0" smtClean="0">
                <a:solidFill>
                  <a:srgbClr val="FF0000"/>
                </a:solidFill>
              </a:rPr>
              <a:t> с родителями было весьма трогательным.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l9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04800"/>
            <a:ext cx="43433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52400" y="304800"/>
            <a:ext cx="3886200" cy="58213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 середине сентября 1754 года  он отправился обратно в Белгород.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Остановившись в селе Грайворон, св. Иоасаф тяжело заболел и проведя более двух месяцев на одре болезни, 10 декабря 1754 года умер.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l11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114800" y="381000"/>
            <a:ext cx="4800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3313113" cy="658495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Рака с мощами Святителя Иоасафа находится в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Преображенском кафедральном соборе города Белгорода.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Рака с мощами святителя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04800"/>
            <a:ext cx="487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04800"/>
            <a:ext cx="8183880" cy="480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8000" dirty="0" smtClean="0">
                <a:solidFill>
                  <a:srgbClr val="800080"/>
                </a:solidFill>
              </a:rPr>
              <a:t>1. Сколько лет насчитывает Российское государство?</a:t>
            </a:r>
            <a:endParaRPr lang="ru-RU" sz="80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7200"/>
            <a:ext cx="8183880" cy="557995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800080"/>
                </a:solidFill>
              </a:rPr>
              <a:t>2. Назовите имя Святителя – Белгородского святого?</a:t>
            </a:r>
            <a:endParaRPr lang="ru-RU" sz="72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2400"/>
            <a:ext cx="8183880" cy="22098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800080"/>
                </a:solidFill>
              </a:rPr>
              <a:t>3. Где и когда он родился?</a:t>
            </a:r>
            <a:endParaRPr lang="ru-RU" sz="7200" dirty="0">
              <a:solidFill>
                <a:srgbClr val="800080"/>
              </a:solidFill>
            </a:endParaRPr>
          </a:p>
        </p:txBody>
      </p:sp>
      <p:pic>
        <p:nvPicPr>
          <p:cNvPr id="3" name="Рисунок 2" descr="Святитель Иоасаф Белгородский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209800"/>
            <a:ext cx="3505200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05400" y="457200"/>
            <a:ext cx="4038600" cy="6248400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  <a:latin typeface="Minion Pro SmBd" pitchFamily="18" charset="0"/>
              </a:rPr>
              <a:t>В 862 году новгородцы пригласили на княжение нормандского  князя </a:t>
            </a:r>
          </a:p>
          <a:p>
            <a:r>
              <a:rPr lang="ru-RU" sz="3600" dirty="0" err="1" smtClean="0">
                <a:solidFill>
                  <a:srgbClr val="7030A0"/>
                </a:solidFill>
                <a:latin typeface="Minion Pro SmBd" pitchFamily="18" charset="0"/>
              </a:rPr>
              <a:t>Рюрика</a:t>
            </a:r>
            <a:r>
              <a:rPr lang="ru-RU" sz="3600" dirty="0" smtClean="0">
                <a:solidFill>
                  <a:srgbClr val="7030A0"/>
                </a:solidFill>
                <a:latin typeface="Minion Pro SmBd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Minion Pro SmBd" pitchFamily="18" charset="0"/>
              </a:rPr>
              <a:t>– основателя княжеской династии.</a:t>
            </a:r>
          </a:p>
          <a:p>
            <a:endParaRPr lang="ru-RU" dirty="0"/>
          </a:p>
        </p:txBody>
      </p:sp>
      <p:pic>
        <p:nvPicPr>
          <p:cNvPr id="1026" name="Picture 2" descr="C:\Documents and Settings\Наташа\Рабочий стол\61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812076" cy="5870733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991600" cy="50292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800080"/>
                </a:solidFill>
              </a:rPr>
              <a:t>4. В каком году он стал архиепископом Белгородским?</a:t>
            </a:r>
            <a:endParaRPr lang="ru-RU" sz="72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800080"/>
                </a:solidFill>
              </a:rPr>
              <a:t>5. Какие дела больше всего любил совершать Святитель Иоасаф Белгородский?</a:t>
            </a:r>
            <a:endParaRPr lang="ru-RU" sz="60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800080"/>
                </a:solidFill>
              </a:rPr>
              <a:t>6. В каком году произошла канонизация Белгородского святого?</a:t>
            </a:r>
            <a:endParaRPr lang="ru-RU" sz="66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800080"/>
                </a:solidFill>
              </a:rPr>
              <a:t>7. В каком году мощи святого были перенесены в Белгород?</a:t>
            </a:r>
            <a:endParaRPr lang="ru-RU" sz="66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2400"/>
            <a:ext cx="8183880" cy="48768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Прославил Русское государство – его  народ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81600" y="914400"/>
            <a:ext cx="3962400" cy="52578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latin typeface="Bookman Old Style" pitchFamily="18" charset="0"/>
              </a:rPr>
              <a:t>Русь называется Святою</a:t>
            </a:r>
            <a:endParaRPr lang="ru-RU" sz="66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Святитель  Иоасаф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4419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43400" y="0"/>
            <a:ext cx="5029200" cy="565391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800080"/>
                </a:solidFill>
                <a:latin typeface="Bookman Old Style" pitchFamily="18" charset="0"/>
              </a:rPr>
              <a:t>Святой Иоасаф </a:t>
            </a:r>
            <a:r>
              <a:rPr lang="ru-RU" sz="6000" b="1" dirty="0" err="1" smtClean="0">
                <a:solidFill>
                  <a:srgbClr val="800080"/>
                </a:solidFill>
                <a:latin typeface="Bookman Old Style" pitchFamily="18" charset="0"/>
              </a:rPr>
              <a:t>Белгоро</a:t>
            </a:r>
            <a:endParaRPr lang="ru-RU" sz="6000" b="1" dirty="0" smtClean="0">
              <a:solidFill>
                <a:srgbClr val="800080"/>
              </a:solidFill>
              <a:latin typeface="Bookman Old Style" pitchFamily="18" charset="0"/>
            </a:endParaRPr>
          </a:p>
          <a:p>
            <a:r>
              <a:rPr lang="ru-RU" sz="6000" b="1" dirty="0" err="1" smtClean="0">
                <a:solidFill>
                  <a:srgbClr val="800080"/>
                </a:solidFill>
                <a:latin typeface="Bookman Old Style" pitchFamily="18" charset="0"/>
              </a:rPr>
              <a:t>дский</a:t>
            </a:r>
            <a:r>
              <a:rPr lang="ru-RU" sz="6000" b="1" dirty="0" smtClean="0">
                <a:solidFill>
                  <a:srgbClr val="800080"/>
                </a:solidFill>
                <a:latin typeface="Bookman Old Style" pitchFamily="18" charset="0"/>
              </a:rPr>
              <a:t>.</a:t>
            </a:r>
          </a:p>
          <a:p>
            <a:r>
              <a:rPr lang="ru-RU" sz="6000" b="1" dirty="0" smtClean="0">
                <a:solidFill>
                  <a:srgbClr val="C00000"/>
                </a:solidFill>
                <a:latin typeface="Bookman Old Style" pitchFamily="18" charset="0"/>
              </a:rPr>
              <a:t>100 лет со дня </a:t>
            </a:r>
            <a:r>
              <a:rPr lang="ru-RU" sz="6000" b="1" dirty="0" err="1" smtClean="0">
                <a:solidFill>
                  <a:srgbClr val="C00000"/>
                </a:solidFill>
                <a:latin typeface="Bookman Old Style" pitchFamily="18" charset="0"/>
              </a:rPr>
              <a:t>кано</a:t>
            </a:r>
            <a:r>
              <a:rPr lang="ru-RU" sz="6000" b="1" dirty="0" smtClean="0">
                <a:solidFill>
                  <a:srgbClr val="C00000"/>
                </a:solidFill>
                <a:latin typeface="Bookman Old Style" pitchFamily="18" charset="0"/>
              </a:rPr>
              <a:t>-</a:t>
            </a:r>
          </a:p>
          <a:p>
            <a:r>
              <a:rPr lang="ru-RU" sz="6000" b="1" dirty="0" err="1" smtClean="0">
                <a:solidFill>
                  <a:srgbClr val="C00000"/>
                </a:solidFill>
                <a:latin typeface="Bookman Old Style" pitchFamily="18" charset="0"/>
              </a:rPr>
              <a:t>низации</a:t>
            </a: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Святитель Иоасаф Белгородский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434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obor3_1_0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0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вятитель Иоасаф Белгородский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2309813"/>
            <a:ext cx="3505200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вятитель Иоасаф Белгородский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600200"/>
            <a:ext cx="3733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800600"/>
            <a:ext cx="8229600" cy="1676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Святитель Иоасаф родился в небольшом городке Прилуки Полтавской губернии 8 сентября 1705 года в день Рождества Пресвятой Богородицы в именитой дворянской семье Горленко.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l2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t="24468" b="2446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57200"/>
            <a:ext cx="3276600" cy="5668963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Иеродиакон Иоасаф был определен учителем низшего класса Киевской академии. Три года продолжалось его послушание учителем.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l3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191000" y="381000"/>
            <a:ext cx="4572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04800"/>
            <a:ext cx="3810000" cy="58213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 августа 1748 года, в праздник преображения Господня, </a:t>
            </a:r>
            <a:r>
              <a:rPr lang="ru-RU" sz="3200" b="1" dirty="0" err="1" smtClean="0">
                <a:solidFill>
                  <a:srgbClr val="FF0000"/>
                </a:solidFill>
              </a:rPr>
              <a:t>новопоставленный</a:t>
            </a:r>
            <a:r>
              <a:rPr lang="ru-RU" sz="3200" b="1" dirty="0" smtClean="0">
                <a:solidFill>
                  <a:srgbClr val="FF0000"/>
                </a:solidFill>
              </a:rPr>
              <a:t> святитель Иоасаф прибыл в свой епархиальный город Белгород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l4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419600" y="457200"/>
            <a:ext cx="403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320</Words>
  <PresentationFormat>Экран (4:3)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1150-летие основания государства Российского</vt:lpstr>
      <vt:lpstr>Слайд 2</vt:lpstr>
      <vt:lpstr>Прославил Русское государство – его  народ</vt:lpstr>
      <vt:lpstr>Слайд 4</vt:lpstr>
      <vt:lpstr>Слайд 5</vt:lpstr>
      <vt:lpstr>Слайд 6</vt:lpstr>
      <vt:lpstr>Святитель Иоасаф родился в небольшом городке Прилуки Полтавской губернии 8 сентября 1705 года в день Рождества Пресвятой Богородицы в именитой дворянской семье Горленко. </vt:lpstr>
      <vt:lpstr>Слайд 8</vt:lpstr>
      <vt:lpstr>Слайд 9</vt:lpstr>
      <vt:lpstr>Слайд 10</vt:lpstr>
      <vt:lpstr>Слайд 11</vt:lpstr>
      <vt:lpstr>Слайд 12</vt:lpstr>
      <vt:lpstr>При бое часов святитель произносил молитву, которую сам составил и которая стала называться молитвой святителя Иоасафа Белгородского</vt:lpstr>
      <vt:lpstr>Слайд 14</vt:lpstr>
      <vt:lpstr>Слайд 15</vt:lpstr>
      <vt:lpstr>Рака с мощами Святителя Иоасафа находится в Преображенском кафедральном соборе города Белгорода.</vt:lpstr>
      <vt:lpstr> 1. Сколько лет насчитывает Российское государство?</vt:lpstr>
      <vt:lpstr>2. Назовите имя Святителя – Белгородского святого?</vt:lpstr>
      <vt:lpstr>3. Где и когда он родился?</vt:lpstr>
      <vt:lpstr>4. В каком году он стал архиепископом Белгородским?</vt:lpstr>
      <vt:lpstr>5. Какие дела больше всего любил совершать Святитель Иоасаф Белгородский?</vt:lpstr>
      <vt:lpstr>6. В каком году произошла канонизация Белгородского святого?</vt:lpstr>
      <vt:lpstr>7. В каком году мощи святого были перенесены в Белгород?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Natali</cp:lastModifiedBy>
  <cp:revision>14</cp:revision>
  <dcterms:modified xsi:type="dcterms:W3CDTF">2011-08-31T16:39:11Z</dcterms:modified>
</cp:coreProperties>
</file>