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notesSlides/notesSlide5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drawings/drawing2.xml" ContentType="application/vnd.openxmlformats-officedocument.drawingml.chartshape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6" r:id="rId1"/>
  </p:sldMasterIdLst>
  <p:notesMasterIdLst>
    <p:notesMasterId r:id="rId26"/>
  </p:notesMasterIdLst>
  <p:sldIdLst>
    <p:sldId id="256" r:id="rId2"/>
    <p:sldId id="262" r:id="rId3"/>
    <p:sldId id="260" r:id="rId4"/>
    <p:sldId id="263" r:id="rId5"/>
    <p:sldId id="257" r:id="rId6"/>
    <p:sldId id="265" r:id="rId7"/>
    <p:sldId id="268" r:id="rId8"/>
    <p:sldId id="274" r:id="rId9"/>
    <p:sldId id="267" r:id="rId10"/>
    <p:sldId id="270" r:id="rId11"/>
    <p:sldId id="271" r:id="rId12"/>
    <p:sldId id="293" r:id="rId13"/>
    <p:sldId id="273" r:id="rId14"/>
    <p:sldId id="294" r:id="rId15"/>
    <p:sldId id="287" r:id="rId16"/>
    <p:sldId id="275" r:id="rId17"/>
    <p:sldId id="277" r:id="rId18"/>
    <p:sldId id="279" r:id="rId19"/>
    <p:sldId id="283" r:id="rId20"/>
    <p:sldId id="289" r:id="rId21"/>
    <p:sldId id="290" r:id="rId22"/>
    <p:sldId id="276" r:id="rId23"/>
    <p:sldId id="291" r:id="rId24"/>
    <p:sldId id="299" r:id="rId2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794" autoAdjust="0"/>
    <p:restoredTop sz="73504" autoAdjust="0"/>
  </p:normalViewPr>
  <p:slideViewPr>
    <p:cSldViewPr snapToGrid="0">
      <p:cViewPr varScale="1">
        <p:scale>
          <a:sx n="46" d="100"/>
          <a:sy n="46" d="100"/>
        </p:scale>
        <p:origin x="898" y="29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5" Type="http://schemas.openxmlformats.org/officeDocument/2006/relationships/chartUserShapes" Target="../drawings/drawing1.xml"/><Relationship Id="rId4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5" Type="http://schemas.openxmlformats.org/officeDocument/2006/relationships/chartUserShapes" Target="../drawings/drawing2.xml"/><Relationship Id="rId4" Type="http://schemas.openxmlformats.org/officeDocument/2006/relationships/package" Target="../embeddings/____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753188433802669"/>
          <c:y val="8.5380703824184334E-2"/>
          <c:w val="0.7469696703528359"/>
          <c:h val="0.62398991449907359"/>
        </c:manualLayout>
      </c:layout>
      <c:pie3DChart>
        <c:varyColors val="1"/>
        <c:ser>
          <c:idx val="0"/>
          <c:order val="0"/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hade val="51000"/>
                      <a:satMod val="130000"/>
                    </a:schemeClr>
                  </a:gs>
                  <a:gs pos="80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hade val="51000"/>
                      <a:satMod val="130000"/>
                    </a:schemeClr>
                  </a:gs>
                  <a:gs pos="80000">
                    <a:schemeClr val="accent3">
                      <a:shade val="93000"/>
                      <a:satMod val="130000"/>
                    </a:schemeClr>
                  </a:gs>
                  <a:gs pos="100000">
                    <a:schemeClr val="accent3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hade val="51000"/>
                      <a:satMod val="130000"/>
                    </a:schemeClr>
                  </a:gs>
                  <a:gs pos="80000">
                    <a:schemeClr val="accent4">
                      <a:shade val="93000"/>
                      <a:satMod val="130000"/>
                    </a:schemeClr>
                  </a:gs>
                  <a:gs pos="100000">
                    <a:schemeClr val="accent4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shade val="51000"/>
                      <a:satMod val="130000"/>
                    </a:schemeClr>
                  </a:gs>
                  <a:gs pos="80000">
                    <a:schemeClr val="accent5">
                      <a:shade val="93000"/>
                      <a:satMod val="130000"/>
                    </a:schemeClr>
                  </a:gs>
                  <a:gs pos="100000">
                    <a:schemeClr val="accent5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Lbls>
            <c:dLbl>
              <c:idx val="0"/>
              <c:layout>
                <c:manualLayout>
                  <c:x val="8.873396101215408E-3"/>
                  <c:y val="-1.8453849703461794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1.2676280144592507E-3"/>
                  <c:y val="-3.6907699406923594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3.6761212419320989E-2"/>
                  <c:y val="-3.9543963650275363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4.743963096254291E-2"/>
                  <c:y val="5.2725284867033706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-4.1831724477158369E-2"/>
                  <c:y val="3.6907699406923643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'Лист1 (2)'!$G$86:$G$90</c:f>
              <c:strCache>
                <c:ptCount val="5"/>
                <c:pt idx="0">
                  <c:v>Опекаемые (социально-педагогическая поддержка)</c:v>
                </c:pt>
                <c:pt idx="1">
                  <c:v>Детей из неполных семей</c:v>
                </c:pt>
                <c:pt idx="2">
                  <c:v>Детей из многодетных семей</c:v>
                </c:pt>
                <c:pt idx="3">
                  <c:v>Детей с низким прожиточным минимумом</c:v>
                </c:pt>
                <c:pt idx="4">
                  <c:v>Дети мигранты</c:v>
                </c:pt>
              </c:strCache>
            </c:strRef>
          </c:cat>
          <c:val>
            <c:numRef>
              <c:f>'Лист1 (2)'!$H$86:$H$90</c:f>
              <c:numCache>
                <c:formatCode>General</c:formatCode>
                <c:ptCount val="5"/>
                <c:pt idx="0">
                  <c:v>13</c:v>
                </c:pt>
                <c:pt idx="1">
                  <c:v>53</c:v>
                </c:pt>
                <c:pt idx="2">
                  <c:v>39</c:v>
                </c:pt>
                <c:pt idx="3">
                  <c:v>40</c:v>
                </c:pt>
                <c:pt idx="4">
                  <c:v>93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5209819385964987"/>
          <c:y val="0.77434006113379483"/>
          <c:w val="0.69580361228070065"/>
          <c:h val="0.2125110307605073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4">
    <c:autoUpdate val="0"/>
  </c:externalData>
  <c:userShapes r:id="rId5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23903845189366033"/>
          <c:y val="0.10052118837679262"/>
          <c:w val="0.69348050060003941"/>
          <c:h val="0.58472433499004117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'Лист1 (2)'!$M$26</c:f>
              <c:strCache>
                <c:ptCount val="1"/>
                <c:pt idx="0">
                  <c:v>Вновь прибывшие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6.1032856329050512E-2"/>
                  <c:y val="6.9641476944951096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5.3208131158659425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3.7558680817877194E-2"/>
                  <c:y val="-3.4820738472475554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'Лист1 (2)'!$L$27:$L$29</c:f>
              <c:strCache>
                <c:ptCount val="3"/>
                <c:pt idx="0">
                  <c:v>2015/16</c:v>
                </c:pt>
                <c:pt idx="1">
                  <c:v>2016/17</c:v>
                </c:pt>
                <c:pt idx="2">
                  <c:v>2017/18</c:v>
                </c:pt>
              </c:strCache>
            </c:strRef>
          </c:cat>
          <c:val>
            <c:numRef>
              <c:f>'Лист1 (2)'!$M$27:$M$29</c:f>
              <c:numCache>
                <c:formatCode>General</c:formatCode>
                <c:ptCount val="3"/>
                <c:pt idx="0">
                  <c:v>8</c:v>
                </c:pt>
                <c:pt idx="1">
                  <c:v>6</c:v>
                </c:pt>
                <c:pt idx="2">
                  <c:v>8</c:v>
                </c:pt>
              </c:numCache>
            </c:numRef>
          </c:val>
        </c:ser>
        <c:ser>
          <c:idx val="1"/>
          <c:order val="1"/>
          <c:tx>
            <c:strRef>
              <c:f>'Лист1 (2)'!$N$26</c:f>
              <c:strCache>
                <c:ptCount val="1"/>
                <c:pt idx="0">
                  <c:v>Поставлены на учёт в течение учебного года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3.912362585195546E-2"/>
                  <c:y val="-6.9641476944951096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7.0422526533519839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4.0688570886033629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'Лист1 (2)'!$L$27:$L$29</c:f>
              <c:strCache>
                <c:ptCount val="3"/>
                <c:pt idx="0">
                  <c:v>2015/16</c:v>
                </c:pt>
                <c:pt idx="1">
                  <c:v>2016/17</c:v>
                </c:pt>
                <c:pt idx="2">
                  <c:v>2017/18</c:v>
                </c:pt>
              </c:strCache>
            </c:strRef>
          </c:cat>
          <c:val>
            <c:numRef>
              <c:f>'Лист1 (2)'!$N$27:$N$29</c:f>
              <c:numCache>
                <c:formatCode>General</c:formatCode>
                <c:ptCount val="3"/>
                <c:pt idx="0">
                  <c:v>12</c:v>
                </c:pt>
                <c:pt idx="1">
                  <c:v>7</c:v>
                </c:pt>
                <c:pt idx="2">
                  <c:v>8</c:v>
                </c:pt>
              </c:numCache>
            </c:numRef>
          </c:val>
        </c:ser>
        <c:ser>
          <c:idx val="2"/>
          <c:order val="2"/>
          <c:tx>
            <c:strRef>
              <c:f>'Лист1 (2)'!$O$26</c:f>
              <c:strCache>
                <c:ptCount val="1"/>
                <c:pt idx="0">
                  <c:v>Сняты с учёта в течении учебного года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8.7636921908380225E-2"/>
                  <c:y val="-1.899334948615582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7.3552416601676274E-2"/>
                  <c:y val="1.899334948615442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0.12206571265810111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'Лист1 (2)'!$L$27:$L$29</c:f>
              <c:strCache>
                <c:ptCount val="3"/>
                <c:pt idx="0">
                  <c:v>2015/16</c:v>
                </c:pt>
                <c:pt idx="1">
                  <c:v>2016/17</c:v>
                </c:pt>
                <c:pt idx="2">
                  <c:v>2017/18</c:v>
                </c:pt>
              </c:strCache>
            </c:strRef>
          </c:cat>
          <c:val>
            <c:numRef>
              <c:f>'Лист1 (2)'!$O$27:$O$29</c:f>
              <c:numCache>
                <c:formatCode>General</c:formatCode>
                <c:ptCount val="3"/>
                <c:pt idx="0">
                  <c:v>9</c:v>
                </c:pt>
                <c:pt idx="1">
                  <c:v>9</c:v>
                </c:pt>
                <c:pt idx="2">
                  <c:v>4</c:v>
                </c:pt>
              </c:numCache>
            </c:numRef>
          </c:val>
        </c:ser>
        <c:ser>
          <c:idx val="3"/>
          <c:order val="3"/>
          <c:tx>
            <c:strRef>
              <c:f>'Лист1 (2)'!$P$26</c:f>
              <c:strCache>
                <c:ptCount val="1"/>
                <c:pt idx="0">
                  <c:v>Всего несовершеннолетних на ВШК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4.0688570886033691E-2"/>
                  <c:y val="-6.9641476944951096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4.2253515920111909E-2"/>
                  <c:y val="-1.899334948615512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2.5039120545251613E-2"/>
                  <c:y val="-1.7410369236237777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'Лист1 (2)'!$L$27:$L$29</c:f>
              <c:strCache>
                <c:ptCount val="3"/>
                <c:pt idx="0">
                  <c:v>2015/16</c:v>
                </c:pt>
                <c:pt idx="1">
                  <c:v>2016/17</c:v>
                </c:pt>
                <c:pt idx="2">
                  <c:v>2017/18</c:v>
                </c:pt>
              </c:strCache>
            </c:strRef>
          </c:cat>
          <c:val>
            <c:numRef>
              <c:f>'Лист1 (2)'!$P$27:$P$29</c:f>
              <c:numCache>
                <c:formatCode>General</c:formatCode>
                <c:ptCount val="3"/>
                <c:pt idx="0">
                  <c:v>24</c:v>
                </c:pt>
                <c:pt idx="1">
                  <c:v>16</c:v>
                </c:pt>
                <c:pt idx="2">
                  <c:v>25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142997576"/>
        <c:axId val="142998360"/>
        <c:axId val="0"/>
      </c:bar3DChart>
      <c:catAx>
        <c:axId val="14299757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42998360"/>
        <c:crosses val="autoZero"/>
        <c:auto val="1"/>
        <c:lblAlgn val="ctr"/>
        <c:lblOffset val="100"/>
        <c:noMultiLvlLbl val="0"/>
      </c:catAx>
      <c:valAx>
        <c:axId val="14299836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ru-RU"/>
                  <a:t>Количество учащихся</a:t>
                </a:r>
              </a:p>
            </c:rich>
          </c:tx>
          <c:layout>
            <c:manualLayout>
              <c:xMode val="edge"/>
              <c:yMode val="edge"/>
              <c:x val="0.38305817358327526"/>
              <c:y val="0.738436650208912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ru-RU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429975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2538233698921798"/>
          <c:y val="0.79531895909674666"/>
          <c:w val="0.4790730118751807"/>
          <c:h val="0.1855054075687347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 b="1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4">
    <c:autoUpdate val="0"/>
  </c:externalData>
  <c:userShapes r:id="rId5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0.59008</cdr:x>
      <cdr:y>0.07465</cdr:y>
    </cdr:from>
    <cdr:to>
      <cdr:x>0.61091</cdr:x>
      <cdr:y>0.09548</cdr:y>
    </cdr:to>
    <cdr:cxnSp macro="">
      <cdr:nvCxnSpPr>
        <cdr:cNvPr id="3" name="Прямая соединительная линия 2"/>
        <cdr:cNvCxnSpPr/>
      </cdr:nvCxnSpPr>
      <cdr:spPr>
        <a:xfrm xmlns:a="http://schemas.openxmlformats.org/drawingml/2006/main" flipV="1">
          <a:off x="5911878" y="429060"/>
          <a:ext cx="208690" cy="119723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0.73227</cdr:x>
      <cdr:y>0.15923</cdr:y>
    </cdr:from>
    <cdr:to>
      <cdr:x>0.75102</cdr:x>
      <cdr:y>0.15923</cdr:y>
    </cdr:to>
    <cdr:cxnSp macro="">
      <cdr:nvCxnSpPr>
        <cdr:cNvPr id="5" name="Прямая соединительная линия 4"/>
        <cdr:cNvCxnSpPr/>
      </cdr:nvCxnSpPr>
      <cdr:spPr>
        <a:xfrm xmlns:a="http://schemas.openxmlformats.org/drawingml/2006/main">
          <a:off x="8429408" y="915180"/>
          <a:ext cx="215837" cy="0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0.7644</cdr:x>
      <cdr:y>0.55022</cdr:y>
    </cdr:from>
    <cdr:to>
      <cdr:x>0.80398</cdr:x>
      <cdr:y>0.55022</cdr:y>
    </cdr:to>
    <cdr:cxnSp macro="">
      <cdr:nvCxnSpPr>
        <cdr:cNvPr id="7" name="Прямая соединительная линия 6"/>
        <cdr:cNvCxnSpPr/>
      </cdr:nvCxnSpPr>
      <cdr:spPr>
        <a:xfrm xmlns:a="http://schemas.openxmlformats.org/drawingml/2006/main">
          <a:off x="8799235" y="3162476"/>
          <a:ext cx="455617" cy="0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0.40579</cdr:x>
      <cdr:y>0.64263</cdr:y>
    </cdr:from>
    <cdr:to>
      <cdr:x>0.41412</cdr:x>
      <cdr:y>0.68082</cdr:y>
    </cdr:to>
    <cdr:cxnSp macro="">
      <cdr:nvCxnSpPr>
        <cdr:cNvPr id="9" name="Прямая соединительная линия 8"/>
        <cdr:cNvCxnSpPr/>
      </cdr:nvCxnSpPr>
      <cdr:spPr>
        <a:xfrm xmlns:a="http://schemas.openxmlformats.org/drawingml/2006/main" flipH="1">
          <a:off x="4065491" y="3693605"/>
          <a:ext cx="83456" cy="219503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0.2683</cdr:x>
      <cdr:y>0.27369</cdr:y>
    </cdr:from>
    <cdr:to>
      <cdr:x>0.29746</cdr:x>
      <cdr:y>0.31188</cdr:y>
    </cdr:to>
    <cdr:cxnSp macro="">
      <cdr:nvCxnSpPr>
        <cdr:cNvPr id="11" name="Прямая соединительная линия 10"/>
        <cdr:cNvCxnSpPr/>
      </cdr:nvCxnSpPr>
      <cdr:spPr>
        <a:xfrm xmlns:a="http://schemas.openxmlformats.org/drawingml/2006/main" flipH="1" flipV="1">
          <a:off x="3088446" y="1573076"/>
          <a:ext cx="335670" cy="219503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0.47177</cdr:x>
      <cdr:y>0.26281</cdr:y>
    </cdr:from>
    <cdr:to>
      <cdr:x>0.50495</cdr:x>
      <cdr:y>0.26281</cdr:y>
    </cdr:to>
    <cdr:cxnSp macro="">
      <cdr:nvCxnSpPr>
        <cdr:cNvPr id="3" name="Прямая соединительная линия 2"/>
        <cdr:cNvCxnSpPr/>
      </cdr:nvCxnSpPr>
      <cdr:spPr>
        <a:xfrm xmlns:a="http://schemas.openxmlformats.org/drawingml/2006/main" flipH="1">
          <a:off x="4726482" y="1401288"/>
          <a:ext cx="332509" cy="0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0.47414</cdr:x>
      <cdr:y>0.63474</cdr:y>
    </cdr:from>
    <cdr:to>
      <cdr:x>0.53222</cdr:x>
      <cdr:y>0.63474</cdr:y>
    </cdr:to>
    <cdr:cxnSp macro="">
      <cdr:nvCxnSpPr>
        <cdr:cNvPr id="5" name="Прямая соединительная линия 4"/>
        <cdr:cNvCxnSpPr/>
      </cdr:nvCxnSpPr>
      <cdr:spPr>
        <a:xfrm xmlns:a="http://schemas.openxmlformats.org/drawingml/2006/main" flipH="1">
          <a:off x="4750232" y="3384468"/>
          <a:ext cx="581891" cy="0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0.41606</cdr:x>
      <cdr:y>0.44098</cdr:y>
    </cdr:from>
    <cdr:to>
      <cdr:x>0.47177</cdr:x>
      <cdr:y>0.44321</cdr:y>
    </cdr:to>
    <cdr:cxnSp macro="">
      <cdr:nvCxnSpPr>
        <cdr:cNvPr id="7" name="Прямая соединительная линия 6"/>
        <cdr:cNvCxnSpPr/>
      </cdr:nvCxnSpPr>
      <cdr:spPr>
        <a:xfrm xmlns:a="http://schemas.openxmlformats.org/drawingml/2006/main" flipH="1" flipV="1">
          <a:off x="4168342" y="2351314"/>
          <a:ext cx="558140" cy="11876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5B840C-3B7F-4072-A149-22CAA67B70EF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514C92-CE0F-4DDB-B5B4-9E8E98107A2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71040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514C92-CE0F-4DDB-B5B4-9E8E98107A27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933564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514C92-CE0F-4DDB-B5B4-9E8E98107A27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85272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514C92-CE0F-4DDB-B5B4-9E8E98107A27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106696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514C92-CE0F-4DDB-B5B4-9E8E98107A27}" type="slidenum">
              <a:rPr lang="ru-RU" smtClean="0"/>
              <a:pPr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892208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514C92-CE0F-4DDB-B5B4-9E8E98107A27}" type="slidenum">
              <a:rPr lang="ru-RU" smtClean="0"/>
              <a:pPr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70468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514C92-CE0F-4DDB-B5B4-9E8E98107A27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5799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514C92-CE0F-4DDB-B5B4-9E8E98107A27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72288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514C92-CE0F-4DDB-B5B4-9E8E98107A27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23231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512266-5D70-449D-A9A2-7BB82777F4F1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71724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514C92-CE0F-4DDB-B5B4-9E8E98107A27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17241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514C92-CE0F-4DDB-B5B4-9E8E98107A27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70228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514C92-CE0F-4DDB-B5B4-9E8E98107A27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98809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512266-5D70-449D-A9A2-7BB82777F4F1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02422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7191A-0019-408C-ADD2-CEA364C9C4DA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C65E6-767E-4AEC-9AD0-C6CF32BCB2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08989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7191A-0019-408C-ADD2-CEA364C9C4DA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C65E6-767E-4AEC-9AD0-C6CF32BCB2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14564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7191A-0019-408C-ADD2-CEA364C9C4DA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C65E6-767E-4AEC-9AD0-C6CF32BCB2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65554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7191A-0019-408C-ADD2-CEA364C9C4DA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C65E6-767E-4AEC-9AD0-C6CF32BCB2F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32015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7191A-0019-408C-ADD2-CEA364C9C4DA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C65E6-767E-4AEC-9AD0-C6CF32BCB2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09657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7191A-0019-408C-ADD2-CEA364C9C4DA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C65E6-767E-4AEC-9AD0-C6CF32BCB2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16203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7191A-0019-408C-ADD2-CEA364C9C4DA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C65E6-767E-4AEC-9AD0-C6CF32BCB2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52122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7191A-0019-408C-ADD2-CEA364C9C4DA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C65E6-767E-4AEC-9AD0-C6CF32BCB2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61515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7191A-0019-408C-ADD2-CEA364C9C4DA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C65E6-767E-4AEC-9AD0-C6CF32BCB2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45092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7191A-0019-408C-ADD2-CEA364C9C4DA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C65E6-767E-4AEC-9AD0-C6CF32BCB2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15373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7191A-0019-408C-ADD2-CEA364C9C4DA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C65E6-767E-4AEC-9AD0-C6CF32BCB2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72045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7191A-0019-408C-ADD2-CEA364C9C4DA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C65E6-767E-4AEC-9AD0-C6CF32BCB2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46239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7191A-0019-408C-ADD2-CEA364C9C4DA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C65E6-767E-4AEC-9AD0-C6CF32BCB2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0626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7191A-0019-408C-ADD2-CEA364C9C4DA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C65E6-767E-4AEC-9AD0-C6CF32BCB2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0229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7191A-0019-408C-ADD2-CEA364C9C4DA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C65E6-767E-4AEC-9AD0-C6CF32BCB2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45617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7191A-0019-408C-ADD2-CEA364C9C4DA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C65E6-767E-4AEC-9AD0-C6CF32BCB2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25204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7191A-0019-408C-ADD2-CEA364C9C4DA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C65E6-767E-4AEC-9AD0-C6CF32BCB2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1201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217191A-0019-408C-ADD2-CEA364C9C4DA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120C65E6-767E-4AEC-9AD0-C6CF32BCB2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8604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  <p:sldLayoutId id="2147483780" r:id="rId4"/>
    <p:sldLayoutId id="2147483781" r:id="rId5"/>
    <p:sldLayoutId id="2147483782" r:id="rId6"/>
    <p:sldLayoutId id="2147483783" r:id="rId7"/>
    <p:sldLayoutId id="2147483784" r:id="rId8"/>
    <p:sldLayoutId id="2147483785" r:id="rId9"/>
    <p:sldLayoutId id="2147483786" r:id="rId10"/>
    <p:sldLayoutId id="2147483787" r:id="rId11"/>
    <p:sldLayoutId id="2147483788" r:id="rId12"/>
    <p:sldLayoutId id="2147483789" r:id="rId13"/>
    <p:sldLayoutId id="2147483790" r:id="rId14"/>
    <p:sldLayoutId id="2147483791" r:id="rId15"/>
    <p:sldLayoutId id="2147483792" r:id="rId16"/>
    <p:sldLayoutId id="2147483793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6.emf"/><Relationship Id="rId5" Type="http://schemas.openxmlformats.org/officeDocument/2006/relationships/package" Target="../embeddings/_________Microsoft_Word4.docx"/><Relationship Id="rId4" Type="http://schemas.openxmlformats.org/officeDocument/2006/relationships/oleObject" Target="../embeddings/oleObject2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9.emf"/><Relationship Id="rId4" Type="http://schemas.openxmlformats.org/officeDocument/2006/relationships/package" Target="../embeddings/_________Microsoft_Word3.docx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3772" y="2605485"/>
            <a:ext cx="10782795" cy="197621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Профилактика девиантного поведения подростков с учётом требований профстандарта в условиях</a:t>
            </a:r>
            <a:b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школы-интерната № 28</a:t>
            </a:r>
            <a:endParaRPr lang="ru-RU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433954" y="4828896"/>
            <a:ext cx="4132613" cy="1322522"/>
          </a:xfrm>
        </p:spPr>
        <p:txBody>
          <a:bodyPr>
            <a:normAutofit/>
          </a:bodyPr>
          <a:lstStyle/>
          <a:p>
            <a:pPr>
              <a:lnSpc>
                <a:spcPts val="1400"/>
              </a:lnSpc>
            </a:pPr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400"/>
              </a:lnSpc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ГБОУ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школа-интернат № 28</a:t>
            </a:r>
          </a:p>
          <a:p>
            <a:pPr>
              <a:lnSpc>
                <a:spcPts val="1400"/>
              </a:lnSpc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Социальный педагог </a:t>
            </a:r>
          </a:p>
          <a:p>
            <a:pPr>
              <a:lnSpc>
                <a:spcPts val="1400"/>
              </a:lnSpc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Третьякова О.В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68183" y="451262"/>
            <a:ext cx="1596243" cy="131325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704109" y="363074"/>
            <a:ext cx="1024840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ОБЩЕОБРАЗОВАТЕЛЬНОЕ УЧРЕЖДЕНИЕ</a:t>
            </a:r>
          </a:p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ШКОЛА-ИНТЕРНАТ №28</a:t>
            </a:r>
          </a:p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САНКТ-ПЕТЕРБУРГ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3111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114301"/>
            <a:ext cx="10018713" cy="980304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Школьная служба медиации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84311" y="3940313"/>
            <a:ext cx="3913189" cy="25200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 descr="C:\Users\Asus\Desktop\работы на конкурс\DSC_665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84311" y="1094605"/>
            <a:ext cx="4191000" cy="257487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02961" y="3844157"/>
            <a:ext cx="4191000" cy="26162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5784925" y="1306285"/>
            <a:ext cx="659764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Стратегическая цель программы «ВМЕСТЕ – К СОГЛАСИЮ» –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условий для формирования, обучения и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поддержки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разновозрастных подростковых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сообществ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деятельность которых направлена на разрешение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типичных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конфликтных ситуаций между участниками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образовательного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процесса в образовательном учреждении. </a:t>
            </a:r>
          </a:p>
        </p:txBody>
      </p:sp>
    </p:spTree>
    <p:extLst>
      <p:ext uri="{BB962C8B-B14F-4D97-AF65-F5344CB8AC3E}">
        <p14:creationId xmlns:p14="http://schemas.microsoft.com/office/powerpoint/2010/main" val="335479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1288" y="189559"/>
            <a:ext cx="9758185" cy="1057350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Тренинг «Нет курению»</a:t>
            </a:r>
            <a:r>
              <a:rPr lang="ru-RU" sz="2800" dirty="0">
                <a:solidFill>
                  <a:srgbClr val="FF0000"/>
                </a:solidFill>
              </a:rPr>
              <a:t/>
            </a:r>
            <a:br>
              <a:rPr lang="ru-RU" sz="2800" dirty="0">
                <a:solidFill>
                  <a:srgbClr val="FF0000"/>
                </a:solidFill>
              </a:rPr>
            </a:b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6" name="Picture 2" descr="C:\Users\Asus\Desktop\DSC_673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98008" y="2788624"/>
            <a:ext cx="4361465" cy="330153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/>
        </p:spPr>
      </p:pic>
      <p:pic>
        <p:nvPicPr>
          <p:cNvPr id="7" name="Picture 2" descr="C:\Users\Asus\Desktop\DSC_684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53369" y="2788624"/>
            <a:ext cx="4627011" cy="330153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/>
        </p:spPr>
      </p:pic>
      <p:sp>
        <p:nvSpPr>
          <p:cNvPr id="3" name="TextBox 2"/>
          <p:cNvSpPr txBox="1"/>
          <p:nvPr/>
        </p:nvSpPr>
        <p:spPr>
          <a:xfrm>
            <a:off x="1033153" y="1268317"/>
            <a:ext cx="116140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Снижение потребления табачных изделий учащимися  для укрепления и сохранения их здоровья. </a:t>
            </a:r>
          </a:p>
        </p:txBody>
      </p:sp>
    </p:spTree>
    <p:extLst>
      <p:ext uri="{BB962C8B-B14F-4D97-AF65-F5344CB8AC3E}">
        <p14:creationId xmlns:p14="http://schemas.microsoft.com/office/powerpoint/2010/main" val="3555984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0" y="665018"/>
            <a:ext cx="10018713" cy="935181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анкетировании детей 8 – 9 классов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анкета «Причины курения») </a:t>
            </a:r>
            <a:b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1484310" y="1377538"/>
            <a:ext cx="10707689" cy="5315361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ru-RU" dirty="0"/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78 %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учащихся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8 - 9 классов курят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30 %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них выкурили первую сигарету до 10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лет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26 %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 10-12 лет, 22% - в 12-14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лет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причиной начала курения подростки указывают на курящих друзей (социальное окружение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день, по результатам анкетирования, дети в среднем выкуривают от 4 до 27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сигарет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58 %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пытались бросить курить несколько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считают, что курение опасно для их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70 %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хотели быть бы некурящими, если бы бросить курить не было так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трудно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результатам «Теста на зависимость от табака» учащиеся называли, в большинстве случаев, причинами курения: снятие напряжения, придание бодрости, неконтролируемое желание закурить, привычка - это значит, что зависимость от табака, скорее, физиологического характера. 					</a:t>
            </a:r>
          </a:p>
        </p:txBody>
      </p:sp>
    </p:spTree>
    <p:extLst>
      <p:ext uri="{BB962C8B-B14F-4D97-AF65-F5344CB8AC3E}">
        <p14:creationId xmlns:p14="http://schemas.microsoft.com/office/powerpoint/2010/main" val="1552598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4" y="0"/>
            <a:ext cx="10364451" cy="1941561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Динамика отказа от 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курения                                                  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тренинговой группе 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период</a:t>
            </a:r>
            <a:b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2015-2017 год</a:t>
            </a:r>
            <a:b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3"/>
          <a:stretch>
            <a:fillRect/>
          </a:stretch>
        </p:blipFill>
        <p:spPr>
          <a:xfrm>
            <a:off x="2301833" y="1714862"/>
            <a:ext cx="7588331" cy="4667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9703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1"/>
            <a:ext cx="10364451" cy="1151905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досуговой деятельности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8011" y="1402016"/>
            <a:ext cx="3592164" cy="239477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73857" y="1829578"/>
            <a:ext cx="5263737" cy="357861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1759" y="4235117"/>
            <a:ext cx="3592164" cy="234615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59659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Патриотическое воспитание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20790" y="2080889"/>
            <a:ext cx="6040581" cy="41774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630" y="2069014"/>
            <a:ext cx="5593276" cy="41774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26668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 «Здоровая молодежь» 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ТРЕНИНГ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«Культура гендерных отношений»</a:t>
            </a:r>
            <a:b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13774" y="1900052"/>
            <a:ext cx="10363826" cy="3891147"/>
          </a:xfrm>
        </p:spPr>
        <p:txBody>
          <a:bodyPr>
            <a:normAutofit fontScale="85000" lnSpcReduction="10000"/>
          </a:bodyPr>
          <a:lstStyle/>
          <a:p>
            <a:pPr marL="0" lvl="0" indent="0" algn="ctr" defTabSz="45720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  <a:buNone/>
            </a:pPr>
            <a:r>
              <a:rPr lang="ru-RU" sz="2200" b="1" u="sng" cap="none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Основные цели:</a:t>
            </a:r>
            <a:endParaRPr lang="ru-RU" sz="2200" b="1" cap="none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defTabSz="45720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  <a:buNone/>
            </a:pPr>
            <a:r>
              <a:rPr lang="ru-RU" sz="2200" b="1" cap="none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1.	Изучить половые системы мужчин и женщин</a:t>
            </a:r>
          </a:p>
          <a:p>
            <a:pPr marL="0" lvl="0" indent="0" defTabSz="45720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  <a:buNone/>
            </a:pPr>
            <a:r>
              <a:rPr lang="ru-RU" sz="2200" b="1" cap="none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2.	Повысить уровень знаний участников о способах заражения и профилактики ВИЧ-инфекции и других социально значимых инфекций;</a:t>
            </a:r>
          </a:p>
          <a:p>
            <a:pPr marL="0" lvl="0" indent="0" defTabSz="45720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  <a:buNone/>
            </a:pPr>
            <a:r>
              <a:rPr lang="ru-RU" sz="2200" b="1" cap="none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3.	Повысить уверенность и мотивацию участников к положительным поведенческим изменениям в области здоровья;</a:t>
            </a:r>
          </a:p>
          <a:p>
            <a:pPr marL="0" lvl="0" indent="0" defTabSz="45720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  <a:buNone/>
            </a:pPr>
            <a:r>
              <a:rPr lang="ru-RU" sz="2200" b="1" cap="none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4.	Выработать у участников эффективные поведенческие навыки противодействия негативному влиянию окружения в рискованных ситуациях;</a:t>
            </a:r>
          </a:p>
          <a:p>
            <a:pPr marL="0" lvl="0" indent="0" defTabSz="45720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  <a:buNone/>
            </a:pPr>
            <a:r>
              <a:rPr lang="ru-RU" sz="2200" b="1" cap="none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5.	Помочь участникам оценить личные риски заражения ВИЧ-инфекцией, а также изменить свое отношение к людям, живущим с ВИЧ/СПИДом (ЛЖВС).</a:t>
            </a:r>
          </a:p>
          <a:p>
            <a:pPr marL="0" lvl="0" indent="0" defTabSz="45720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  <a:buNone/>
            </a:pPr>
            <a:r>
              <a:rPr lang="ru-RU" sz="2200" b="1" cap="none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6.	Воспитать у школьников социально приемлемую потребность в половых отношениях</a:t>
            </a:r>
          </a:p>
          <a:p>
            <a:pPr marL="0" lvl="0" indent="0" defTabSz="45720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  <a:buNone/>
            </a:pPr>
            <a:endParaRPr lang="ru-RU" sz="2200" cap="none" dirty="0">
              <a:solidFill>
                <a:prstClr val="black"/>
              </a:solidFill>
              <a:latin typeface="Corbel" panose="020B0503020204020204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5915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0" y="-20165"/>
            <a:ext cx="10018713" cy="947266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Анализ ценностей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8900" y="707640"/>
            <a:ext cx="4946761" cy="4232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93649" y="707640"/>
            <a:ext cx="5584051" cy="4232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543692" y="2927341"/>
            <a:ext cx="10018713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До занятий 22% на первое место ставили ценность – жизнь, 19% - здоровье, 16% - деньги, 14% - близкие; учеба, любовь и взаимопонимание – по 8%. </a:t>
            </a:r>
            <a:r>
              <a:rPr lang="ru-RU" sz="2000" b="1" u="sng" dirty="0">
                <a:latin typeface="Times New Roman" pitchFamily="18" charset="0"/>
                <a:cs typeface="Times New Roman" pitchFamily="18" charset="0"/>
              </a:rPr>
              <a:t>По прохождению тренинга 30% учащихся на первое место поставили ценность здоровья, 19% - жизни, 16% - близкие, 14% - учеба, 8% - взаимопонимание</a:t>
            </a:r>
            <a:r>
              <a:rPr lang="ru-RU" u="sng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180725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1"/>
            <a:ext cx="10018713" cy="142701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Профориентация, как способ формирования позиции школьников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Asus\Desktop\фото презентации\DSC_6079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482068" y="1427019"/>
            <a:ext cx="3459656" cy="306317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37607" y="1454730"/>
            <a:ext cx="3865417" cy="30354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7423" y="1427019"/>
            <a:ext cx="2155370" cy="306317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1484310" y="4904509"/>
            <a:ext cx="97259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условий обучающимся для предварительного самоопределения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отношении профилирующего направления собственной будущей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выбора профиля обучения.</a:t>
            </a:r>
          </a:p>
        </p:txBody>
      </p:sp>
    </p:spTree>
    <p:extLst>
      <p:ext uri="{BB962C8B-B14F-4D97-AF65-F5344CB8AC3E}">
        <p14:creationId xmlns:p14="http://schemas.microsoft.com/office/powerpoint/2010/main" val="2200507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28686" y="685800"/>
            <a:ext cx="8774338" cy="1190501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Взаимодействие с субъектами профилактики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51417453"/>
              </p:ext>
            </p:extLst>
          </p:nvPr>
        </p:nvGraphicFramePr>
        <p:xfrm>
          <a:off x="2339439" y="1281050"/>
          <a:ext cx="9033896" cy="47625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6" name="Документ" r:id="rId5" imgW="5925852" imgH="3123654" progId="Word.Document.12">
                  <p:embed/>
                </p:oleObj>
              </mc:Choice>
              <mc:Fallback>
                <p:oleObj name="Документ" r:id="rId5" imgW="5925852" imgH="312365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339439" y="1281050"/>
                        <a:ext cx="9033896" cy="476257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11453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85026" y="463138"/>
            <a:ext cx="10363826" cy="564077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ПРОФЕССИОНАЛЬНЫЙ СТАНДАРТ ПЕДАГОГА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это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включающий перечень профессиональных и личностных требований к учителю, действующий на всей территории Российской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Федерации.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новые компетенции профессионального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стандарта учителя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одаренными учащимися.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Работа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условиях реализации программ инклюзивного образования.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Преподавание русского языка учащимся, для которых он не является родным.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учащимися, имеющими проблемы в развитии.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Работа </a:t>
            </a: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девиантными, зависимыми, социально запущенными и социально уязвимыми учащимися, имеющими серьезные отклонения в поведении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45138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Инновационные разработки по мотивации учащихся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6528" y="1801875"/>
            <a:ext cx="3825821" cy="454072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76989" y="1905000"/>
            <a:ext cx="3916446" cy="4437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9323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мотивации учащихся                         9 классов к повышению успеваемости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2370726" y="2042557"/>
            <a:ext cx="4578493" cy="375745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42067" y="2042556"/>
            <a:ext cx="4999511" cy="3757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7935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95004"/>
            <a:ext cx="10364451" cy="1321602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Наши достижения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165249" y="2205817"/>
            <a:ext cx="4488873" cy="25086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05595" y="1072221"/>
            <a:ext cx="4584589" cy="5182049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167344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1"/>
            <a:ext cx="10364451" cy="1163781"/>
          </a:xfrm>
        </p:spPr>
        <p:txBody>
          <a:bodyPr/>
          <a:lstStyle/>
          <a:p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Наши достижения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58296" y="1163782"/>
            <a:ext cx="3801975" cy="498763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3775" y="1772392"/>
            <a:ext cx="4787239" cy="319149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791409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>
            <a:spLocks noGrp="1"/>
          </p:cNvSpPr>
          <p:nvPr>
            <p:ph sz="quarter" idx="13"/>
          </p:nvPr>
        </p:nvSpPr>
        <p:spPr>
          <a:xfrm>
            <a:off x="913774" y="1179096"/>
            <a:ext cx="10363826" cy="461210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400" b="1" cap="none" dirty="0" smtClean="0">
                <a:ln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b="1" cap="none" dirty="0">
                <a:ln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Чтобы заразить детей добротой, мы сами должны чувствовать тепло в своей душе. Чтобы учить детей светлым, бодрым настроением, мы должны сами чувствовать себя бодрыми. Чтобы внушить детям хорошие стремления, мы сами должны их чувствовать в себе. Чтобы воспитать человека, надо самому чувствовать себя человеком в </a:t>
            </a:r>
            <a:r>
              <a:rPr lang="ru-RU" sz="2400" b="1" cap="none" dirty="0" smtClean="0">
                <a:ln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лучшем                          </a:t>
            </a:r>
            <a:r>
              <a:rPr lang="ru-RU" sz="2400" b="1" cap="none" dirty="0">
                <a:ln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смысле этого </a:t>
            </a:r>
            <a:r>
              <a:rPr lang="ru-RU" sz="2400" b="1" cap="none" dirty="0" smtClean="0">
                <a:ln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слова</a:t>
            </a:r>
            <a:r>
              <a:rPr lang="ru-RU" sz="2400" b="1" cap="none" dirty="0">
                <a:ln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endParaRPr lang="ru-RU" sz="2400" b="1" cap="none" dirty="0" smtClean="0">
              <a:ln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b="1" cap="none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  <a:p>
            <a:pPr marL="0" indent="0" algn="r">
              <a:buNone/>
            </a:pPr>
            <a:endParaRPr lang="ru-RU" sz="2400" b="1" cap="none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  <a:p>
            <a:pPr marL="0" indent="0" algn="r">
              <a:buNone/>
            </a:pPr>
            <a:r>
              <a:rPr lang="ru-RU" sz="2400" b="1" cap="none" dirty="0" smtClean="0">
                <a:ln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В.П. Вахтеров.</a:t>
            </a:r>
            <a:endParaRPr lang="ru-RU" sz="2400" b="1" cap="none" dirty="0">
              <a:ln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83025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6940" y="-66779"/>
            <a:ext cx="8966860" cy="1325563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Девиантное поведение</a:t>
            </a:r>
            <a:endParaRPr lang="ru-RU" sz="4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38200" y="1258784"/>
            <a:ext cx="10515600" cy="4524499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Aft>
                <a:spcPts val="800"/>
              </a:spcAft>
              <a:buNone/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sz="3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поведение, отклоняющееся от установленных норм и стандартов, будь то нормы психического здоровья, права, культуры, морали, а так же поведение, не удовлетворяющее социальным ожиданиям данного общества в конкретный период времени.</a:t>
            </a:r>
            <a:endParaRPr lang="ru-RU" sz="36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5518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037610" y="1803968"/>
            <a:ext cx="7220198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общеобразовательное учреждение школа-интернат №28 основного общего образования     Калининского района  Санкт-Петербурга в системе общеобразовательных учреждений занимает особое место. Она единственная в городе занимается обучением и воспитанием подростков, находящиеся в трудной жизненной ситуации. </a:t>
            </a:r>
          </a:p>
          <a:p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Миссия школы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-  мы верим в каждого из наших учеников и стремимся наполнить школьную жизнь ребят радостью учения, открыть для них красоту окружающего мира и души настоящего человека, создавая для детей верные жизненные ориентиры.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4666" y="2160046"/>
            <a:ext cx="3643251" cy="242883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33479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2439" y="0"/>
            <a:ext cx="10446222" cy="739238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Контингент</a:t>
            </a: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учащихся 2017 – 2018 учебный год</a:t>
            </a:r>
            <a:endParaRPr lang="ru-RU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877600714"/>
              </p:ext>
            </p:extLst>
          </p:nvPr>
        </p:nvGraphicFramePr>
        <p:xfrm>
          <a:off x="276726" y="739238"/>
          <a:ext cx="11511307" cy="57476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68339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9313" y="92034"/>
            <a:ext cx="10018713" cy="1297379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Динамика движения учащихся состоящих на ВШК, ПДН и СОП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1" name="Объект 10"/>
          <p:cNvGraphicFramePr>
            <a:graphicFrameLocks noGrp="1"/>
          </p:cNvGraphicFramePr>
          <p:nvPr>
            <p:ph idx="4294967295"/>
            <p:extLst/>
          </p:nvPr>
        </p:nvGraphicFramePr>
        <p:xfrm>
          <a:off x="1484313" y="1389413"/>
          <a:ext cx="10018712" cy="53320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785553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2043" y="949043"/>
            <a:ext cx="5902036" cy="531617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5490" y="942948"/>
            <a:ext cx="5328366" cy="5322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4620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1646" y="212094"/>
            <a:ext cx="4374213" cy="62847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914401" y="2153883"/>
            <a:ext cx="287382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же делать?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4367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 noChangeAspect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127068715"/>
              </p:ext>
            </p:extLst>
          </p:nvPr>
        </p:nvGraphicFramePr>
        <p:xfrm>
          <a:off x="1781299" y="320634"/>
          <a:ext cx="9001495" cy="65373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3" name="Документ" r:id="rId4" imgW="6597408" imgH="7410881" progId="Word.Document.12">
                  <p:embed/>
                </p:oleObj>
              </mc:Choice>
              <mc:Fallback>
                <p:oleObj name="Документ" r:id="rId4" imgW="6597408" imgH="7410881" progId="Word.Document.12">
                  <p:embed/>
                  <p:pic>
                    <p:nvPicPr>
                      <p:cNvPr id="0" name="Содержимое 5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81299" y="320634"/>
                        <a:ext cx="9001495" cy="653736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75285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апля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2480</TotalTime>
  <Words>630</Words>
  <Application>Microsoft Office PowerPoint</Application>
  <PresentationFormat>Широкоэкранный</PresentationFormat>
  <Paragraphs>92</Paragraphs>
  <Slides>24</Slides>
  <Notes>13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32" baseType="lpstr">
      <vt:lpstr>Arial</vt:lpstr>
      <vt:lpstr>Calibri</vt:lpstr>
      <vt:lpstr>Corbel</vt:lpstr>
      <vt:lpstr>Times New Roman</vt:lpstr>
      <vt:lpstr>Tw Cen MT</vt:lpstr>
      <vt:lpstr>Wingdings</vt:lpstr>
      <vt:lpstr>Капля</vt:lpstr>
      <vt:lpstr>Документ</vt:lpstr>
      <vt:lpstr>Профилактика девиантного поведения подростков с учётом требований профстандарта в условиях  школы-интерната № 28</vt:lpstr>
      <vt:lpstr>Презентация PowerPoint</vt:lpstr>
      <vt:lpstr>Девиантное поведение</vt:lpstr>
      <vt:lpstr>Презентация PowerPoint</vt:lpstr>
      <vt:lpstr>Контингент учащихся 2017 – 2018 учебный год</vt:lpstr>
      <vt:lpstr>Динамика движения учащихся состоящих на ВШК, ПДН и СОП</vt:lpstr>
      <vt:lpstr>Презентация PowerPoint</vt:lpstr>
      <vt:lpstr>Презентация PowerPoint</vt:lpstr>
      <vt:lpstr>Презентация PowerPoint</vt:lpstr>
      <vt:lpstr>Школьная служба медиации</vt:lpstr>
      <vt:lpstr>Тренинг «Нет курению» </vt:lpstr>
      <vt:lpstr>При анкетировании детей 8 – 9 классов  (анкета «Причины курения»)  </vt:lpstr>
      <vt:lpstr>Динамика отказа от курения                                                  по тренинговой группе за период 2015-2017 год </vt:lpstr>
      <vt:lpstr>Организация досуговой деятельности</vt:lpstr>
      <vt:lpstr>Патриотическое воспитание</vt:lpstr>
      <vt:lpstr>Программа «Здоровая молодежь»  ТРЕНИНГ «Культура гендерных отношений» </vt:lpstr>
      <vt:lpstr>Анализ ценностей</vt:lpstr>
      <vt:lpstr>Профориентация, как способ формирования позиции школьников</vt:lpstr>
      <vt:lpstr>Взаимодействие с субъектами профилактики</vt:lpstr>
      <vt:lpstr>Инновационные разработки по мотивации учащихся</vt:lpstr>
      <vt:lpstr>Результаты мотивации учащихся                         9 классов к повышению успеваемости</vt:lpstr>
      <vt:lpstr>Наши достижения</vt:lpstr>
      <vt:lpstr>Наши достижения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Профилактика девиантного поведения подростков с учётом требований пофстандарта в условиях школы-интерната № 28</dc:title>
  <dc:creator>Ольга Васильевна Третьякова</dc:creator>
  <cp:lastModifiedBy>Ольга Васильевна Третьякова</cp:lastModifiedBy>
  <cp:revision>89</cp:revision>
  <dcterms:created xsi:type="dcterms:W3CDTF">2018-02-19T07:15:17Z</dcterms:created>
  <dcterms:modified xsi:type="dcterms:W3CDTF">2018-06-26T12:04:39Z</dcterms:modified>
</cp:coreProperties>
</file>