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4" r:id="rId4"/>
    <p:sldId id="266" r:id="rId5"/>
    <p:sldId id="259" r:id="rId6"/>
    <p:sldId id="262" r:id="rId7"/>
    <p:sldId id="267" r:id="rId8"/>
    <p:sldId id="268" r:id="rId9"/>
    <p:sldId id="269" r:id="rId10"/>
    <p:sldId id="270"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299" autoAdjust="0"/>
  </p:normalViewPr>
  <p:slideViewPr>
    <p:cSldViewPr>
      <p:cViewPr varScale="1">
        <p:scale>
          <a:sx n="64" d="100"/>
          <a:sy n="64" d="100"/>
        </p:scale>
        <p:origin x="156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5439F1E-4A0A-4769-A171-6AB50C62D994}" type="datetimeFigureOut">
              <a:rPr lang="ru-RU" smtClean="0"/>
              <a:pPr/>
              <a:t>26.06.2018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7128D7C-923F-4D80-AED9-780D64E3849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5439F1E-4A0A-4769-A171-6AB50C62D994}" type="datetimeFigureOut">
              <a:rPr lang="ru-RU" smtClean="0"/>
              <a:pPr/>
              <a:t>26.06.2018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7128D7C-923F-4D80-AED9-780D64E3849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5439F1E-4A0A-4769-A171-6AB50C62D994}" type="datetimeFigureOut">
              <a:rPr lang="ru-RU" smtClean="0"/>
              <a:pPr/>
              <a:t>26.06.2018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7128D7C-923F-4D80-AED9-780D64E3849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5439F1E-4A0A-4769-A171-6AB50C62D994}" type="datetimeFigureOut">
              <a:rPr lang="ru-RU" smtClean="0"/>
              <a:pPr/>
              <a:t>26.06.2018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7128D7C-923F-4D80-AED9-780D64E3849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5439F1E-4A0A-4769-A171-6AB50C62D994}" type="datetimeFigureOut">
              <a:rPr lang="ru-RU" smtClean="0"/>
              <a:pPr/>
              <a:t>26.06.2018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7128D7C-923F-4D80-AED9-780D64E3849B}"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5439F1E-4A0A-4769-A171-6AB50C62D994}" type="datetimeFigureOut">
              <a:rPr lang="ru-RU" smtClean="0"/>
              <a:pPr/>
              <a:t>26.06.2018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7128D7C-923F-4D80-AED9-780D64E3849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5439F1E-4A0A-4769-A171-6AB50C62D994}" type="datetimeFigureOut">
              <a:rPr lang="ru-RU" smtClean="0"/>
              <a:pPr/>
              <a:t>26.06.2018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7128D7C-923F-4D80-AED9-780D64E3849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5439F1E-4A0A-4769-A171-6AB50C62D994}" type="datetimeFigureOut">
              <a:rPr lang="ru-RU" smtClean="0"/>
              <a:pPr/>
              <a:t>26.06.2018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7128D7C-923F-4D80-AED9-780D64E3849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5439F1E-4A0A-4769-A171-6AB50C62D994}" type="datetimeFigureOut">
              <a:rPr lang="ru-RU" smtClean="0"/>
              <a:pPr/>
              <a:t>26.06.2018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7128D7C-923F-4D80-AED9-780D64E3849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5439F1E-4A0A-4769-A171-6AB50C62D994}" type="datetimeFigureOut">
              <a:rPr lang="ru-RU" smtClean="0"/>
              <a:pPr/>
              <a:t>26.06.2018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7128D7C-923F-4D80-AED9-780D64E3849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5439F1E-4A0A-4769-A171-6AB50C62D994}" type="datetimeFigureOut">
              <a:rPr lang="ru-RU" smtClean="0"/>
              <a:pPr/>
              <a:t>26.06.2018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7128D7C-923F-4D80-AED9-780D64E3849B}"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439F1E-4A0A-4769-A171-6AB50C62D994}" type="datetimeFigureOut">
              <a:rPr lang="ru-RU" smtClean="0"/>
              <a:pPr/>
              <a:t>26.06.2018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128D7C-923F-4D80-AED9-780D64E3849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83568" y="1772816"/>
            <a:ext cx="5892084" cy="4439081"/>
          </a:xfrm>
          <a:prstGeom prst="rect">
            <a:avLst/>
          </a:prstGeom>
        </p:spPr>
      </p:pic>
      <p:sp>
        <p:nvSpPr>
          <p:cNvPr id="2" name="Заголовок 1"/>
          <p:cNvSpPr>
            <a:spLocks noGrp="1"/>
          </p:cNvSpPr>
          <p:nvPr>
            <p:ph type="ctrTitle"/>
          </p:nvPr>
        </p:nvSpPr>
        <p:spPr>
          <a:xfrm>
            <a:off x="467544" y="490340"/>
            <a:ext cx="8064895" cy="1513119"/>
          </a:xfrm>
        </p:spPr>
        <p:txBody>
          <a:bodyPr>
            <a:normAutofit fontScale="90000"/>
          </a:bodyPr>
          <a:lstStyle/>
          <a:p>
            <a:r>
              <a:rPr lang="ru-RU" sz="2000" dirty="0" smtClean="0">
                <a:solidFill>
                  <a:schemeClr val="tx1"/>
                </a:solidFill>
                <a:latin typeface="Times New Roman" panose="02020603050405020304" pitchFamily="18" charset="0"/>
                <a:cs typeface="Times New Roman" panose="02020603050405020304" pitchFamily="18" charset="0"/>
              </a:rPr>
              <a:t>МБДОУ «Детский сад общеразвивающего вида № 197»</a:t>
            </a:r>
            <a:br>
              <a:rPr lang="ru-RU" sz="2000" dirty="0" smtClean="0">
                <a:solidFill>
                  <a:schemeClr val="tx1"/>
                </a:solidFill>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ea typeface="Times New Roman" panose="02020603050405020304" pitchFamily="18" charset="0"/>
              </a:rPr>
              <a:t/>
            </a:r>
            <a:br>
              <a:rPr lang="ru-RU" sz="2000" dirty="0">
                <a:latin typeface="Times New Roman" panose="02020603050405020304" pitchFamily="18" charset="0"/>
                <a:ea typeface="Times New Roman" panose="02020603050405020304" pitchFamily="18" charset="0"/>
              </a:rPr>
            </a:br>
            <a:r>
              <a:rPr lang="ru-RU" sz="2700" b="1" dirty="0" smtClean="0">
                <a:latin typeface="Times New Roman" pitchFamily="18" charset="0"/>
                <a:cs typeface="Times New Roman" pitchFamily="18" charset="0"/>
              </a:rPr>
              <a:t> </a:t>
            </a:r>
            <a:r>
              <a:rPr lang="ru-RU" sz="3100" b="1" dirty="0" err="1" smtClean="0">
                <a:latin typeface="Times New Roman" pitchFamily="18" charset="0"/>
                <a:cs typeface="Times New Roman" pitchFamily="18" charset="0"/>
              </a:rPr>
              <a:t>Мандала</a:t>
            </a:r>
            <a:r>
              <a:rPr lang="ru-RU" sz="3100" b="1" dirty="0" smtClean="0">
                <a:latin typeface="Times New Roman" pitchFamily="18" charset="0"/>
                <a:cs typeface="Times New Roman" pitchFamily="18" charset="0"/>
              </a:rPr>
              <a:t>, как один из методов арт-терапии в работе  с детьми дошкольного возраста.</a:t>
            </a:r>
            <a:r>
              <a:rPr lang="ru-RU" sz="2000" dirty="0" smtClean="0"/>
              <a:t/>
            </a:r>
            <a:br>
              <a:rPr lang="ru-RU" sz="2000" dirty="0" smtClean="0"/>
            </a:br>
            <a:r>
              <a:rPr lang="ru-RU" sz="2000" dirty="0" smtClean="0">
                <a:solidFill>
                  <a:schemeClr val="tx1"/>
                </a:solidFill>
                <a:latin typeface="Times New Roman" panose="02020603050405020304" pitchFamily="18" charset="0"/>
                <a:cs typeface="Times New Roman" panose="02020603050405020304" pitchFamily="18" charset="0"/>
              </a:rPr>
              <a:t/>
            </a:r>
            <a:br>
              <a:rPr lang="ru-RU" sz="2000" dirty="0" smtClean="0">
                <a:solidFill>
                  <a:schemeClr val="tx1"/>
                </a:solidFill>
                <a:latin typeface="Times New Roman" panose="02020603050405020304" pitchFamily="18" charset="0"/>
                <a:cs typeface="Times New Roman" panose="02020603050405020304" pitchFamily="18" charset="0"/>
              </a:rPr>
            </a:br>
            <a:endParaRPr lang="ru-RU" sz="2000" dirty="0">
              <a:solidFill>
                <a:schemeClr val="tx1"/>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6519929" y="4437112"/>
            <a:ext cx="2398691" cy="2016224"/>
          </a:xfrm>
        </p:spPr>
        <p:txBody>
          <a:bodyPr>
            <a:noAutofit/>
          </a:bodyPr>
          <a:lstStyle/>
          <a:p>
            <a:r>
              <a:rPr lang="ru-RU" sz="2000" b="1" i="1" dirty="0" smtClean="0">
                <a:solidFill>
                  <a:schemeClr val="tx1"/>
                </a:solidFill>
                <a:latin typeface="Times New Roman" panose="02020603050405020304" pitchFamily="18" charset="0"/>
                <a:cs typeface="Times New Roman" panose="02020603050405020304" pitchFamily="18" charset="0"/>
              </a:rPr>
              <a:t>Подготовили: </a:t>
            </a:r>
          </a:p>
          <a:p>
            <a:r>
              <a:rPr lang="ru-RU" sz="2000" b="1" i="1" dirty="0" smtClean="0">
                <a:solidFill>
                  <a:schemeClr val="tx1"/>
                </a:solidFill>
                <a:latin typeface="Times New Roman" panose="02020603050405020304" pitchFamily="18" charset="0"/>
                <a:cs typeface="Times New Roman" panose="02020603050405020304" pitchFamily="18" charset="0"/>
              </a:rPr>
              <a:t>Педагог-психолог </a:t>
            </a:r>
          </a:p>
          <a:p>
            <a:r>
              <a:rPr lang="ru-RU" sz="2000" b="1" i="1" dirty="0" err="1" smtClean="0">
                <a:solidFill>
                  <a:schemeClr val="tx1"/>
                </a:solidFill>
                <a:latin typeface="Times New Roman" panose="02020603050405020304" pitchFamily="18" charset="0"/>
                <a:cs typeface="Times New Roman" panose="02020603050405020304" pitchFamily="18" charset="0"/>
              </a:rPr>
              <a:t>Хорошилова</a:t>
            </a:r>
            <a:r>
              <a:rPr lang="ru-RU" sz="2000" b="1" i="1" dirty="0" smtClean="0">
                <a:solidFill>
                  <a:schemeClr val="tx1"/>
                </a:solidFill>
                <a:latin typeface="Times New Roman" panose="02020603050405020304" pitchFamily="18" charset="0"/>
                <a:cs typeface="Times New Roman" panose="02020603050405020304" pitchFamily="18" charset="0"/>
              </a:rPr>
              <a:t> Т.Е.</a:t>
            </a:r>
          </a:p>
          <a:p>
            <a:r>
              <a:rPr lang="ru-RU" sz="2000" b="1" i="1" dirty="0" smtClean="0">
                <a:solidFill>
                  <a:schemeClr val="tx1"/>
                </a:solidFill>
                <a:latin typeface="Times New Roman" panose="02020603050405020304" pitchFamily="18" charset="0"/>
                <a:cs typeface="Times New Roman" panose="02020603050405020304" pitchFamily="18" charset="0"/>
              </a:rPr>
              <a:t>воспитатель</a:t>
            </a:r>
          </a:p>
          <a:p>
            <a:r>
              <a:rPr lang="ru-RU" sz="2000" b="1" i="1" dirty="0" smtClean="0">
                <a:solidFill>
                  <a:schemeClr val="tx1"/>
                </a:solidFill>
                <a:latin typeface="Times New Roman" panose="02020603050405020304" pitchFamily="18" charset="0"/>
                <a:cs typeface="Times New Roman" panose="02020603050405020304" pitchFamily="18" charset="0"/>
              </a:rPr>
              <a:t>Пестрецова Ю.С</a:t>
            </a:r>
            <a:r>
              <a:rPr lang="ru-RU" sz="2000" dirty="0" smtClean="0">
                <a:solidFill>
                  <a:schemeClr val="tx1"/>
                </a:solidFill>
                <a:latin typeface="Times New Roman" panose="02020603050405020304" pitchFamily="18" charset="0"/>
                <a:cs typeface="Times New Roman" panose="02020603050405020304" pitchFamily="18" charset="0"/>
              </a:rPr>
              <a:t>.</a:t>
            </a:r>
          </a:p>
        </p:txBody>
      </p:sp>
      <p:sp>
        <p:nvSpPr>
          <p:cNvPr id="4" name="Прямоугольник 3"/>
          <p:cNvSpPr/>
          <p:nvPr/>
        </p:nvSpPr>
        <p:spPr>
          <a:xfrm>
            <a:off x="3908550" y="6338107"/>
            <a:ext cx="1588897" cy="369332"/>
          </a:xfrm>
          <a:prstGeom prst="rect">
            <a:avLst/>
          </a:prstGeom>
        </p:spPr>
        <p:txBody>
          <a:bodyPr wrap="none">
            <a:spAutoFit/>
          </a:bodyPr>
          <a:lstStyle/>
          <a:p>
            <a:r>
              <a:rPr lang="ru-RU" dirty="0" smtClean="0">
                <a:latin typeface="Times New Roman" panose="02020603050405020304" pitchFamily="18" charset="0"/>
                <a:cs typeface="Times New Roman" panose="02020603050405020304" pitchFamily="18" charset="0"/>
              </a:rPr>
              <a:t>Воронеж 201</a:t>
            </a:r>
            <a:r>
              <a:rPr lang="en-US" dirty="0" smtClean="0">
                <a:latin typeface="Times New Roman" panose="02020603050405020304" pitchFamily="18" charset="0"/>
                <a:cs typeface="Times New Roman" panose="02020603050405020304" pitchFamily="18" charset="0"/>
              </a:rPr>
              <a:t>8</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286349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404664"/>
            <a:ext cx="7848872" cy="2592289"/>
          </a:xfrm>
        </p:spPr>
        <p:txBody>
          <a:bodyPr>
            <a:noAutofit/>
          </a:bodyPr>
          <a:lstStyle/>
          <a:p>
            <a:pPr>
              <a:lnSpc>
                <a:spcPct val="150000"/>
              </a:lnSpc>
            </a:pPr>
            <a:r>
              <a:rPr lang="ru-RU" sz="2200" dirty="0">
                <a:solidFill>
                  <a:srgbClr val="000000"/>
                </a:solidFill>
                <a:latin typeface="Times New Roman"/>
              </a:rPr>
              <a:t>Совершенно не важно, умеет ли ребенок рисовать, лепить, моделировать, работать с карандашом, красками, пластилином, глиной. Ведь целью будет не создание шедевра, а та внутренняя работа, что позволит душе выйти из состояния ограничений, критики, запретов, увидеть себя и мир заново.</a:t>
            </a:r>
            <a:endParaRPr lang="ru-RU" sz="2200" dirty="0"/>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47813" y="3140968"/>
            <a:ext cx="6048375" cy="3456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632089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b="1" i="1" dirty="0" smtClean="0">
                <a:latin typeface="Times New Roman" pitchFamily="18" charset="0"/>
                <a:cs typeface="Times New Roman" pitchFamily="18" charset="0"/>
              </a:rPr>
              <a:t>Арт-терапия - метод коррекции и развития посредством художественного творчества</a:t>
            </a:r>
            <a:endParaRPr lang="ru-RU" sz="3200" b="1" i="1"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marL="0" indent="342900" algn="just">
              <a:lnSpc>
                <a:spcPct val="170000"/>
              </a:lnSpc>
              <a:spcBef>
                <a:spcPts val="0"/>
              </a:spcBef>
              <a:buNone/>
            </a:pPr>
            <a:r>
              <a:rPr lang="ru-RU" sz="2000" dirty="0">
                <a:solidFill>
                  <a:srgbClr val="000000"/>
                </a:solidFill>
                <a:latin typeface="Times New Roman"/>
              </a:rPr>
              <a:t>Суть </a:t>
            </a:r>
            <a:r>
              <a:rPr lang="ru-RU" sz="2000" dirty="0" smtClean="0">
                <a:solidFill>
                  <a:srgbClr val="000000"/>
                </a:solidFill>
                <a:latin typeface="Times New Roman"/>
              </a:rPr>
              <a:t>арт-терапии </a:t>
            </a:r>
            <a:r>
              <a:rPr lang="ru-RU" sz="2000" dirty="0">
                <a:solidFill>
                  <a:srgbClr val="000000"/>
                </a:solidFill>
                <a:latin typeface="Times New Roman"/>
              </a:rPr>
              <a:t>состоит в использовании различных видов искусства и творчества для психологического анализа и коррекции. Методы арт-терапии отлично помогают в преодолении последствий стресса, в выявлении психологических и личностных </a:t>
            </a:r>
            <a:r>
              <a:rPr lang="ru-RU" sz="2000" dirty="0" smtClean="0">
                <a:solidFill>
                  <a:srgbClr val="000000"/>
                </a:solidFill>
                <a:latin typeface="Times New Roman"/>
              </a:rPr>
              <a:t>проблем. </a:t>
            </a:r>
          </a:p>
          <a:p>
            <a:pPr marL="0" indent="342900" algn="just">
              <a:lnSpc>
                <a:spcPct val="170000"/>
              </a:lnSpc>
              <a:spcBef>
                <a:spcPts val="0"/>
              </a:spcBef>
              <a:buNone/>
            </a:pPr>
            <a:r>
              <a:rPr lang="ru-RU" sz="2000" dirty="0" smtClean="0">
                <a:solidFill>
                  <a:srgbClr val="000000"/>
                </a:solidFill>
                <a:latin typeface="Times New Roman"/>
              </a:rPr>
              <a:t>Цели </a:t>
            </a:r>
            <a:r>
              <a:rPr lang="ru-RU" sz="2000" dirty="0">
                <a:solidFill>
                  <a:srgbClr val="000000"/>
                </a:solidFill>
                <a:latin typeface="Times New Roman"/>
              </a:rPr>
              <a:t>индивидуальной и групповой арт-терапии заключаются в самовыражении и познании себя через символы в творчестве. К целям арт-терапии относится также самореализация, гармонизация личностного развития детей и взрослых.</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29600" cy="1196752"/>
          </a:xfrm>
        </p:spPr>
        <p:txBody>
          <a:bodyPr>
            <a:normAutofit fontScale="90000"/>
          </a:bodyPr>
          <a:lstStyle/>
          <a:p>
            <a:r>
              <a:rPr lang="ru-RU" sz="3600" b="1" i="1" dirty="0" smtClean="0">
                <a:latin typeface="Times New Roman" pitchFamily="18" charset="0"/>
                <a:cs typeface="Times New Roman" pitchFamily="18" charset="0"/>
              </a:rPr>
              <a:t>Слово «мандала» в переводе означает «круг», «диск».</a:t>
            </a:r>
            <a:r>
              <a:rPr lang="ru-RU" dirty="0" smtClean="0"/>
              <a:t/>
            </a:r>
            <a:br>
              <a:rPr lang="ru-RU" dirty="0" smtClean="0"/>
            </a:br>
            <a:endParaRPr lang="ru-RU" dirty="0"/>
          </a:p>
        </p:txBody>
      </p:sp>
      <p:sp>
        <p:nvSpPr>
          <p:cNvPr id="3" name="Содержимое 2"/>
          <p:cNvSpPr>
            <a:spLocks noGrp="1"/>
          </p:cNvSpPr>
          <p:nvPr>
            <p:ph idx="1"/>
          </p:nvPr>
        </p:nvSpPr>
        <p:spPr>
          <a:xfrm>
            <a:off x="457200" y="1600200"/>
            <a:ext cx="4330824" cy="4525963"/>
          </a:xfrm>
        </p:spPr>
        <p:txBody>
          <a:bodyPr>
            <a:normAutofit fontScale="77500" lnSpcReduction="20000"/>
          </a:bodyPr>
          <a:lstStyle/>
          <a:p>
            <a:pPr marL="0" indent="0" algn="ctr">
              <a:lnSpc>
                <a:spcPct val="150000"/>
              </a:lnSpc>
              <a:spcBef>
                <a:spcPts val="0"/>
              </a:spcBef>
              <a:buNone/>
            </a:pPr>
            <a:r>
              <a:rPr lang="ru-RU" sz="2800" b="1" i="1" dirty="0" err="1">
                <a:solidFill>
                  <a:srgbClr val="000000"/>
                </a:solidFill>
                <a:latin typeface="Times New Roman"/>
                <a:ea typeface="+mj-ea"/>
                <a:cs typeface="+mj-cs"/>
              </a:rPr>
              <a:t>Мандала</a:t>
            </a:r>
            <a:r>
              <a:rPr lang="ru-RU" sz="2800" b="1" i="1" dirty="0">
                <a:solidFill>
                  <a:srgbClr val="000000"/>
                </a:solidFill>
                <a:latin typeface="Times New Roman"/>
                <a:ea typeface="+mj-ea"/>
                <a:cs typeface="+mj-cs"/>
              </a:rPr>
              <a:t> – </a:t>
            </a:r>
            <a:r>
              <a:rPr lang="ru-RU" sz="2800" dirty="0">
                <a:solidFill>
                  <a:srgbClr val="000000"/>
                </a:solidFill>
                <a:latin typeface="Times New Roman"/>
                <a:ea typeface="+mj-ea"/>
                <a:cs typeface="+mj-cs"/>
              </a:rPr>
              <a:t>это не просто красивый замысловатый рисунок. Это сложнейшая геометрия, несущая в себе грандиозную смысловую нагрузку.</a:t>
            </a:r>
            <a:br>
              <a:rPr lang="ru-RU" sz="2800" dirty="0">
                <a:solidFill>
                  <a:srgbClr val="000000"/>
                </a:solidFill>
                <a:latin typeface="Times New Roman"/>
                <a:ea typeface="+mj-ea"/>
                <a:cs typeface="+mj-cs"/>
              </a:rPr>
            </a:br>
            <a:r>
              <a:rPr lang="ru-RU" sz="2800" b="1" i="1" dirty="0" err="1">
                <a:solidFill>
                  <a:srgbClr val="000000"/>
                </a:solidFill>
                <a:latin typeface="Times New Roman"/>
                <a:ea typeface="+mj-ea"/>
                <a:cs typeface="+mj-cs"/>
              </a:rPr>
              <a:t>Мандала</a:t>
            </a:r>
            <a:r>
              <a:rPr lang="ru-RU" sz="2800" dirty="0">
                <a:solidFill>
                  <a:srgbClr val="000000"/>
                </a:solidFill>
                <a:latin typeface="Times New Roman"/>
                <a:ea typeface="+mj-ea"/>
                <a:cs typeface="+mj-cs"/>
              </a:rPr>
              <a:t> — это ценный инструмент для развития положительных качеств человека, его силы и энергетики.</a:t>
            </a:r>
            <a:br>
              <a:rPr lang="ru-RU" sz="2800" dirty="0">
                <a:solidFill>
                  <a:srgbClr val="000000"/>
                </a:solidFill>
                <a:latin typeface="Times New Roman"/>
                <a:ea typeface="+mj-ea"/>
                <a:cs typeface="+mj-cs"/>
              </a:rPr>
            </a:br>
            <a:r>
              <a:rPr lang="ru-RU" dirty="0" smtClean="0">
                <a:latin typeface="Times New Roman" pitchFamily="18" charset="0"/>
                <a:cs typeface="Times New Roman" pitchFamily="18" charset="0"/>
              </a:rPr>
              <a:t>.</a:t>
            </a:r>
          </a:p>
          <a:p>
            <a:endParaRPr lang="ru-RU" dirty="0"/>
          </a:p>
        </p:txBody>
      </p:sp>
      <p:pic>
        <p:nvPicPr>
          <p:cNvPr id="2050" name="Picture 2" descr="F:\на печать (2).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860032" y="1628800"/>
            <a:ext cx="3960440" cy="4608512"/>
          </a:xfrm>
          <a:prstGeom prst="rect">
            <a:avLst/>
          </a:prstGeom>
          <a:noFill/>
        </p:spPr>
      </p:pic>
    </p:spTree>
    <p:extLst>
      <p:ext uri="{BB962C8B-B14F-4D97-AF65-F5344CB8AC3E}">
        <p14:creationId xmlns:p14="http://schemas.microsoft.com/office/powerpoint/2010/main" val="33970480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648072"/>
          </a:xfrm>
        </p:spPr>
        <p:txBody>
          <a:bodyPr>
            <a:normAutofit fontScale="90000"/>
          </a:bodyPr>
          <a:lstStyle/>
          <a:p>
            <a:r>
              <a:rPr lang="ru-RU" b="1" dirty="0" smtClean="0"/>
              <a:t/>
            </a:r>
            <a:br>
              <a:rPr lang="ru-RU" b="1" dirty="0" smtClean="0"/>
            </a:br>
            <a:r>
              <a:rPr lang="ru-RU" b="1" dirty="0" smtClean="0">
                <a:latin typeface="Times New Roman" pitchFamily="18" charset="0"/>
                <a:cs typeface="Times New Roman" pitchFamily="18" charset="0"/>
              </a:rPr>
              <a:t>Карл Густав Юнг</a:t>
            </a:r>
            <a:r>
              <a:rPr lang="ru-RU" b="1" dirty="0" smtClean="0"/>
              <a:t/>
            </a:r>
            <a:br>
              <a:rPr lang="ru-RU" b="1" dirty="0" smtClean="0"/>
            </a:br>
            <a:r>
              <a:rPr lang="ru-RU" dirty="0" smtClean="0"/>
              <a:t/>
            </a:r>
            <a:br>
              <a:rPr lang="ru-RU" dirty="0" smtClean="0"/>
            </a:br>
            <a:endParaRPr lang="ru-RU" dirty="0"/>
          </a:p>
        </p:txBody>
      </p:sp>
      <p:pic>
        <p:nvPicPr>
          <p:cNvPr id="3074" name="Picture 2" descr="F:\юнг.pn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1124744"/>
            <a:ext cx="3672408" cy="5184576"/>
          </a:xfrm>
          <a:prstGeom prst="rect">
            <a:avLst/>
          </a:prstGeom>
          <a:noFill/>
        </p:spPr>
      </p:pic>
      <p:sp>
        <p:nvSpPr>
          <p:cNvPr id="5" name="Прямоугольник 4"/>
          <p:cNvSpPr/>
          <p:nvPr/>
        </p:nvSpPr>
        <p:spPr>
          <a:xfrm>
            <a:off x="4572000" y="1052737"/>
            <a:ext cx="3888432" cy="5339923"/>
          </a:xfrm>
          <a:prstGeom prst="rect">
            <a:avLst/>
          </a:prstGeom>
        </p:spPr>
        <p:txBody>
          <a:bodyPr wrap="square">
            <a:spAutoFit/>
          </a:bodyPr>
          <a:lstStyle/>
          <a:p>
            <a:pPr algn="ctr"/>
            <a:r>
              <a:rPr lang="ru-RU" sz="3100" dirty="0" smtClean="0">
                <a:solidFill>
                  <a:prstClr val="black"/>
                </a:solidFill>
                <a:latin typeface="Times New Roman" pitchFamily="18" charset="0"/>
                <a:cs typeface="Times New Roman" pitchFamily="18" charset="0"/>
              </a:rPr>
              <a:t>Швейцарский психиатр, последователь Зигмунда Фрейда, основоположник одного из направлений глубинной психологии, аналитической психологии.</a:t>
            </a:r>
            <a:endParaRPr lang="ru-RU" sz="31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8216757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dirty="0" err="1" smtClean="0">
                <a:latin typeface="Times New Roman" pitchFamily="18" charset="0"/>
                <a:cs typeface="Times New Roman" pitchFamily="18" charset="0"/>
              </a:rPr>
              <a:t>Мандалотерапия</a:t>
            </a:r>
            <a:r>
              <a:rPr lang="ru-RU" sz="2400" dirty="0" smtClean="0">
                <a:latin typeface="Times New Roman" pitchFamily="18" charset="0"/>
                <a:cs typeface="Times New Roman" pitchFamily="18" charset="0"/>
              </a:rPr>
              <a:t> - это безопасный и естественный способ изменения эмоционального состояния, снятия напряжения, выражения чувств и развития </a:t>
            </a:r>
            <a:r>
              <a:rPr lang="ru-RU" sz="2400" dirty="0" err="1" smtClean="0">
                <a:latin typeface="Times New Roman" pitchFamily="18" charset="0"/>
                <a:cs typeface="Times New Roman" pitchFamily="18" charset="0"/>
              </a:rPr>
              <a:t>саморегуляции</a:t>
            </a:r>
            <a:r>
              <a:rPr lang="ru-RU" sz="2400"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p:sp>
        <p:nvSpPr>
          <p:cNvPr id="4" name="Прямоугольник 3"/>
          <p:cNvSpPr/>
          <p:nvPr/>
        </p:nvSpPr>
        <p:spPr>
          <a:xfrm>
            <a:off x="467544" y="1410355"/>
            <a:ext cx="8352928" cy="1477328"/>
          </a:xfrm>
          <a:prstGeom prst="rect">
            <a:avLst/>
          </a:prstGeom>
        </p:spPr>
        <p:txBody>
          <a:bodyPr wrap="square">
            <a:spAutoFit/>
          </a:bodyPr>
          <a:lstStyle/>
          <a:p>
            <a:r>
              <a:rPr lang="ru-RU" dirty="0" smtClean="0"/>
              <a:t> </a:t>
            </a:r>
          </a:p>
          <a:p>
            <a:r>
              <a:rPr lang="ru-RU" dirty="0" smtClean="0"/>
              <a:t>     </a:t>
            </a:r>
          </a:p>
          <a:p>
            <a:r>
              <a:rPr lang="ru-RU" b="1" dirty="0" smtClean="0"/>
              <a:t> </a:t>
            </a:r>
            <a:endParaRPr lang="ru-RU" dirty="0" smtClean="0"/>
          </a:p>
          <a:p>
            <a:pPr indent="457200" algn="just">
              <a:lnSpc>
                <a:spcPct val="150000"/>
              </a:lnSpc>
            </a:pPr>
            <a:r>
              <a:rPr lang="ru-RU" dirty="0" smtClean="0"/>
              <a:t>  </a:t>
            </a:r>
            <a:r>
              <a:rPr lang="ru-RU" sz="2400" dirty="0" smtClean="0">
                <a:latin typeface="Times New Roman" pitchFamily="18" charset="0"/>
                <a:cs typeface="Times New Roman" pitchFamily="18" charset="0"/>
              </a:rPr>
              <a:t> </a:t>
            </a:r>
          </a:p>
        </p:txBody>
      </p:sp>
      <p:pic>
        <p:nvPicPr>
          <p:cNvPr id="1026" name="Picture 2" descr="F:\на печать.jpg"/>
          <p:cNvPicPr>
            <a:picLocks noGrp="1" noChangeAspect="1" noChangeArrowheads="1"/>
          </p:cNvPicPr>
          <p:nvPr>
            <p:ph idx="1"/>
          </p:nvPr>
        </p:nvPicPr>
        <p:blipFill>
          <a:blip r:embed="rId2" cstate="email">
            <a:extLst>
              <a:ext uri="{28A0092B-C50C-407E-A947-70E740481C1C}">
                <a14:useLocalDpi xmlns:a14="http://schemas.microsoft.com/office/drawing/2010/main" val="0"/>
              </a:ext>
            </a:extLst>
          </a:blip>
          <a:srcRect/>
          <a:stretch>
            <a:fillRect/>
          </a:stretch>
        </p:blipFill>
        <p:spPr bwMode="auto">
          <a:xfrm>
            <a:off x="1475656" y="1628775"/>
            <a:ext cx="6120679" cy="4896569"/>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i="1" dirty="0" smtClean="0">
                <a:latin typeface="Times New Roman" panose="02020603050405020304" pitchFamily="18" charset="0"/>
                <a:cs typeface="Times New Roman" panose="02020603050405020304" pitchFamily="18" charset="0"/>
              </a:rPr>
              <a:t>Созерцание </a:t>
            </a:r>
            <a:r>
              <a:rPr lang="ru-RU" sz="2400" b="1" i="1" dirty="0" err="1" smtClean="0">
                <a:latin typeface="Times New Roman" panose="02020603050405020304" pitchFamily="18" charset="0"/>
                <a:cs typeface="Times New Roman" panose="02020603050405020304" pitchFamily="18" charset="0"/>
              </a:rPr>
              <a:t>мандал</a:t>
            </a:r>
            <a:r>
              <a:rPr lang="ru-RU" sz="2400" b="1" i="1" dirty="0" smtClean="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 это систематическое рассматривание картинки, начиная с краев и приближаясь к центру по часовой стрелке.</a:t>
            </a:r>
            <a:endParaRPr lang="ru-RU" sz="24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548922" y="1600200"/>
            <a:ext cx="4023078" cy="4525963"/>
          </a:xfrm>
        </p:spPr>
      </p:pic>
      <p:pic>
        <p:nvPicPr>
          <p:cNvPr id="5" name="Рисунок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698208" y="1613592"/>
            <a:ext cx="4023078" cy="4499178"/>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5023" y="260649"/>
            <a:ext cx="6965245" cy="1080120"/>
          </a:xfrm>
        </p:spPr>
        <p:txBody>
          <a:bodyPr>
            <a:normAutofit/>
          </a:bodyPr>
          <a:lstStyle/>
          <a:p>
            <a:r>
              <a:rPr lang="ru-RU" sz="3200" b="1" i="1" dirty="0" smtClean="0">
                <a:latin typeface="Times New Roman" panose="02020603050405020304" pitchFamily="18" charset="0"/>
                <a:cs typeface="Times New Roman" panose="02020603050405020304" pitchFamily="18" charset="0"/>
              </a:rPr>
              <a:t>Раскрашивание готовых </a:t>
            </a:r>
            <a:r>
              <a:rPr lang="ru-RU" sz="3200" b="1" i="1" dirty="0" err="1" smtClean="0">
                <a:latin typeface="Times New Roman" panose="02020603050405020304" pitchFamily="18" charset="0"/>
                <a:cs typeface="Times New Roman" panose="02020603050405020304" pitchFamily="18" charset="0"/>
              </a:rPr>
              <a:t>мандал</a:t>
            </a:r>
            <a:endParaRPr lang="ru-RU" sz="3200" b="1" i="1" dirty="0">
              <a:latin typeface="Times New Roman" panose="02020603050405020304" pitchFamily="18" charset="0"/>
              <a:cs typeface="Times New Roman" panose="02020603050405020304" pitchFamily="18" charset="0"/>
            </a:endParaRPr>
          </a:p>
        </p:txBody>
      </p:sp>
      <p:pic>
        <p:nvPicPr>
          <p:cNvPr id="2050" name="Picture 2"/>
          <p:cNvPicPr>
            <a:picLocks noGrp="1" noChangeAspect="1" noChangeArrowheads="1"/>
          </p:cNvPicPr>
          <p:nvPr>
            <p:ph idx="1"/>
          </p:nvPr>
        </p:nvPicPr>
        <p:blipFill>
          <a:blip r:embed="rId2" cstate="email">
            <a:extLst>
              <a:ext uri="{28A0092B-C50C-407E-A947-70E740481C1C}">
                <a14:useLocalDpi xmlns:a14="http://schemas.microsoft.com/office/drawing/2010/main" val="0"/>
              </a:ext>
            </a:extLst>
          </a:blip>
          <a:srcRect/>
          <a:stretch>
            <a:fillRect/>
          </a:stretch>
        </p:blipFill>
        <p:spPr bwMode="auto">
          <a:xfrm>
            <a:off x="467544" y="1600200"/>
            <a:ext cx="4104456"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644008" y="1609994"/>
            <a:ext cx="4032448" cy="4555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24057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i="1" dirty="0" smtClean="0">
                <a:latin typeface="Times New Roman" panose="02020603050405020304" pitchFamily="18" charset="0"/>
                <a:cs typeface="Times New Roman" panose="02020603050405020304" pitchFamily="18" charset="0"/>
              </a:rPr>
              <a:t>Рисование и создание собственных </a:t>
            </a:r>
            <a:r>
              <a:rPr lang="ru-RU" sz="3200" b="1" i="1" dirty="0" err="1" smtClean="0">
                <a:latin typeface="Times New Roman" panose="02020603050405020304" pitchFamily="18" charset="0"/>
                <a:cs typeface="Times New Roman" panose="02020603050405020304" pitchFamily="18" charset="0"/>
              </a:rPr>
              <a:t>мандал</a:t>
            </a:r>
            <a:endParaRPr lang="ru-RU" sz="3200" b="1" i="1" dirty="0">
              <a:latin typeface="Times New Roman" panose="02020603050405020304" pitchFamily="18" charset="0"/>
              <a:cs typeface="Times New Roman" panose="02020603050405020304" pitchFamily="18" charset="0"/>
            </a:endParaRPr>
          </a:p>
        </p:txBody>
      </p:sp>
      <p:pic>
        <p:nvPicPr>
          <p:cNvPr id="1026" name="Picture 2"/>
          <p:cNvPicPr>
            <a:picLocks noGrp="1" noChangeAspect="1" noChangeArrowheads="1"/>
          </p:cNvPicPr>
          <p:nvPr>
            <p:ph idx="1"/>
          </p:nvPr>
        </p:nvPicPr>
        <p:blipFill>
          <a:blip r:embed="rId2" cstate="email">
            <a:extLst>
              <a:ext uri="{28A0092B-C50C-407E-A947-70E740481C1C}">
                <a14:useLocalDpi xmlns:a14="http://schemas.microsoft.com/office/drawing/2010/main" val="0"/>
              </a:ext>
            </a:extLst>
          </a:blip>
          <a:srcRect/>
          <a:stretch>
            <a:fillRect/>
          </a:stretch>
        </p:blipFill>
        <p:spPr bwMode="auto">
          <a:xfrm>
            <a:off x="395536" y="1678421"/>
            <a:ext cx="3240360" cy="4402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995936" y="1687982"/>
            <a:ext cx="4825479" cy="4392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5425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712968" cy="6583362"/>
          </a:xfrm>
        </p:spPr>
        <p:txBody>
          <a:bodyPr>
            <a:noAutofit/>
          </a:bodyPr>
          <a:lstStyle/>
          <a:p>
            <a:pPr algn="l"/>
            <a:r>
              <a:rPr lang="ru-RU" sz="2200" b="1" i="1" dirty="0" smtClean="0">
                <a:solidFill>
                  <a:srgbClr val="000000"/>
                </a:solidFill>
                <a:latin typeface="Times New Roman"/>
              </a:rPr>
              <a:t>Правила </a:t>
            </a:r>
            <a:r>
              <a:rPr lang="ru-RU" sz="2200" b="1" i="1" dirty="0">
                <a:solidFill>
                  <a:srgbClr val="000000"/>
                </a:solidFill>
                <a:latin typeface="Times New Roman"/>
              </a:rPr>
              <a:t>работы при использовании </a:t>
            </a:r>
            <a:r>
              <a:rPr lang="ru-RU" sz="2200" b="1" i="1" dirty="0" err="1" smtClean="0">
                <a:solidFill>
                  <a:srgbClr val="000000"/>
                </a:solidFill>
                <a:latin typeface="Times New Roman"/>
              </a:rPr>
              <a:t>мандал</a:t>
            </a:r>
            <a:r>
              <a:rPr lang="ru-RU" sz="2200" b="1" i="1" dirty="0" smtClean="0">
                <a:solidFill>
                  <a:srgbClr val="000000"/>
                </a:solidFill>
                <a:latin typeface="Times New Roman"/>
              </a:rPr>
              <a:t>:</a:t>
            </a:r>
            <a:br>
              <a:rPr lang="ru-RU" sz="2200" b="1" i="1" dirty="0" smtClean="0">
                <a:solidFill>
                  <a:srgbClr val="000000"/>
                </a:solidFill>
                <a:latin typeface="Times New Roman"/>
              </a:rPr>
            </a:br>
            <a:r>
              <a:rPr lang="ru-RU" sz="2200" b="1" i="1" dirty="0">
                <a:solidFill>
                  <a:srgbClr val="000000"/>
                </a:solidFill>
                <a:latin typeface="Times New Roman"/>
              </a:rPr>
              <a:t/>
            </a:r>
            <a:br>
              <a:rPr lang="ru-RU" sz="2200" b="1" i="1" dirty="0">
                <a:solidFill>
                  <a:srgbClr val="000000"/>
                </a:solidFill>
                <a:latin typeface="Times New Roman"/>
              </a:rPr>
            </a:br>
            <a:r>
              <a:rPr lang="ru-RU" sz="2200" dirty="0">
                <a:solidFill>
                  <a:srgbClr val="000000"/>
                </a:solidFill>
                <a:latin typeface="Times New Roman"/>
              </a:rPr>
              <a:t>1. Ребенку предлагается несколько </a:t>
            </a:r>
            <a:r>
              <a:rPr lang="ru-RU" sz="2200" dirty="0" err="1">
                <a:solidFill>
                  <a:srgbClr val="000000"/>
                </a:solidFill>
                <a:latin typeface="Times New Roman"/>
              </a:rPr>
              <a:t>мандал</a:t>
            </a:r>
            <a:r>
              <a:rPr lang="ru-RU" sz="2200" dirty="0">
                <a:solidFill>
                  <a:srgbClr val="000000"/>
                </a:solidFill>
                <a:latin typeface="Times New Roman"/>
              </a:rPr>
              <a:t> на </a:t>
            </a:r>
            <a:r>
              <a:rPr lang="ru-RU" sz="2200" dirty="0" smtClean="0">
                <a:solidFill>
                  <a:srgbClr val="000000"/>
                </a:solidFill>
                <a:latin typeface="Times New Roman"/>
              </a:rPr>
              <a:t>выбор.</a:t>
            </a:r>
            <a:br>
              <a:rPr lang="ru-RU" sz="2200" dirty="0" smtClean="0">
                <a:solidFill>
                  <a:srgbClr val="000000"/>
                </a:solidFill>
                <a:latin typeface="Times New Roman"/>
              </a:rPr>
            </a:br>
            <a:r>
              <a:rPr lang="ru-RU" sz="2200" dirty="0" smtClean="0">
                <a:solidFill>
                  <a:srgbClr val="000000"/>
                </a:solidFill>
                <a:latin typeface="Times New Roman"/>
              </a:rPr>
              <a:t/>
            </a:r>
            <a:br>
              <a:rPr lang="ru-RU" sz="2200" dirty="0" smtClean="0">
                <a:solidFill>
                  <a:srgbClr val="000000"/>
                </a:solidFill>
                <a:latin typeface="Times New Roman"/>
              </a:rPr>
            </a:br>
            <a:r>
              <a:rPr lang="ru-RU" sz="2200" dirty="0" smtClean="0">
                <a:solidFill>
                  <a:srgbClr val="000000"/>
                </a:solidFill>
                <a:latin typeface="Times New Roman"/>
              </a:rPr>
              <a:t>2</a:t>
            </a:r>
            <a:r>
              <a:rPr lang="ru-RU" sz="2200" dirty="0">
                <a:solidFill>
                  <a:srgbClr val="000000"/>
                </a:solidFill>
                <a:latin typeface="Times New Roman"/>
              </a:rPr>
              <a:t>. Ребенок самостоятельно выбирает материалы для работы и цветовую гамму</a:t>
            </a:r>
            <a:r>
              <a:rPr lang="ru-RU" sz="2200" dirty="0" smtClean="0">
                <a:solidFill>
                  <a:srgbClr val="000000"/>
                </a:solidFill>
                <a:latin typeface="Times New Roman"/>
              </a:rPr>
              <a:t>.</a:t>
            </a:r>
            <a:r>
              <a:rPr lang="ru-RU" sz="2200" dirty="0">
                <a:solidFill>
                  <a:srgbClr val="000000"/>
                </a:solidFill>
                <a:latin typeface="Times New Roman"/>
              </a:rPr>
              <a:t/>
            </a:r>
            <a:br>
              <a:rPr lang="ru-RU" sz="2200" dirty="0">
                <a:solidFill>
                  <a:srgbClr val="000000"/>
                </a:solidFill>
                <a:latin typeface="Times New Roman"/>
              </a:rPr>
            </a:br>
            <a:r>
              <a:rPr lang="ru-RU" sz="2200" dirty="0">
                <a:solidFill>
                  <a:srgbClr val="000000"/>
                </a:solidFill>
                <a:latin typeface="Times New Roman"/>
              </a:rPr>
              <a:t>3. На одном занятии ребенку предлагается только одна </a:t>
            </a:r>
            <a:r>
              <a:rPr lang="ru-RU" sz="2200" dirty="0" err="1">
                <a:solidFill>
                  <a:srgbClr val="000000"/>
                </a:solidFill>
                <a:latin typeface="Times New Roman"/>
              </a:rPr>
              <a:t>мандала</a:t>
            </a:r>
            <a:r>
              <a:rPr lang="ru-RU" sz="2200" dirty="0" smtClean="0">
                <a:solidFill>
                  <a:srgbClr val="000000"/>
                </a:solidFill>
                <a:latin typeface="Times New Roman"/>
              </a:rPr>
              <a:t>.</a:t>
            </a:r>
            <a:br>
              <a:rPr lang="ru-RU" sz="2200" dirty="0" smtClean="0">
                <a:solidFill>
                  <a:srgbClr val="000000"/>
                </a:solidFill>
                <a:latin typeface="Times New Roman"/>
              </a:rPr>
            </a:br>
            <a:r>
              <a:rPr lang="ru-RU" sz="2200" dirty="0">
                <a:solidFill>
                  <a:srgbClr val="000000"/>
                </a:solidFill>
                <a:latin typeface="Times New Roman"/>
              </a:rPr>
              <a:t/>
            </a:r>
            <a:br>
              <a:rPr lang="ru-RU" sz="2200" dirty="0">
                <a:solidFill>
                  <a:srgbClr val="000000"/>
                </a:solidFill>
                <a:latin typeface="Times New Roman"/>
              </a:rPr>
            </a:br>
            <a:r>
              <a:rPr lang="ru-RU" sz="2200" dirty="0">
                <a:solidFill>
                  <a:srgbClr val="000000"/>
                </a:solidFill>
                <a:latin typeface="Times New Roman"/>
              </a:rPr>
              <a:t>4. Практикуется использование музыкального сопровождения</a:t>
            </a:r>
            <a:r>
              <a:rPr lang="ru-RU" sz="2200" dirty="0" smtClean="0">
                <a:solidFill>
                  <a:srgbClr val="000000"/>
                </a:solidFill>
                <a:latin typeface="Times New Roman"/>
              </a:rPr>
              <a:t>.</a:t>
            </a:r>
            <a:br>
              <a:rPr lang="ru-RU" sz="2200" dirty="0" smtClean="0">
                <a:solidFill>
                  <a:srgbClr val="000000"/>
                </a:solidFill>
                <a:latin typeface="Times New Roman"/>
              </a:rPr>
            </a:br>
            <a:r>
              <a:rPr lang="ru-RU" sz="2200" dirty="0">
                <a:solidFill>
                  <a:srgbClr val="000000"/>
                </a:solidFill>
                <a:latin typeface="Times New Roman"/>
              </a:rPr>
              <a:t/>
            </a:r>
            <a:br>
              <a:rPr lang="ru-RU" sz="2200" dirty="0">
                <a:solidFill>
                  <a:srgbClr val="000000"/>
                </a:solidFill>
                <a:latin typeface="Times New Roman"/>
              </a:rPr>
            </a:br>
            <a:r>
              <a:rPr lang="ru-RU" sz="2200" dirty="0">
                <a:solidFill>
                  <a:srgbClr val="000000"/>
                </a:solidFill>
                <a:latin typeface="Times New Roman"/>
              </a:rPr>
              <a:t>5. Педагог не вмешивается в работу ребенка, без его согласия</a:t>
            </a:r>
            <a:r>
              <a:rPr lang="ru-RU" sz="2200" dirty="0" smtClean="0">
                <a:solidFill>
                  <a:srgbClr val="000000"/>
                </a:solidFill>
                <a:latin typeface="Times New Roman"/>
              </a:rPr>
              <a:t>.</a:t>
            </a:r>
            <a:br>
              <a:rPr lang="ru-RU" sz="2200" dirty="0" smtClean="0">
                <a:solidFill>
                  <a:srgbClr val="000000"/>
                </a:solidFill>
                <a:latin typeface="Times New Roman"/>
              </a:rPr>
            </a:br>
            <a:r>
              <a:rPr lang="ru-RU" sz="2200" dirty="0">
                <a:solidFill>
                  <a:srgbClr val="000000"/>
                </a:solidFill>
                <a:latin typeface="Times New Roman"/>
              </a:rPr>
              <a:t/>
            </a:r>
            <a:br>
              <a:rPr lang="ru-RU" sz="2200" dirty="0">
                <a:solidFill>
                  <a:srgbClr val="000000"/>
                </a:solidFill>
                <a:latin typeface="Times New Roman"/>
              </a:rPr>
            </a:br>
            <a:r>
              <a:rPr lang="ru-RU" sz="2200" dirty="0">
                <a:solidFill>
                  <a:srgbClr val="000000"/>
                </a:solidFill>
                <a:latin typeface="Times New Roman"/>
              </a:rPr>
              <a:t>6. Педагог следит за состоянием напряжения/расслабленности в процессе работы.</a:t>
            </a:r>
            <a:br>
              <a:rPr lang="ru-RU" sz="2200" dirty="0">
                <a:solidFill>
                  <a:srgbClr val="000000"/>
                </a:solidFill>
                <a:latin typeface="Times New Roman"/>
              </a:rPr>
            </a:br>
            <a:r>
              <a:rPr lang="ru-RU" sz="2200" dirty="0">
                <a:solidFill>
                  <a:srgbClr val="000000"/>
                </a:solidFill>
                <a:latin typeface="Times New Roman"/>
              </a:rPr>
              <a:t>7. Не высказываются оценочные комментарии по поводу </a:t>
            </a:r>
            <a:r>
              <a:rPr lang="ru-RU" sz="2200" dirty="0" smtClean="0">
                <a:solidFill>
                  <a:srgbClr val="000000"/>
                </a:solidFill>
                <a:latin typeface="Times New Roman"/>
              </a:rPr>
              <a:t>работ.</a:t>
            </a:r>
            <a:br>
              <a:rPr lang="ru-RU" sz="2200" dirty="0" smtClean="0">
                <a:solidFill>
                  <a:srgbClr val="000000"/>
                </a:solidFill>
                <a:latin typeface="Times New Roman"/>
              </a:rPr>
            </a:br>
            <a:r>
              <a:rPr lang="ru-RU" sz="2200" dirty="0">
                <a:solidFill>
                  <a:srgbClr val="000000"/>
                </a:solidFill>
                <a:latin typeface="Times New Roman"/>
              </a:rPr>
              <a:t/>
            </a:r>
            <a:br>
              <a:rPr lang="ru-RU" sz="2200" dirty="0">
                <a:solidFill>
                  <a:srgbClr val="000000"/>
                </a:solidFill>
                <a:latin typeface="Times New Roman"/>
              </a:rPr>
            </a:br>
            <a:r>
              <a:rPr lang="ru-RU" sz="2200" dirty="0">
                <a:solidFill>
                  <a:srgbClr val="000000"/>
                </a:solidFill>
                <a:latin typeface="Times New Roman"/>
              </a:rPr>
              <a:t>8. После работы ребенку предлагается дать название </a:t>
            </a:r>
            <a:r>
              <a:rPr lang="ru-RU" sz="2200" dirty="0" err="1">
                <a:solidFill>
                  <a:srgbClr val="000000"/>
                </a:solidFill>
                <a:latin typeface="Times New Roman"/>
              </a:rPr>
              <a:t>мандале</a:t>
            </a:r>
            <a:r>
              <a:rPr lang="ru-RU" sz="2200" dirty="0">
                <a:solidFill>
                  <a:srgbClr val="000000"/>
                </a:solidFill>
                <a:latin typeface="Times New Roman"/>
              </a:rPr>
              <a:t>, которую он изобразил, проводится беседа по поводу работы, анализ его деятельности (допускаются корректные наводящие вопросы).</a:t>
            </a:r>
            <a:br>
              <a:rPr lang="ru-RU" sz="2200" dirty="0">
                <a:solidFill>
                  <a:srgbClr val="000000"/>
                </a:solidFill>
                <a:latin typeface="Times New Roman"/>
              </a:rPr>
            </a:br>
            <a:endParaRPr lang="ru-RU"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2449861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224</TotalTime>
  <Words>218</Words>
  <Application>Microsoft Office PowerPoint</Application>
  <PresentationFormat>Экран (4:3)</PresentationFormat>
  <Paragraphs>24</Paragraphs>
  <Slides>10</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Arial</vt:lpstr>
      <vt:lpstr>Calibri</vt:lpstr>
      <vt:lpstr>Times New Roman</vt:lpstr>
      <vt:lpstr>Тема Office</vt:lpstr>
      <vt:lpstr>МБДОУ «Детский сад общеразвивающего вида № 197»   Мандала, как один из методов арт-терапии в работе  с детьми дошкольного возраста.  </vt:lpstr>
      <vt:lpstr>Арт-терапия - метод коррекции и развития посредством художественного творчества</vt:lpstr>
      <vt:lpstr>Слово «мандала» в переводе означает «круг», «диск». </vt:lpstr>
      <vt:lpstr> Карл Густав Юнг  </vt:lpstr>
      <vt:lpstr>Мандалотерапия - это безопасный и естественный способ изменения эмоционального состояния, снятия напряжения, выражения чувств и развития саморегуляции.</vt:lpstr>
      <vt:lpstr>Созерцание мандал – это систематическое рассматривание картинки, начиная с краев и приближаясь к центру по часовой стрелке.</vt:lpstr>
      <vt:lpstr>Раскрашивание готовых мандал</vt:lpstr>
      <vt:lpstr>Рисование и создание собственных мандал</vt:lpstr>
      <vt:lpstr>Правила работы при использовании мандал:  1. Ребенку предлагается несколько мандал на выбор.  2. Ребенок самостоятельно выбирает материалы для работы и цветовую гамму. 3. На одном занятии ребенку предлагается только одна мандала.  4. Практикуется использование музыкального сопровождения.  5. Педагог не вмешивается в работу ребенка, без его согласия.  6. Педагог следит за состоянием напряжения/расслабленности в процессе работы. 7. Не высказываются оценочные комментарии по поводу работ.  8. После работы ребенку предлагается дать название мандале, которую он изобразил, проводится беседа по поводу работы, анализ его деятельности (допускаются корректные наводящие вопросы). </vt:lpstr>
      <vt:lpstr>Совершенно не важно, умеет ли ребенок рисовать, лепить, моделировать, работать с карандашом, красками, пластилином, глиной. Ведь целью будет не создание шедевра, а та внутренняя работа, что позволит душе выйти из состояния ограничений, критики, запретов, увидеть себя и мир заново.</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антон</dc:creator>
  <cp:lastModifiedBy>Dns</cp:lastModifiedBy>
  <cp:revision>22</cp:revision>
  <dcterms:created xsi:type="dcterms:W3CDTF">2017-12-09T20:06:14Z</dcterms:created>
  <dcterms:modified xsi:type="dcterms:W3CDTF">2018-06-26T18:52:25Z</dcterms:modified>
</cp:coreProperties>
</file>