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4" r:id="rId3"/>
    <p:sldId id="265" r:id="rId4"/>
    <p:sldId id="292" r:id="rId5"/>
    <p:sldId id="267" r:id="rId6"/>
    <p:sldId id="269" r:id="rId7"/>
    <p:sldId id="271" r:id="rId8"/>
    <p:sldId id="273" r:id="rId9"/>
    <p:sldId id="275" r:id="rId10"/>
    <p:sldId id="280" r:id="rId11"/>
    <p:sldId id="281" r:id="rId12"/>
    <p:sldId id="282" r:id="rId13"/>
    <p:sldId id="283" r:id="rId14"/>
    <p:sldId id="285" r:id="rId15"/>
    <p:sldId id="289" r:id="rId16"/>
    <p:sldId id="290" r:id="rId17"/>
    <p:sldId id="29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5919C-656B-459C-AC2A-C6F889CC973E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4E0DC3-CB99-4FA7-AA57-1868ACC991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Милосердие и сострадание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Мацько</a:t>
            </a:r>
            <a:r>
              <a:rPr lang="ru-RU" dirty="0" smtClean="0"/>
              <a:t> Ирина Михайловна</a:t>
            </a:r>
          </a:p>
          <a:p>
            <a:r>
              <a:rPr lang="ru-RU" dirty="0" smtClean="0"/>
              <a:t>учитель начальной школы</a:t>
            </a:r>
          </a:p>
          <a:p>
            <a:r>
              <a:rPr lang="ru-RU" dirty="0" smtClean="0"/>
              <a:t>№2083 г.Москва ОП </a:t>
            </a:r>
            <a:r>
              <a:rPr lang="ru-RU" dirty="0" err="1" smtClean="0"/>
              <a:t>Ерино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2" descr="Фон (шаблон) презентации &quot;Фиолетовый&quot;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9225" y="0"/>
            <a:ext cx="9293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" descr="http://im5-tub-ru.yandex.net/i?id=132375831-0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8640762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Содержимое 3" descr="http://pravkniga.ru/pictures/kniga/ioann_zlatous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60350"/>
            <a:ext cx="5102225" cy="518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Прямоугольник 6"/>
          <p:cNvSpPr>
            <a:spLocks noChangeArrowheads="1"/>
          </p:cNvSpPr>
          <p:nvPr/>
        </p:nvSpPr>
        <p:spPr bwMode="auto">
          <a:xfrm>
            <a:off x="5364163" y="476250"/>
            <a:ext cx="3455987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Христос не требовал от Своих учеников никаких великих подвигов и чудес.  Бог ждал и ждет от людей прежде всего любви, милосердия и прощения по отношению к ближним.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8" name="Прямоугольник 7"/>
          <p:cNvSpPr>
            <a:spLocks noChangeArrowheads="1"/>
          </p:cNvSpPr>
          <p:nvPr/>
        </p:nvSpPr>
        <p:spPr bwMode="auto">
          <a:xfrm>
            <a:off x="539750" y="5526088"/>
            <a:ext cx="49212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Иоанн  Златоуст</a:t>
            </a:r>
            <a:endParaRPr lang="ru-RU" sz="32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2" descr="Фон (шаблон) презентации &quot;Фиолетовый&quot;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9225" y="0"/>
            <a:ext cx="9293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2" descr="http://im5-tub-ru.yandex.net/i?id=132375831-0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8640762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Прямоугольник 5"/>
          <p:cNvSpPr>
            <a:spLocks noChangeArrowheads="1"/>
          </p:cNvSpPr>
          <p:nvPr/>
        </p:nvSpPr>
        <p:spPr bwMode="auto">
          <a:xfrm>
            <a:off x="611188" y="188913"/>
            <a:ext cx="806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Милосердие</a:t>
            </a:r>
            <a:r>
              <a:rPr 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традиционная черта россиян.</a:t>
            </a:r>
          </a:p>
        </p:txBody>
      </p:sp>
      <p:pic>
        <p:nvPicPr>
          <p:cNvPr id="7" name="imgb" descr="http://www.rokk.ru/files/Image/sister/main_sister_3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22904">
            <a:off x="251520" y="836712"/>
            <a:ext cx="3240360" cy="2664296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gb" descr="http://miloserdie.my1.ru/PROJECTS/1-10.jpg"/>
          <p:cNvPicPr>
            <a:picLocks noChangeAspect="1"/>
          </p:cNvPicPr>
          <p:nvPr/>
        </p:nvPicPr>
        <p:blipFill>
          <a:blip r:embed="rId5" cstate="print"/>
          <a:srcRect l="6400" r="10393" b="13251"/>
          <a:stretch>
            <a:fillRect/>
          </a:stretch>
        </p:blipFill>
        <p:spPr bwMode="auto">
          <a:xfrm rot="395179">
            <a:off x="4720466" y="874493"/>
            <a:ext cx="3744416" cy="2664296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http://www.redcross.ru/user/Image/123.jpg"/>
          <p:cNvPicPr>
            <a:picLocks noChangeAspect="1"/>
          </p:cNvPicPr>
          <p:nvPr/>
        </p:nvPicPr>
        <p:blipFill>
          <a:blip r:embed="rId6" cstate="print"/>
          <a:srcRect l="5081" t="2459" r="18699"/>
          <a:stretch>
            <a:fillRect/>
          </a:stretch>
        </p:blipFill>
        <p:spPr bwMode="auto">
          <a:xfrm rot="20882371">
            <a:off x="440253" y="3517738"/>
            <a:ext cx="3240360" cy="2855810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gb" descr="http://dll.rolmon.ru/images/r-pic/r-4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712499">
            <a:off x="4287950" y="3166131"/>
            <a:ext cx="4296266" cy="3284984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2" name="Picture 2" descr="Фон (шаблон) презентации &quot;Фиолетовый&quot;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9225" y="0"/>
            <a:ext cx="9293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2" descr="http://im5-tub-ru.yandex.net/i?id=132375831-0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838" y="333375"/>
            <a:ext cx="8669337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Прямоугольник 5"/>
          <p:cNvSpPr>
            <a:spLocks noChangeArrowheads="1"/>
          </p:cNvSpPr>
          <p:nvPr/>
        </p:nvSpPr>
        <p:spPr bwMode="auto">
          <a:xfrm>
            <a:off x="323850" y="476250"/>
            <a:ext cx="84963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i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2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Милостыня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помощь другому человеку   из жалости к нему.</a:t>
            </a:r>
          </a:p>
        </p:txBody>
      </p:sp>
      <p:sp>
        <p:nvSpPr>
          <p:cNvPr id="12295" name="Прямоугольник 6"/>
          <p:cNvSpPr>
            <a:spLocks noChangeArrowheads="1"/>
          </p:cNvSpPr>
          <p:nvPr/>
        </p:nvSpPr>
        <p:spPr bwMode="auto">
          <a:xfrm>
            <a:off x="2286000" y="2982913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2296" name="Содержимое 3" descr="http://www.patriarchia.ru/data/082/833/1234/1IMG_04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557338"/>
            <a:ext cx="3671887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Прямоугольник 9"/>
          <p:cNvSpPr>
            <a:spLocks noChangeArrowheads="1"/>
          </p:cNvSpPr>
          <p:nvPr/>
        </p:nvSpPr>
        <p:spPr bwMode="auto">
          <a:xfrm>
            <a:off x="684213" y="5732463"/>
            <a:ext cx="3527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Святой  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Дорофей</a:t>
            </a:r>
            <a:endParaRPr lang="ru-RU" sz="28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8" name="Прямоугольник 10"/>
          <p:cNvSpPr>
            <a:spLocks noChangeArrowheads="1"/>
          </p:cNvSpPr>
          <p:nvPr/>
        </p:nvSpPr>
        <p:spPr bwMode="auto">
          <a:xfrm>
            <a:off x="4787900" y="1412875"/>
            <a:ext cx="403225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1">
                <a:latin typeface="Times New Roman" pitchFamily="18" charset="0"/>
                <a:cs typeface="Times New Roman" pitchFamily="18" charset="0"/>
              </a:rPr>
              <a:t>Когда ты подал милостыню, ты умножил количество добра в мире.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1444811.jpg"/>
          <p:cNvPicPr>
            <a:picLocks noChangeAspect="1"/>
          </p:cNvPicPr>
          <p:nvPr/>
        </p:nvPicPr>
        <p:blipFill>
          <a:blip r:embed="rId5" cstate="print"/>
          <a:srcRect l="8890" t="5040" r="5761"/>
          <a:stretch>
            <a:fillRect/>
          </a:stretch>
        </p:blipFill>
        <p:spPr bwMode="auto">
          <a:xfrm>
            <a:off x="5148064" y="3645024"/>
            <a:ext cx="3456384" cy="2713484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6" name="Picture 2" descr="Фон (шаблон) презентации &quot;Фиолетовый&quot;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9225" y="0"/>
            <a:ext cx="9293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2" descr="http://im5-tub-ru.yandex.net/i?id=132375831-0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8640762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Прямоугольник 5"/>
          <p:cNvSpPr>
            <a:spLocks noChangeArrowheads="1"/>
          </p:cNvSpPr>
          <p:nvPr/>
        </p:nvSpPr>
        <p:spPr bwMode="auto">
          <a:xfrm>
            <a:off x="323850" y="404813"/>
            <a:ext cx="84963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«Знаменательные дни милосердия и сострадания» </a:t>
            </a:r>
            <a:endParaRPr lang="ru-RU" sz="32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750" y="1700213"/>
            <a:ext cx="860425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мая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День Победы.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 мая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Международный День сестры  милосердия.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июня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Международный день защиты детей.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июня </a:t>
            </a:r>
            <a:r>
              <a:rPr lang="ru-RU" sz="28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Международный день друзей.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октября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День пожилых людей.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декабря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Международный День инвалидов.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2" descr="Фон (шаблон) презентации &quot;Фиолетовый&quot;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9225" y="0"/>
            <a:ext cx="9293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" descr="http://im5-tub-ru.yandex.net/i?id=132375831-0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8640762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Прямоугольник 6"/>
          <p:cNvSpPr>
            <a:spLocks noChangeArrowheads="1"/>
          </p:cNvSpPr>
          <p:nvPr/>
        </p:nvSpPr>
        <p:spPr bwMode="auto">
          <a:xfrm>
            <a:off x="179388" y="476250"/>
            <a:ext cx="8640762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Пословицы </a:t>
            </a:r>
          </a:p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          о милосердии, доброте и сострадании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611188" y="2708275"/>
            <a:ext cx="58880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- Доброе сердце о чужой беде болит.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611188" y="4221163"/>
            <a:ext cx="7416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- Человек милосердный благотворит душе своей.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611188" y="3284538"/>
            <a:ext cx="79930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- Милосердие – это сила, могущая защитить то, что    беззащитно.</a:t>
            </a: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95288" y="4895850"/>
            <a:ext cx="87487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   - Милосердие никогда не пропадет зря. </a:t>
            </a:r>
            <a:endParaRPr lang="ru-RU" sz="36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307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4" name="Picture 2" descr="Фон (шаблон) презентации &quot;Фиолетовый&quot;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9225" y="0"/>
            <a:ext cx="9293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http://im5-tub-ru.yandex.net/i?id=132375831-0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8640762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1"/>
          <p:cNvSpPr>
            <a:spLocks noChangeArrowheads="1"/>
          </p:cNvSpPr>
          <p:nvPr/>
        </p:nvSpPr>
        <p:spPr bwMode="auto">
          <a:xfrm>
            <a:off x="611188" y="477838"/>
            <a:ext cx="7561262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3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Что нужно делать, чтобы стать милосердным?</a:t>
            </a:r>
            <a:endParaRPr lang="ru-RU" sz="36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395288" y="1406525"/>
            <a:ext cx="7777162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200000"/>
              </a:lnSpc>
              <a:buFontTx/>
              <a:buChar char="•"/>
            </a:pPr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Научиться любить ближних.</a:t>
            </a:r>
          </a:p>
          <a:p>
            <a:pPr eaLnBrk="0" hangingPunct="0">
              <a:lnSpc>
                <a:spcPct val="200000"/>
              </a:lnSpc>
              <a:buFontTx/>
              <a:buChar char="•"/>
            </a:pPr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Учиться прощать врагов.</a:t>
            </a:r>
          </a:p>
          <a:p>
            <a:pPr eaLnBrk="0" hangingPunct="0">
              <a:lnSpc>
                <a:spcPct val="200000"/>
              </a:lnSpc>
              <a:buFontTx/>
              <a:buChar char="•"/>
            </a:pPr>
            <a:r>
              <a:rPr lang="ru-RU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Подавать милостыню нуждающимся.</a:t>
            </a:r>
          </a:p>
        </p:txBody>
      </p:sp>
      <p:pic>
        <p:nvPicPr>
          <p:cNvPr id="8" name="Picture 4" descr="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005064"/>
            <a:ext cx="3240360" cy="2501748"/>
          </a:xfrm>
          <a:prstGeom prst="flowChartAlternateProcess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Picture 2" descr="Фон (шаблон) презентации &quot;Фиолетовый&quot;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9225" y="0"/>
            <a:ext cx="9293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 descr="http://im5-tub-ru.yandex.net/i?id=132375831-0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8640762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Прямоугольник 5"/>
          <p:cNvSpPr>
            <a:spLocks noChangeArrowheads="1"/>
          </p:cNvSpPr>
          <p:nvPr/>
        </p:nvSpPr>
        <p:spPr bwMode="auto">
          <a:xfrm>
            <a:off x="2627313" y="214313"/>
            <a:ext cx="388937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(по выбору)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79388" y="981075"/>
            <a:ext cx="8029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 - Составить кроссворд со словом «милосердие».</a:t>
            </a: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14313" y="1757363"/>
            <a:ext cx="85344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 - Привести примеры милосердия и сострадания из своей жизни и жизни своих близких.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3" name="Rectangle 2"/>
          <p:cNvSpPr>
            <a:spLocks noChangeArrowheads="1"/>
          </p:cNvSpPr>
          <p:nvPr/>
        </p:nvSpPr>
        <p:spPr bwMode="auto">
          <a:xfrm>
            <a:off x="827088" y="3370263"/>
            <a:ext cx="83169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157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4208264"/>
            <a:ext cx="3501032" cy="236683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313" y="3298180"/>
            <a:ext cx="8572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4086225" algn="l"/>
              </a:tabLst>
            </a:pP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endParaRPr lang="ru-RU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8673" grpId="0"/>
      <p:bldP spid="20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2" name="Picture 2" descr="Фон (шаблон) презентации &quot;Фиолетовый&quot;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9225" y="0"/>
            <a:ext cx="9293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2" descr="http://im5-tub-ru.yandex.net/i?id=132375831-0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8640762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827088" y="3370263"/>
            <a:ext cx="83169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5" name="imgb" descr="http://www.italia-ru.it/files/beneficienza.jpe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60350"/>
            <a:ext cx="8640762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Прямоугольник 10"/>
          <p:cNvSpPr>
            <a:spLocks noChangeArrowheads="1"/>
          </p:cNvSpPr>
          <p:nvPr/>
        </p:nvSpPr>
        <p:spPr bwMode="auto">
          <a:xfrm>
            <a:off x="900113" y="4941888"/>
            <a:ext cx="67675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Помоги нуждающемуся -    			</a:t>
            </a:r>
            <a:r>
              <a:rPr lang="ru-RU" sz="3600" b="1" i="1" u="sng">
                <a:latin typeface="Times New Roman" pitchFamily="18" charset="0"/>
                <a:cs typeface="Times New Roman" pitchFamily="18" charset="0"/>
              </a:rPr>
              <a:t>протяни ему руку !</a:t>
            </a:r>
          </a:p>
        </p:txBody>
      </p:sp>
      <p:sp>
        <p:nvSpPr>
          <p:cNvPr id="17417" name="Rectangle 1"/>
          <p:cNvSpPr>
            <a:spLocks noChangeArrowheads="1"/>
          </p:cNvSpPr>
          <p:nvPr/>
        </p:nvSpPr>
        <p:spPr bwMode="auto">
          <a:xfrm>
            <a:off x="395288" y="523875"/>
            <a:ext cx="8748712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3600" b="1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 вам за работу. </a:t>
            </a:r>
          </a:p>
          <a:p>
            <a:pPr algn="just"/>
            <a:r>
              <a:rPr lang="ru-RU" sz="3600" b="1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Берегите себя и своих близких!</a:t>
            </a:r>
            <a:endParaRPr lang="ru-RU" sz="4400">
              <a:solidFill>
                <a:schemeClr val="tx2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2" descr="Фон (шаблон) презентации &quot;Фиолетовый&quot;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9225" y="0"/>
            <a:ext cx="9293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2" descr="http://im5-tub-ru.yandex.net/i?id=132375831-0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8640762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Прямоугольник 5"/>
          <p:cNvSpPr>
            <a:spLocks noChangeArrowheads="1"/>
          </p:cNvSpPr>
          <p:nvPr/>
        </p:nvSpPr>
        <p:spPr bwMode="auto">
          <a:xfrm>
            <a:off x="1835150" y="549275"/>
            <a:ext cx="4897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В ходе урока узнаем:</a:t>
            </a:r>
            <a:endParaRPr lang="ru-RU" sz="4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042988" y="1700213"/>
            <a:ext cx="48688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Что такое милосердие?</a:t>
            </a:r>
            <a:endParaRPr lang="ru-RU" sz="3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2052736" y="2708920"/>
            <a:ext cx="1036915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7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 милосердие отличается от дружбы?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187450" y="3860800"/>
            <a:ext cx="47513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Кого называют ближним?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258888" y="4865688"/>
            <a:ext cx="72739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Как христианин должен относиться </a:t>
            </a:r>
          </a:p>
          <a:p>
            <a:pPr algn="just"/>
            <a:r>
              <a:rPr lang="ru-RU" sz="2800" b="1">
                <a:latin typeface="Times New Roman" pitchFamily="18" charset="0"/>
                <a:cs typeface="Times New Roman" pitchFamily="18" charset="0"/>
              </a:rPr>
              <a:t>   к людям?</a:t>
            </a:r>
            <a:r>
              <a:rPr lang="ru-RU" sz="28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36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6" name="Picture 2" descr="Фон (шаблон) презентации &quot;Фиолетовый&quot;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9225" y="0"/>
            <a:ext cx="9293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2" descr="http://im5-tub-ru.yandex.net/i?id=132375831-0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8640762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Прямоугольник 6"/>
          <p:cNvSpPr>
            <a:spLocks noChangeArrowheads="1"/>
          </p:cNvSpPr>
          <p:nvPr/>
        </p:nvSpPr>
        <p:spPr bwMode="auto">
          <a:xfrm>
            <a:off x="1116013" y="476250"/>
            <a:ext cx="66246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Times New Roman" pitchFamily="18" charset="0"/>
                <a:cs typeface="Times New Roman" pitchFamily="18" charset="0"/>
              </a:rPr>
              <a:t>Словарная работа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68313" y="1557338"/>
            <a:ext cx="1943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Притча - 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68313" y="2276475"/>
            <a:ext cx="23749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Самаряне -  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39750" y="3068638"/>
            <a:ext cx="462438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Заповедь -  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611188" y="3789363"/>
            <a:ext cx="4879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Жить достойно -  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611188" y="4724400"/>
            <a:ext cx="45418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Ближний - 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2411413" y="1628775"/>
            <a:ext cx="6121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рассказ с нравоучением</a:t>
            </a:r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0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2195513" y="2349500"/>
            <a:ext cx="66976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жители одной  местности в Палестине. 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2700338" y="3141663"/>
            <a:ext cx="29924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правило жизни.</a:t>
            </a:r>
            <a:endParaRPr lang="ru-RU" sz="32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2700338" y="3860800"/>
            <a:ext cx="5832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жить по заповедям Христа.</a:t>
            </a:r>
            <a:endParaRPr lang="ru-RU" sz="32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2124075" y="4797425"/>
            <a:ext cx="7019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всякий человек, который нуждается в помощи.   </a:t>
            </a:r>
            <a:endParaRPr lang="ru-RU" sz="2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0" i="1" dirty="0" smtClean="0"/>
              <a:t>КАРТИНА СУРИКОВА МИЛОСЕРДНЫЙ САМАРЯНИН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0_MqeAzkaNA (700x470, 65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00808"/>
            <a:ext cx="6667500" cy="4476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2" descr="Фон (шаблон) презентации &quot;Фиолетовый&quot;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9225" y="0"/>
            <a:ext cx="9293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2" descr="http://im5-tub-ru.yandex.net/i?id=132375831-0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8640762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Прямоугольник 5"/>
          <p:cNvSpPr>
            <a:spLocks noChangeArrowheads="1"/>
          </p:cNvSpPr>
          <p:nvPr/>
        </p:nvSpPr>
        <p:spPr bwMode="auto">
          <a:xfrm>
            <a:off x="971550" y="692150"/>
            <a:ext cx="7200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Кому принес пользу поступок самарянина?</a:t>
            </a:r>
          </a:p>
        </p:txBody>
      </p:sp>
      <p:sp>
        <p:nvSpPr>
          <p:cNvPr id="5127" name="Прямоугольник 6"/>
          <p:cNvSpPr>
            <a:spLocks noChangeArrowheads="1"/>
          </p:cNvSpPr>
          <p:nvPr/>
        </p:nvSpPr>
        <p:spPr bwMode="auto">
          <a:xfrm>
            <a:off x="1331913" y="1412875"/>
            <a:ext cx="4121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     Пострадавшему</a:t>
            </a:r>
          </a:p>
        </p:txBody>
      </p:sp>
      <p:sp>
        <p:nvSpPr>
          <p:cNvPr id="5128" name="Прямоугольник 7"/>
          <p:cNvSpPr>
            <a:spLocks noChangeArrowheads="1"/>
          </p:cNvSpPr>
          <p:nvPr/>
        </p:nvSpPr>
        <p:spPr bwMode="auto">
          <a:xfrm>
            <a:off x="1331913" y="1989138"/>
            <a:ext cx="39354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     Самарянину</a:t>
            </a:r>
          </a:p>
        </p:txBody>
      </p:sp>
      <p:sp>
        <p:nvSpPr>
          <p:cNvPr id="5129" name="Прямоугольник 8"/>
          <p:cNvSpPr>
            <a:spLocks noChangeArrowheads="1"/>
          </p:cNvSpPr>
          <p:nvPr/>
        </p:nvSpPr>
        <p:spPr bwMode="auto">
          <a:xfrm>
            <a:off x="1331913" y="2565400"/>
            <a:ext cx="4400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     Владельцу гостиницы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042988" y="3244850"/>
            <a:ext cx="77057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Какими качествами обладал Самарянин?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611188" y="4005263"/>
            <a:ext cx="3032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равнодушие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4062413" y="4149725"/>
            <a:ext cx="20224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доброта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2195513" y="4724400"/>
            <a:ext cx="29511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жадность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4932363" y="4724400"/>
            <a:ext cx="23034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            скромность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2" descr="Фон (шаблон) презентации &quot;Фиолетовый&quot;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9225" y="0"/>
            <a:ext cx="9293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2" descr="http://im5-tub-ru.yandex.net/i?id=132375831-0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8640762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Прямоугольник 5"/>
          <p:cNvSpPr>
            <a:spLocks noChangeArrowheads="1"/>
          </p:cNvSpPr>
          <p:nvPr/>
        </p:nvSpPr>
        <p:spPr bwMode="auto">
          <a:xfrm>
            <a:off x="827088" y="549275"/>
            <a:ext cx="73453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Кто же такой ближний?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68313" y="1844675"/>
            <a:ext cx="79914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Ближний-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всякий человек, который нуждается в помощи. 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900113" y="2997200"/>
            <a:ext cx="7416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аповедь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Христа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2340768" y="4005064"/>
            <a:ext cx="9433049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6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«Возлюби ближнего твоего, </a:t>
            </a:r>
            <a:r>
              <a:rPr lang="ru-RU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самого себя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2" descr="Фон (шаблон) презентации &quot;Фиолетовый&quot;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9225" y="0"/>
            <a:ext cx="9293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2" descr="http://im5-tub-ru.yandex.net/i?id=132375831-0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8640762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11188" y="549275"/>
            <a:ext cx="77771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«Милосердие и сострадание».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539750" y="1535113"/>
            <a:ext cx="8604250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  сострадания, милосердия  невозможно </a:t>
            </a:r>
          </a:p>
          <a:p>
            <a:r>
              <a:rPr lang="ru-RU" sz="28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жить в мире.  </a:t>
            </a:r>
            <a:endParaRPr lang="ru-RU" sz="2800" i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800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Зигфрид Ленц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2" name="Picture 11" descr="а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483768" y="2780928"/>
            <a:ext cx="3168352" cy="3829832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2" descr="Фон (шаблон) презентации &quot;Фиолетовый&quot;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9225" y="0"/>
            <a:ext cx="9293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2" descr="http://im5-tub-ru.yandex.net/i?id=132375831-0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33375"/>
            <a:ext cx="8640762" cy="620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50825" y="260350"/>
            <a:ext cx="85693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Милосердие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– сердоболие, сочувствие, любовь на деле, готовность делать добро всякому, милостливость, мягкосердость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.                                                                                    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В.Даль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23850" y="1557338"/>
            <a:ext cx="84963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Милосердие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это готовность помочь кому-нибудь, простить кого-нибудь, человеколюбие.</a:t>
            </a:r>
          </a:p>
          <a:p>
            <a:pPr algn="r"/>
            <a:r>
              <a:rPr lang="ru-RU" sz="240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С.Ожегов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50825" y="2640013"/>
            <a:ext cx="88931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Милосердие</a:t>
            </a:r>
            <a:r>
              <a:rPr lang="ru-RU" sz="3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готовность из сострадания оказать помощь тому, кто в ней нуждается.                                               </a:t>
            </a: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К.Ушаков</a:t>
            </a:r>
            <a:endParaRPr lang="ru-RU" sz="36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50825" y="3433763"/>
            <a:ext cx="9288463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Милосердие</a:t>
            </a:r>
            <a:r>
              <a:rPr lang="ru-RU" sz="280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</a:t>
            </a:r>
            <a:r>
              <a:rPr lang="ru-RU" sz="240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такое качество человека, когда он готов помочь тому, кто оказался в трудном положении, пожалеть его, проявить к нему сострадание.</a:t>
            </a:r>
            <a:r>
              <a:rPr lang="ru-RU" sz="24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Толковый словарь Дмитриева</a:t>
            </a:r>
            <a:endParaRPr 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79388" y="4748213"/>
            <a:ext cx="87137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Милосердие </a:t>
            </a:r>
            <a:r>
              <a:rPr lang="ru-RU" sz="240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-  сострадательная любовь, сердечное участие в жизни немощных и нуждающихся (больных, раненых, престарелых).                          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Современный толковый словарь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7649" grpId="0"/>
      <p:bldP spid="27651" grpId="0"/>
      <p:bldP spid="276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Picture 2" descr="Фон (шаблон) презентации &quot;Фиолетовый&quot;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9225" y="0"/>
            <a:ext cx="9293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2" descr="http://im5-tub-ru.yandex.net/i?id=132375831-0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8640762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Прямоугольник 5"/>
          <p:cNvSpPr>
            <a:spLocks noChangeArrowheads="1"/>
          </p:cNvSpPr>
          <p:nvPr/>
        </p:nvSpPr>
        <p:spPr bwMode="auto">
          <a:xfrm>
            <a:off x="395288" y="476250"/>
            <a:ext cx="82804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Самый высокий из призывов     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Иисуса Христа: </a:t>
            </a:r>
          </a:p>
          <a:p>
            <a:endParaRPr lang="ru-RU" sz="2400" b="1">
              <a:latin typeface="Calibri" pitchFamily="34" charset="0"/>
            </a:endParaRPr>
          </a:p>
          <a:p>
            <a:r>
              <a:rPr lang="ru-RU" sz="32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«А Я говорю вам: любите врагов ваших»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133</TotalTime>
  <Words>502</Words>
  <Application>Microsoft Office PowerPoint</Application>
  <PresentationFormat>Экран (4:3)</PresentationFormat>
  <Paragraphs>82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Милосердие и сострадание</vt:lpstr>
      <vt:lpstr>Слайд 2</vt:lpstr>
      <vt:lpstr>Слайд 3</vt:lpstr>
      <vt:lpstr> КАРТИНА СУРИКОВА МИЛОСЕРДНЫЙ САМАРЯНИН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2018-05-07T12:41:09Z</dcterms:created>
  <dcterms:modified xsi:type="dcterms:W3CDTF">2018-05-14T12:23:33Z</dcterms:modified>
</cp:coreProperties>
</file>