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56" r:id="rId2"/>
    <p:sldId id="257" r:id="rId3"/>
    <p:sldId id="281" r:id="rId4"/>
    <p:sldId id="259" r:id="rId5"/>
    <p:sldId id="260" r:id="rId6"/>
    <p:sldId id="294" r:id="rId7"/>
    <p:sldId id="296" r:id="rId8"/>
    <p:sldId id="261" r:id="rId9"/>
    <p:sldId id="282" r:id="rId10"/>
    <p:sldId id="267" r:id="rId11"/>
    <p:sldId id="263" r:id="rId12"/>
    <p:sldId id="295" r:id="rId1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990099"/>
    <a:srgbClr val="0099FF"/>
    <a:srgbClr val="4433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71" autoAdjust="0"/>
  </p:normalViewPr>
  <p:slideViewPr>
    <p:cSldViewPr>
      <p:cViewPr>
        <p:scale>
          <a:sx n="70" d="100"/>
          <a:sy n="70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300"/>
            </a:lvl1pPr>
          </a:lstStyle>
          <a:p>
            <a:pPr>
              <a:defRPr/>
            </a:pPr>
            <a:fld id="{DD78E261-0C9E-4AEA-B63E-3BC6F5375F54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58" tIns="47779" rIns="95558" bIns="4777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300"/>
            </a:lvl1pPr>
          </a:lstStyle>
          <a:p>
            <a:pPr>
              <a:defRPr/>
            </a:pPr>
            <a:fld id="{3334356A-C488-4D86-8A85-94C03FF31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34356A-C488-4D86-8A85-94C03FF31C3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4B6F6-522F-49B6-8ACB-06A4DF87F962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31C0-9581-4AED-BFB1-2A6D1ECF4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2297-F730-40CA-A0D4-97AD7A61EADB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79D8-D062-4481-9455-A75837DF8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7593D-6565-4A6A-BCC4-94149A6A3EC0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47FA9-3343-450E-93DA-3DAB55337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D0F48-0C19-497A-A7F6-873E2D452F06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021BE-1E05-436E-9A8E-E3B4B8B9B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2DF50-05EE-4A9E-AE89-0C69A39A2E0B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5C371-B8B2-4D7C-9F44-4FA4DA5D6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A8B01-7C99-4504-9474-1C79E920E251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BFA8C-EF42-4598-A9D4-65FEB511D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1460-8975-45ED-8F4D-C0E0CE8FA921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73027-BCAC-4498-8151-E556AB762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F768-6377-4C74-890C-2D029AD8526F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4FC9-A95F-40E9-B00C-3E3ABF46E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7457C-306A-40DB-AB7E-EE1BD6A00F6A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F00F8-CDA0-45A3-9663-6E6E4972C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D456-964E-4F64-9F78-3D5D097FF1D2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93F5C-FA72-45A0-980B-2373E9A4D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0CA81E-1803-4CD8-A959-24802D2E2E5F}" type="datetimeFigureOut">
              <a:rPr lang="ru-RU"/>
              <a:pPr>
                <a:defRPr/>
              </a:pPr>
              <a:t>20.05.2018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041ED4-1E0A-4B1F-9F7A-4203AC255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39" r:id="rId3"/>
    <p:sldLayoutId id="2147483945" r:id="rId4"/>
    <p:sldLayoutId id="2147483940" r:id="rId5"/>
    <p:sldLayoutId id="2147483946" r:id="rId6"/>
    <p:sldLayoutId id="2147483947" r:id="rId7"/>
    <p:sldLayoutId id="2147483941" r:id="rId8"/>
    <p:sldLayoutId id="2147483948" r:id="rId9"/>
    <p:sldLayoutId id="214748394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04"/>
            <a:ext cx="9144000" cy="5835671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ОБЩЕРАЗВИВАЮЩЕЕ УЧРЕЖДЕНИЕ « ИЗБЕРДЕЕВСКАЯ НАЧАЛЬНАЯ ШКОЛА – ДЕТСКИЙ САД»</a:t>
            </a:r>
          </a:p>
          <a:p>
            <a:pPr algn="ct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Модель центра 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экспериментально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исследовательской деятельности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800" b="1" i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ru-RU" sz="1400" dirty="0" smtClean="0">
                <a:solidFill>
                  <a:srgbClr val="7030A0"/>
                </a:solidFill>
                <a:latin typeface="Arial" charset="0"/>
              </a:rPr>
              <a:t> ВОСПИТАТЕЛЬ: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1400" dirty="0" smtClean="0">
                <a:solidFill>
                  <a:srgbClr val="7030A0"/>
                </a:solidFill>
                <a:latin typeface="Arial" charset="0"/>
              </a:rPr>
              <a:t> КУКУШКИНА ГАЛИНА МИХАЙЛОВНА</a:t>
            </a:r>
            <a:endParaRPr lang="ru-RU" sz="1400" b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1400" b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1400" b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1400" b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1400" b="1" dirty="0" smtClean="0">
              <a:solidFill>
                <a:srgbClr val="7030A0"/>
              </a:solidFill>
              <a:latin typeface="Arial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800" b="1" dirty="0" smtClean="0">
              <a:solidFill>
                <a:srgbClr val="7030A0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Arial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57200" y="285728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 экспериментально - исследовательской деятельности для детей старшей группы</a:t>
            </a:r>
            <a:endParaRPr lang="ru-RU" sz="1800" b="1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4052886" cy="4437074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экологическую культуру дошкольника через любовь к природе и познание окружающего мира.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 свойствах воды, воздуха, песка, глины и многообразии неживой природы. Формировать умение устанавливать взаимосвязь между некоторыми явлениями природы, развивать мышление, способность делать самостоятельные выводы.    Продемонстрировать детям зависимость роста растений от состава грунта, наличие света, воды и тепла.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желание беречь землю, очищать её от мусора.</a:t>
            </a:r>
          </a:p>
          <a:p>
            <a:pPr eaLnBrk="1" hangingPunct="1">
              <a:lnSpc>
                <a:spcPct val="80000"/>
              </a:lnSpc>
              <a:buClr>
                <a:srgbClr val="0066CC"/>
              </a:buClr>
              <a:buNone/>
            </a:pPr>
            <a:endParaRPr lang="ru-RU" sz="1400" b="1" i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C:\Documents and Settings\Admin\Рабочий стол\фото к презенации центра\Фото009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357298"/>
            <a:ext cx="2095514" cy="1571636"/>
          </a:xfrm>
          <a:prstGeom prst="rect">
            <a:avLst/>
          </a:prstGeom>
          <a:noFill/>
        </p:spPr>
      </p:pic>
      <p:pic>
        <p:nvPicPr>
          <p:cNvPr id="7" name="Рисунок 6" descr="Картинки по запросу опытническая деятельность в средней групп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142984"/>
            <a:ext cx="22145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C:\Documents and Settings\Admin\Рабочий стол\фото к презенации центра\Фото012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00760" y="3714752"/>
            <a:ext cx="1660938" cy="2214583"/>
          </a:xfrm>
          <a:prstGeom prst="rect">
            <a:avLst/>
          </a:prstGeom>
          <a:noFill/>
        </p:spPr>
      </p:pic>
      <p:pic>
        <p:nvPicPr>
          <p:cNvPr id="15368" name="Picture 8" descr="C:\Documents and Settings\Admin\Рабочий стол\фото к презенации центра\Фото01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489009" y="4429132"/>
            <a:ext cx="1654991" cy="2206655"/>
          </a:xfrm>
          <a:prstGeom prst="rect">
            <a:avLst/>
          </a:prstGeom>
          <a:noFill/>
        </p:spPr>
      </p:pic>
      <p:pic>
        <p:nvPicPr>
          <p:cNvPr id="15370" name="Picture 10" descr="C:\Documents and Settings\Admin\Рабочий стол\фото к презенации центра\Фото0074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5" y="3143248"/>
            <a:ext cx="1738314" cy="2317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57200" y="285728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 экспериментально - исследовательской деятельности для детей подготовительной группы</a:t>
            </a:r>
            <a:endParaRPr lang="ru-RU" sz="1800" b="1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Содержимое 4"/>
          <p:cNvSpPr>
            <a:spLocks noGrp="1"/>
          </p:cNvSpPr>
          <p:nvPr>
            <p:ph idx="1"/>
          </p:nvPr>
        </p:nvSpPr>
        <p:spPr>
          <a:xfrm>
            <a:off x="0" y="1214438"/>
            <a:ext cx="5040313" cy="4525962"/>
          </a:xfrm>
        </p:spPr>
        <p:txBody>
          <a:bodyPr/>
          <a:lstStyle/>
          <a:p>
            <a:pPr algn="just">
              <a:buNone/>
            </a:pPr>
            <a:r>
              <a:rPr lang="ru-RU" sz="1600" b="1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у детей экологическую культуру через любовь и интерес к природе, через познание окружающего мира.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у детей простейшее представление о солнечной системе.         Продолжать вовлекать детей в исследовательскую деятельность. Развивать мышление, память. Формировать умение ставить перед собой цель, находить пути её реализации и делать самостоятельные выводы.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Через опыты дать детям элементарные представления о некоторых физических свойствах предметов (магнит, компас, термометр). Уточнить представления о свойствах воды, воздуха, песка, глины, почвы. Познакомить детей с защитными свойствами снега.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Помочь детям осознать, какое место занимает человек в природе, и показать результаты положительного и отрицательного воздействия человека на природу.</a:t>
            </a:r>
          </a:p>
          <a:p>
            <a:pPr eaLnBrk="1" hangingPunct="1">
              <a:lnSpc>
                <a:spcPct val="90000"/>
              </a:lnSpc>
              <a:buClr>
                <a:srgbClr val="0066CC"/>
              </a:buClr>
              <a:buFont typeface="Wingdings" pitchFamily="2" charset="2"/>
              <a:buChar char="Ø"/>
            </a:pPr>
            <a:endParaRPr lang="ru-RU" sz="1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Picture 8" descr="C:\Documents and Settings\Admin\Рабочий стол\фото к презенации центра\Фото007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496"/>
            <a:ext cx="2381267" cy="1785951"/>
          </a:xfrm>
          <a:prstGeom prst="rect">
            <a:avLst/>
          </a:prstGeom>
          <a:noFill/>
        </p:spPr>
      </p:pic>
      <p:pic>
        <p:nvPicPr>
          <p:cNvPr id="12" name="Picture 9" descr="C:\Documents and Settings\Admin\Рабочий стол\фото к презенации центра\Фото0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9" y="4429132"/>
            <a:ext cx="2381267" cy="1785950"/>
          </a:xfrm>
          <a:prstGeom prst="rect">
            <a:avLst/>
          </a:prstGeom>
          <a:noFill/>
        </p:spPr>
      </p:pic>
      <p:pic>
        <p:nvPicPr>
          <p:cNvPr id="13" name="Picture 6" descr="C:\Documents and Settings\Admin\Рабочий стол\фото к презенации центра\Фото0077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285860"/>
            <a:ext cx="2286016" cy="1714512"/>
          </a:xfrm>
          <a:prstGeom prst="rect">
            <a:avLst/>
          </a:prstGeom>
          <a:noFill/>
        </p:spPr>
      </p:pic>
      <p:pic>
        <p:nvPicPr>
          <p:cNvPr id="10" name="Рисунок 9" descr="IMG_28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5072074"/>
            <a:ext cx="2357454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/>
          </p:cNvSpPr>
          <p:nvPr>
            <p:ph type="title"/>
          </p:nvPr>
        </p:nvSpPr>
        <p:spPr bwMode="auto">
          <a:xfrm>
            <a:off x="142844" y="357166"/>
            <a:ext cx="86868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дает экспериментальная деятельность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5"/>
          <p:cNvSpPr>
            <a:spLocks noGrp="1"/>
          </p:cNvSpPr>
          <p:nvPr>
            <p:ph type="body" idx="1"/>
          </p:nvPr>
        </p:nvSpPr>
        <p:spPr>
          <a:xfrm>
            <a:off x="5214942" y="3143248"/>
            <a:ext cx="3643338" cy="3071834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“Умейте открыть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</a:t>
            </a:r>
          </a:p>
          <a:p>
            <a:pPr algn="just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5460326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В.А.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Сухомлинский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071546"/>
            <a:ext cx="79296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Ребенок, почувствовавший себя исследователем, овладевший искусством эксперимента, побеждает нерешительность и неуверенность в себе.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У него просыпаются инициатива, способность преодолевать трудности, переживать неудачи и достигать успеха, умение оценивать и восхищаться достижением товарища и готовность придти ему на помощь. Опыт собственных открытий — одна из лучших школ характера.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3156417"/>
            <a:ext cx="4033417" cy="298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Центр детской экспериментально-исследовательской деятельности – это один из элементов развивающей предметной среды. Этот центр создаётся в групповой комнате с целью развития у детей познавательного интереса, интереса к исследовательской деятельности и формирования основ научного мировоззрения. В то же время эта зона является площадкой для организации специфической игровой деятельности ребёнка, так как ведущим видом деятельности остаётся игра. В этой специально оборудованной зоне дети, как на занятиях, так и в свободной деятельности, проводят опыты, эксперименты, наблюдения по разной тематике. Именно эти первые простейшие и самостоятельно выполненные исследования и формируют у детей научное мировоззрение.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ru-RU" sz="2400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8"/>
          <p:cNvSpPr>
            <a:spLocks noGrp="1"/>
          </p:cNvSpPr>
          <p:nvPr>
            <p:ph type="title" idx="4294967295"/>
          </p:nvPr>
        </p:nvSpPr>
        <p:spPr bwMode="auto">
          <a:xfrm>
            <a:off x="457200" y="333375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Методические</a:t>
            </a:r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рекомендации по организации центра детского экспериментирования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cap="none" dirty="0" smtClean="0">
              <a:solidFill>
                <a:srgbClr val="99009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/>
          </p:cNvSpPr>
          <p:nvPr>
            <p:ph type="title" idx="4294967295"/>
          </p:nvPr>
        </p:nvSpPr>
        <p:spPr bwMode="auto">
          <a:xfrm>
            <a:off x="457200" y="333375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Оформление</a:t>
            </a:r>
            <a:r>
              <a:rPr lang="ru-RU" sz="1800" b="1" dirty="0" smtClean="0"/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endParaRPr lang="ru-RU" sz="1800" b="1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Rectangle 5"/>
          <p:cNvSpPr>
            <a:spLocks noGrp="1"/>
          </p:cNvSpPr>
          <p:nvPr>
            <p:ph type="body" idx="4294967295"/>
          </p:nvPr>
        </p:nvSpPr>
        <p:spPr>
          <a:xfrm>
            <a:off x="142844" y="1214421"/>
            <a:ext cx="4929222" cy="4429157"/>
          </a:xfrm>
        </p:spPr>
        <p:txBody>
          <a:bodyPr/>
          <a:lstStyle/>
          <a:p>
            <a:pPr algn="just">
              <a:buNone/>
            </a:pPr>
            <a:r>
              <a:rPr lang="en-US" sz="2400" b="1" i="1" dirty="0" smtClean="0">
                <a:solidFill>
                  <a:srgbClr val="0066CC"/>
                </a:solidFill>
                <a:latin typeface="Arial" charset="0"/>
              </a:rPr>
              <a:t>   </a:t>
            </a:r>
            <a:r>
              <a:rPr lang="ru-RU" sz="2400" b="1" i="1" dirty="0" smtClean="0">
                <a:solidFill>
                  <a:srgbClr val="0066CC"/>
                </a:solidFill>
                <a:latin typeface="Arial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Желательно чтобы центр детского экспериментирования располагался рядом с окном и был достаточно просторным (чтобы при необходимости можно было поставить дополнительные, рабочие столики). Так же желательно, чтобы рядом располагалась раковина и источник воды. Это позволит детям мыть руки сразу по окончании занятий, а педагогам быстро приводить в порядок рабочее место. Для хранения оборудования и различных материалов нужно удобно разместить небольшие стеллажи или полки. Подоконник окна можно использовать для размещения на нём ящиков с растениями, посадками для наблюдений.</a:t>
            </a:r>
          </a:p>
          <a:p>
            <a:pPr algn="just">
              <a:spcBef>
                <a:spcPts val="0"/>
              </a:spcBef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видном месте можно повесить табличку с названием экспериментально-исследовательского центра и его эмблемой, либо «поселить» в уголке персонажа, который. будет хозяином этого места, и будет помогать детям.</a:t>
            </a:r>
          </a:p>
          <a:p>
            <a:pPr algn="just">
              <a:spcBef>
                <a:spcPts val="0"/>
              </a:spcBef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качестве оформления можно использовать портреты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учёных</a:t>
            </a:r>
            <a:r>
              <a:rPr lang="ru-RU" sz="2400" dirty="0" smtClean="0"/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комнатные растения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артинки по запросу опытническая деятельность в средней групп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285860"/>
            <a:ext cx="3357586" cy="20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опытническая деятельность в средней групп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00438"/>
            <a:ext cx="228601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опытническая деятельность в средней групп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5286388"/>
            <a:ext cx="3190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57200" y="26035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Лабораторное оборудование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type="body" sz="half" idx="1"/>
          </p:nvPr>
        </p:nvSpPr>
        <p:spPr>
          <a:xfrm>
            <a:off x="3500431" y="1214422"/>
            <a:ext cx="5319720" cy="4951428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проведения опытов, в качестве оборудования удобно использовать бросовый упаковочный материал разного размера, формы и фактуры. Например, это могут быть пластиковые стаканчики, бутылочки, трубочки для коктейля, пластиковые ложечки, различные мерные стаканчики, бумажные салфетки в качестве фильтровальной бумаги, воронки, не большие миски, тазики, резиновые груши.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демонстрации отдельных опытов нужно приобрести лупы, пипетки желательно на каждого ребёнка. Обязательно должно быть дополнительное оборудование в основном для демонстрации отдельно взятых опытов: микроскоп, термометры, песочные часы, спиртовка, штатив, бинокль, весы, различные пробирки и стеклянные колбы, фонарик, глобус.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 же необходимы комплекты для игр с водой и песком, с ветром.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Чтобы одежда детей во время проведения опытов оставалась чистой целесообразно иметь на каждого ребёнка клеёнчатый фартук и нарукавники</a:t>
            </a:r>
            <a:r>
              <a:rPr lang="ru-RU" sz="14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/>
              <a:t>.</a:t>
            </a:r>
            <a:endParaRPr lang="ru-RU" sz="1400" b="1" dirty="0" smtClean="0">
              <a:solidFill>
                <a:srgbClr val="0066CC"/>
              </a:solidFill>
            </a:endParaRPr>
          </a:p>
        </p:txBody>
      </p:sp>
      <p:pic>
        <p:nvPicPr>
          <p:cNvPr id="6" name="Рисунок 5" descr="Картинки по запросу опытническая деятельность в средней групп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2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опытническая деятельность в средней групп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928934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786322"/>
            <a:ext cx="2958390" cy="1729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1400" b="1" dirty="0" smtClean="0"/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работы</a:t>
            </a:r>
            <a:endParaRPr lang="ru-RU" sz="1800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type="body" idx="1"/>
          </p:nvPr>
        </p:nvSpPr>
        <p:spPr>
          <a:xfrm>
            <a:off x="357158" y="928670"/>
            <a:ext cx="8358246" cy="5251468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Центр детского экспериментирования должен быть оснащён разнообразными природными материалами, предназначенными для проведения разных исследований: глина, земля, песок, камни, ракушки, семена растений, а так же сахар, соль, маслянистые жидкости, пищевые красители.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проведения опытов по выявлению некоторых физических свойств   предметов (магнетизм, звук и т.д.) необходимо иметь набор металлических предметов, магниты, деревянные реечки, пластмассовые предметы, колокольчики, стеклянные призмы (примерно 5 штук на подгруппу детей), маленькие зеркала. Весь этот материал используется непосредственно для проведения опытов, поэтому он должен быть в количестве из расчёта на одного ребёнка.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наблюдения за живыми объектами можно поместить аквариум с рыбками, большую стеклянную вазу для наблюдения за ростом корней у веток тополя, а так же небольшой прозрачный стакан за наблюдением корневой системы лука.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качестве демонстрационного материала центр необходимо постепенно пополнять различными коллекциями. Например: коллекция полезных ископаемых, коллекция речных и морских камней, коллекция ракушек, причём в ней могут быть и морские, и речные, и океанические ракушки. Коллекция коры деревьев, коллекция засушенных плодов (шиповник, рябина, черёмуха и т.д.), коллекция перьев (которые предварительно нужно подержать над паром), коллекция сухих листьев, мхов. Весь коллекционный материал собирается вместе с детьми и их родителями.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демонстрации некоторых природных явлений и процессов изготавливаются различные макеты. Например, макет строения земной коры, макет для демонстрации образования почвенного слоя, макет солнечной системы, макет действия вулкана и т.д.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фиксирования наблюдений, опытов, исследований воспитателю нужно оформить дневник наблюдений, который заполняется детьми с помощью воспитателя.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Материалы для работы</a:t>
            </a:r>
            <a:endParaRPr lang="ru-RU" sz="1800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8358246" cy="5251468"/>
          </a:xfrm>
        </p:spPr>
        <p:txBody>
          <a:bodyPr/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4" name="Picture 4" descr="C:\Users\сурин\Desktop\Новая папка\IMG_20150219_1156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70" y="1214422"/>
            <a:ext cx="3214688" cy="2351087"/>
          </a:xfrm>
          <a:noFill/>
        </p:spPr>
      </p:pic>
      <p:pic>
        <p:nvPicPr>
          <p:cNvPr id="5" name="Picture 5" descr="C:\Users\сурин\Desktop\Новая папка\IMG_20150219_120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714752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Users\сурин\Desktop\Новая папка\IMG_20150219_1207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500174"/>
            <a:ext cx="1857373" cy="2476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49306" y="1822406"/>
            <a:ext cx="3643340" cy="27131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4286256"/>
            <a:ext cx="3909814" cy="2286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работы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9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4071942"/>
            <a:ext cx="3405243" cy="2553932"/>
          </a:xfrm>
          <a:prstGeom prst="rect">
            <a:avLst/>
          </a:prstGeom>
        </p:spPr>
      </p:pic>
      <p:pic>
        <p:nvPicPr>
          <p:cNvPr id="8" name="Рисунок 7" descr="IMG_29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285860"/>
            <a:ext cx="3429024" cy="2571768"/>
          </a:xfrm>
          <a:prstGeom prst="rect">
            <a:avLst/>
          </a:prstGeom>
        </p:spPr>
      </p:pic>
      <p:pic>
        <p:nvPicPr>
          <p:cNvPr id="11" name="Содержимое 10" descr="IMG_1091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357290" y="1214422"/>
            <a:ext cx="3524274" cy="2643206"/>
          </a:xfrm>
        </p:spPr>
      </p:pic>
      <p:pic>
        <p:nvPicPr>
          <p:cNvPr id="12" name="Рисунок 11" descr="IMG_01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4071942"/>
            <a:ext cx="3357586" cy="251819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 flipH="1">
            <a:off x="6357950" y="4143380"/>
            <a:ext cx="2679368" cy="214314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457200" y="26035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экспериментально - исследовательской деятельности для детей младшей группы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cap="none" dirty="0" smtClean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5"/>
          <p:cNvSpPr>
            <a:spLocks noGrp="1"/>
          </p:cNvSpPr>
          <p:nvPr>
            <p:ph type="body" idx="1"/>
          </p:nvPr>
        </p:nvSpPr>
        <p:spPr>
          <a:xfrm>
            <a:off x="250825" y="1557338"/>
            <a:ext cx="4772025" cy="4525962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у детей интерес к явлениям природы. Дать элементарные представления о свойствах песка, воды, камней, воздуха.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у детей познавательную активность, произвольное внимание, память, речь, мелкую моторику рук и тактильно – кинетическую чувствительность.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Показать взаимосвязь человека и природы.   Воспитывать культуру поведения детей в природе. Учить бережно, относиться к природному окружению.</a:t>
            </a:r>
          </a:p>
          <a:p>
            <a:r>
              <a:rPr lang="ru-RU" sz="1400" dirty="0" smtClean="0"/>
              <a:t> </a:t>
            </a:r>
          </a:p>
          <a:p>
            <a:pPr eaLnBrk="1" hangingPunct="1">
              <a:buClr>
                <a:srgbClr val="0066CC"/>
              </a:buClr>
              <a:buFont typeface="Wingdings" pitchFamily="2" charset="2"/>
              <a:buChar char="Ø"/>
            </a:pPr>
            <a:endParaRPr lang="ru-RU" sz="1400" b="1" i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 descr="C:\Documents and Settings\Admin\Рабочий стол\фото к презенации центра\Фото0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7922" y="4572008"/>
            <a:ext cx="2286015" cy="1714512"/>
          </a:xfrm>
          <a:prstGeom prst="rect">
            <a:avLst/>
          </a:prstGeom>
          <a:noFill/>
        </p:spPr>
      </p:pic>
      <p:pic>
        <p:nvPicPr>
          <p:cNvPr id="13318" name="Picture 6" descr="C:\Documents and Settings\Admin\Рабочий стол\фото к презенации центра\Фото0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07" y="4286256"/>
            <a:ext cx="2158987" cy="1619240"/>
          </a:xfrm>
          <a:prstGeom prst="rect">
            <a:avLst/>
          </a:prstGeom>
          <a:noFill/>
        </p:spPr>
      </p:pic>
      <p:pic>
        <p:nvPicPr>
          <p:cNvPr id="8" name="Рисунок 7" descr="песок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000504"/>
            <a:ext cx="3272872" cy="2176460"/>
          </a:xfrm>
          <a:prstGeom prst="rect">
            <a:avLst/>
          </a:prstGeom>
        </p:spPr>
      </p:pic>
      <p:pic>
        <p:nvPicPr>
          <p:cNvPr id="9" name="Рисунок 8" descr="IMG_13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1285860"/>
            <a:ext cx="3214742" cy="2411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соленая во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5000636"/>
            <a:ext cx="2000264" cy="1714511"/>
          </a:xfrm>
          <a:prstGeom prst="rect">
            <a:avLst/>
          </a:prstGeom>
        </p:spPr>
      </p:pic>
      <p:sp>
        <p:nvSpPr>
          <p:cNvPr id="14338" name="Rectangle 4"/>
          <p:cNvSpPr>
            <a:spLocks noGrp="1"/>
          </p:cNvSpPr>
          <p:nvPr>
            <p:ph type="title"/>
          </p:nvPr>
        </p:nvSpPr>
        <p:spPr bwMode="auto">
          <a:xfrm>
            <a:off x="179388" y="333375"/>
            <a:ext cx="86868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 экспериментально - исследовательской деятельности для детей средней группы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5"/>
          <p:cNvSpPr>
            <a:spLocks noGrp="1"/>
          </p:cNvSpPr>
          <p:nvPr>
            <p:ph type="body" idx="1"/>
          </p:nvPr>
        </p:nvSpPr>
        <p:spPr>
          <a:xfrm>
            <a:off x="304800" y="1196975"/>
            <a:ext cx="4554538" cy="5472113"/>
          </a:xfrm>
        </p:spPr>
        <p:txBody>
          <a:bodyPr/>
          <a:lstStyle/>
          <a:p>
            <a:pPr lvl="4" algn="just">
              <a:buNone/>
            </a:pPr>
            <a:r>
              <a:rPr lang="ru-RU" sz="700" b="1" dirty="0" smtClean="0">
                <a:solidFill>
                  <a:srgbClr val="0099FF"/>
                </a:solidFill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Расширять знания детей о живой и неживой природе. Продолжать знакомить со свойствами воды, воздуха, песка, глины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в детях любовь к природе и интересу к ее многообразным явлениям.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у детей познавательную активность. Умение анализировать, делать экологически - грамотные выводы.        Продолжать развивать мелкую и общую моторику, внимание, память, речь детей.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Через взаимосвязь с другими видами деятельности, систематизировать элементарные экологические представления детей. Прививать навыки культурного и экологически - грамотного поведения детей в природе.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900" b="1" dirty="0" smtClean="0">
              <a:solidFill>
                <a:srgbClr val="0066CC"/>
              </a:solidFill>
            </a:endParaRPr>
          </a:p>
        </p:txBody>
      </p:sp>
      <p:pic>
        <p:nvPicPr>
          <p:cNvPr id="8" name="Picture 7" descr="SV4000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1" y="4767354"/>
            <a:ext cx="2571768" cy="192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Documents and Settings\Admin\Рабочий стол\фото к презенации центра\Фото00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86380" y="1160843"/>
            <a:ext cx="2857520" cy="2143141"/>
          </a:xfrm>
          <a:prstGeom prst="rect">
            <a:avLst/>
          </a:prstGeom>
          <a:noFill/>
        </p:spPr>
      </p:pic>
      <p:sp>
        <p:nvSpPr>
          <p:cNvPr id="6146" name="AutoShape 2" descr="Картинки по запросу фото разноцветная в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фото разноцветная в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стаканы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5000636"/>
            <a:ext cx="2032012" cy="1662869"/>
          </a:xfrm>
          <a:prstGeom prst="rect">
            <a:avLst/>
          </a:prstGeom>
        </p:spPr>
      </p:pic>
      <p:pic>
        <p:nvPicPr>
          <p:cNvPr id="14" name="Рисунок 13" descr="ле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6446" y="3357562"/>
            <a:ext cx="1857388" cy="1576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1228</TotalTime>
  <Words>773</Words>
  <Application>Microsoft Office PowerPoint</Application>
  <PresentationFormat>Экран (4:3)</PresentationFormat>
  <Paragraphs>78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Методические рекомендации по организации центра детского экспериментирования </vt:lpstr>
      <vt:lpstr>Оформление центра</vt:lpstr>
      <vt:lpstr>Лабораторное оборудование</vt:lpstr>
      <vt:lpstr>Материалы для работы</vt:lpstr>
      <vt:lpstr>Материалы для работы</vt:lpstr>
      <vt:lpstr>Материалы для работы</vt:lpstr>
      <vt:lpstr>Задачи экспериментально - исследовательской деятельности для детей младшей группы </vt:lpstr>
      <vt:lpstr>Задачи экспериментально - исследовательской деятельности для детей средней группы</vt:lpstr>
      <vt:lpstr>  Задачи экспериментально - исследовательской деятельности для детей старшей группы</vt:lpstr>
      <vt:lpstr>  Задачи экспериментально - исследовательской деятельности для детей подготовительной группы</vt:lpstr>
      <vt:lpstr> что дает экспериментальная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Творческое название проекта: "Сказочный мир природы"</dc:title>
  <dc:creator>user</dc:creator>
  <cp:lastModifiedBy>Admin</cp:lastModifiedBy>
  <cp:revision>178</cp:revision>
  <dcterms:created xsi:type="dcterms:W3CDTF">2010-11-13T06:39:34Z</dcterms:created>
  <dcterms:modified xsi:type="dcterms:W3CDTF">2018-05-20T18:47:00Z</dcterms:modified>
</cp:coreProperties>
</file>