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7"/>
  </p:notesMasterIdLst>
  <p:sldIdLst>
    <p:sldId id="258" r:id="rId2"/>
    <p:sldId id="262" r:id="rId3"/>
    <p:sldId id="260" r:id="rId4"/>
    <p:sldId id="261" r:id="rId5"/>
    <p:sldId id="278" r:id="rId6"/>
    <p:sldId id="279" r:id="rId7"/>
    <p:sldId id="280" r:id="rId8"/>
    <p:sldId id="281" r:id="rId9"/>
    <p:sldId id="265" r:id="rId10"/>
    <p:sldId id="276" r:id="rId11"/>
    <p:sldId id="274" r:id="rId12"/>
    <p:sldId id="273" r:id="rId13"/>
    <p:sldId id="272" r:id="rId14"/>
    <p:sldId id="277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54" autoAdjust="0"/>
  </p:normalViewPr>
  <p:slideViewPr>
    <p:cSldViewPr>
      <p:cViewPr varScale="1">
        <p:scale>
          <a:sx n="70" d="100"/>
          <a:sy n="70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944AF-B3D4-44BA-A091-C083327AED13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717D9-F535-40E8-B6D0-7184C05C4B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642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7B2-F37D-4DA0-85F8-55557F2C8E04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99CD6BE-D69D-4B09-AFB2-48F488916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7B2-F37D-4DA0-85F8-55557F2C8E04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6BE-D69D-4B09-AFB2-48F488916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7B2-F37D-4DA0-85F8-55557F2C8E04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6BE-D69D-4B09-AFB2-48F488916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7B2-F37D-4DA0-85F8-55557F2C8E04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99CD6BE-D69D-4B09-AFB2-48F488916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7B2-F37D-4DA0-85F8-55557F2C8E04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6BE-D69D-4B09-AFB2-48F488916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7B2-F37D-4DA0-85F8-55557F2C8E04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6BE-D69D-4B09-AFB2-48F488916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7B2-F37D-4DA0-85F8-55557F2C8E04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99CD6BE-D69D-4B09-AFB2-48F488916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7B2-F37D-4DA0-85F8-55557F2C8E04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6BE-D69D-4B09-AFB2-48F488916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7B2-F37D-4DA0-85F8-55557F2C8E04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6BE-D69D-4B09-AFB2-48F488916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7B2-F37D-4DA0-85F8-55557F2C8E04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6BE-D69D-4B09-AFB2-48F488916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7B2-F37D-4DA0-85F8-55557F2C8E04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6BE-D69D-4B09-AFB2-48F488916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A527B2-F37D-4DA0-85F8-55557F2C8E04}" type="datetimeFigureOut">
              <a:rPr lang="ru-RU" smtClean="0"/>
              <a:pPr/>
              <a:t>21.04.2018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99CD6BE-D69D-4B09-AFB2-48F488916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уб 1"/>
          <p:cNvSpPr/>
          <p:nvPr/>
        </p:nvSpPr>
        <p:spPr>
          <a:xfrm>
            <a:off x="5500694" y="1928802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Куб 2"/>
          <p:cNvSpPr/>
          <p:nvPr/>
        </p:nvSpPr>
        <p:spPr>
          <a:xfrm>
            <a:off x="5929322" y="1928802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6357950" y="1928802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5357818" y="2071678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5786446" y="2071678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6215074" y="2071678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5214942" y="2214554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5643570" y="2214554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уб 9"/>
          <p:cNvSpPr/>
          <p:nvPr/>
        </p:nvSpPr>
        <p:spPr>
          <a:xfrm>
            <a:off x="6072198" y="2214554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уб 10"/>
          <p:cNvSpPr/>
          <p:nvPr/>
        </p:nvSpPr>
        <p:spPr>
          <a:xfrm>
            <a:off x="5072066" y="2357430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5500694" y="2357430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уб 12"/>
          <p:cNvSpPr/>
          <p:nvPr/>
        </p:nvSpPr>
        <p:spPr>
          <a:xfrm>
            <a:off x="5929322" y="2357430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уб 13"/>
          <p:cNvSpPr/>
          <p:nvPr/>
        </p:nvSpPr>
        <p:spPr>
          <a:xfrm>
            <a:off x="5500694" y="1500174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уб 14"/>
          <p:cNvSpPr/>
          <p:nvPr/>
        </p:nvSpPr>
        <p:spPr>
          <a:xfrm>
            <a:off x="5929322" y="1500174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уб 15"/>
          <p:cNvSpPr/>
          <p:nvPr/>
        </p:nvSpPr>
        <p:spPr>
          <a:xfrm>
            <a:off x="6357950" y="1500174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уб 16"/>
          <p:cNvSpPr/>
          <p:nvPr/>
        </p:nvSpPr>
        <p:spPr>
          <a:xfrm>
            <a:off x="5357818" y="1643050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5786446" y="1643050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6215074" y="1643050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уб 19"/>
          <p:cNvSpPr/>
          <p:nvPr/>
        </p:nvSpPr>
        <p:spPr>
          <a:xfrm>
            <a:off x="5214942" y="1785926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уб 20"/>
          <p:cNvSpPr/>
          <p:nvPr/>
        </p:nvSpPr>
        <p:spPr>
          <a:xfrm>
            <a:off x="5643570" y="1785926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уб 21"/>
          <p:cNvSpPr/>
          <p:nvPr/>
        </p:nvSpPr>
        <p:spPr>
          <a:xfrm>
            <a:off x="6072198" y="1785926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уб 22"/>
          <p:cNvSpPr/>
          <p:nvPr/>
        </p:nvSpPr>
        <p:spPr>
          <a:xfrm>
            <a:off x="5072066" y="1928802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уб 23"/>
          <p:cNvSpPr/>
          <p:nvPr/>
        </p:nvSpPr>
        <p:spPr>
          <a:xfrm>
            <a:off x="5500694" y="1928802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Куб 24"/>
          <p:cNvSpPr/>
          <p:nvPr/>
        </p:nvSpPr>
        <p:spPr>
          <a:xfrm>
            <a:off x="5929322" y="1928802"/>
            <a:ext cx="571504" cy="571504"/>
          </a:xfrm>
          <a:prstGeom prst="cub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Куб 25"/>
          <p:cNvSpPr/>
          <p:nvPr/>
        </p:nvSpPr>
        <p:spPr>
          <a:xfrm>
            <a:off x="3714744" y="3929066"/>
            <a:ext cx="1857388" cy="1428760"/>
          </a:xfrm>
          <a:prstGeom prst="cube">
            <a:avLst>
              <a:gd name="adj" fmla="val 41304"/>
            </a:avLst>
          </a:prstGeom>
          <a:noFill/>
          <a:ln>
            <a:solidFill>
              <a:srgbClr val="005DA2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Куб 26"/>
          <p:cNvSpPr/>
          <p:nvPr/>
        </p:nvSpPr>
        <p:spPr>
          <a:xfrm>
            <a:off x="714348" y="1785926"/>
            <a:ext cx="571504" cy="571504"/>
          </a:xfrm>
          <a:prstGeom prst="cub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28596" y="1071546"/>
            <a:ext cx="2273379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Выбрана </a:t>
            </a:r>
          </a:p>
          <a:p>
            <a:r>
              <a:rPr lang="ru-RU" dirty="0" smtClean="0"/>
              <a:t>единица измерения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39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4735E-6 L -0.14965 0.35693 " pathEditMode="relative" ptsTypes="AA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64"/>
          <p:cNvGrpSpPr>
            <a:grpSpLocks/>
          </p:cNvGrpSpPr>
          <p:nvPr/>
        </p:nvGrpSpPr>
        <p:grpSpPr bwMode="auto">
          <a:xfrm>
            <a:off x="1446213" y="3133725"/>
            <a:ext cx="1336675" cy="1403350"/>
            <a:chOff x="952" y="2682"/>
            <a:chExt cx="842" cy="884"/>
          </a:xfrm>
        </p:grpSpPr>
        <p:sp>
          <p:nvSpPr>
            <p:cNvPr id="3" name="AutoShape 365"/>
            <p:cNvSpPr>
              <a:spLocks noChangeArrowheads="1"/>
            </p:cNvSpPr>
            <p:nvPr/>
          </p:nvSpPr>
          <p:spPr bwMode="auto">
            <a:xfrm rot="10800000" flipH="1">
              <a:off x="1592" y="2682"/>
              <a:ext cx="177" cy="267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4" name="Rectangle 366"/>
            <p:cNvSpPr>
              <a:spLocks noChangeArrowheads="1"/>
            </p:cNvSpPr>
            <p:nvPr/>
          </p:nvSpPr>
          <p:spPr bwMode="auto">
            <a:xfrm>
              <a:off x="1156" y="2682"/>
              <a:ext cx="455" cy="268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5" name="Rectangle 367"/>
            <p:cNvSpPr>
              <a:spLocks noChangeArrowheads="1"/>
            </p:cNvSpPr>
            <p:nvPr/>
          </p:nvSpPr>
          <p:spPr bwMode="auto">
            <a:xfrm>
              <a:off x="1611" y="2950"/>
              <a:ext cx="180" cy="36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6" name="AutoShape 368"/>
            <p:cNvSpPr>
              <a:spLocks noChangeArrowheads="1"/>
            </p:cNvSpPr>
            <p:nvPr/>
          </p:nvSpPr>
          <p:spPr bwMode="auto">
            <a:xfrm flipH="1">
              <a:off x="952" y="2727"/>
              <a:ext cx="204" cy="222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7" name="AutoShape 369"/>
            <p:cNvSpPr>
              <a:spLocks noChangeArrowheads="1"/>
            </p:cNvSpPr>
            <p:nvPr/>
          </p:nvSpPr>
          <p:spPr bwMode="auto">
            <a:xfrm rot="10800000" flipH="1">
              <a:off x="1615" y="3317"/>
              <a:ext cx="154" cy="248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8" name="AutoShape 370"/>
            <p:cNvSpPr>
              <a:spLocks noChangeArrowheads="1"/>
            </p:cNvSpPr>
            <p:nvPr/>
          </p:nvSpPr>
          <p:spPr bwMode="auto">
            <a:xfrm flipH="1">
              <a:off x="1614" y="2704"/>
              <a:ext cx="177" cy="264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9" name="Rectangle 371"/>
            <p:cNvSpPr>
              <a:spLocks noChangeArrowheads="1"/>
            </p:cNvSpPr>
            <p:nvPr/>
          </p:nvSpPr>
          <p:spPr bwMode="auto">
            <a:xfrm>
              <a:off x="975" y="2950"/>
              <a:ext cx="632" cy="61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0" name="Line 372"/>
            <p:cNvSpPr>
              <a:spLocks noChangeShapeType="1"/>
            </p:cNvSpPr>
            <p:nvPr/>
          </p:nvSpPr>
          <p:spPr bwMode="auto">
            <a:xfrm flipV="1">
              <a:off x="972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373"/>
            <p:cNvSpPr>
              <a:spLocks noChangeShapeType="1"/>
            </p:cNvSpPr>
            <p:nvPr/>
          </p:nvSpPr>
          <p:spPr bwMode="auto">
            <a:xfrm flipV="1">
              <a:off x="1607" y="3294"/>
              <a:ext cx="184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374"/>
            <p:cNvSpPr>
              <a:spLocks noChangeShapeType="1"/>
            </p:cNvSpPr>
            <p:nvPr/>
          </p:nvSpPr>
          <p:spPr bwMode="auto">
            <a:xfrm flipV="1">
              <a:off x="975" y="3317"/>
              <a:ext cx="181" cy="24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375"/>
            <p:cNvSpPr>
              <a:spLocks noChangeShapeType="1"/>
            </p:cNvSpPr>
            <p:nvPr/>
          </p:nvSpPr>
          <p:spPr bwMode="auto">
            <a:xfrm>
              <a:off x="1791" y="2704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376"/>
            <p:cNvSpPr>
              <a:spLocks noChangeShapeType="1"/>
            </p:cNvSpPr>
            <p:nvPr/>
          </p:nvSpPr>
          <p:spPr bwMode="auto">
            <a:xfrm>
              <a:off x="1156" y="2727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377"/>
            <p:cNvSpPr>
              <a:spLocks noChangeShapeType="1"/>
            </p:cNvSpPr>
            <p:nvPr/>
          </p:nvSpPr>
          <p:spPr bwMode="auto">
            <a:xfrm flipH="1">
              <a:off x="1137" y="3317"/>
              <a:ext cx="6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378"/>
            <p:cNvSpPr>
              <a:spLocks noChangeShapeType="1"/>
            </p:cNvSpPr>
            <p:nvPr/>
          </p:nvSpPr>
          <p:spPr bwMode="auto">
            <a:xfrm flipH="1">
              <a:off x="1179" y="2682"/>
              <a:ext cx="59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379"/>
            <p:cNvSpPr>
              <a:spLocks noChangeShapeType="1"/>
            </p:cNvSpPr>
            <p:nvPr/>
          </p:nvSpPr>
          <p:spPr bwMode="auto">
            <a:xfrm flipV="1">
              <a:off x="1610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" name="Group 380"/>
          <p:cNvGrpSpPr>
            <a:grpSpLocks/>
          </p:cNvGrpSpPr>
          <p:nvPr/>
        </p:nvGrpSpPr>
        <p:grpSpPr bwMode="auto">
          <a:xfrm>
            <a:off x="2454275" y="3133725"/>
            <a:ext cx="1336675" cy="1403350"/>
            <a:chOff x="952" y="2682"/>
            <a:chExt cx="842" cy="884"/>
          </a:xfrm>
        </p:grpSpPr>
        <p:sp>
          <p:nvSpPr>
            <p:cNvPr id="19" name="AutoShape 381"/>
            <p:cNvSpPr>
              <a:spLocks noChangeArrowheads="1"/>
            </p:cNvSpPr>
            <p:nvPr/>
          </p:nvSpPr>
          <p:spPr bwMode="auto">
            <a:xfrm rot="10800000" flipH="1">
              <a:off x="1592" y="2682"/>
              <a:ext cx="177" cy="267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0" name="Rectangle 382"/>
            <p:cNvSpPr>
              <a:spLocks noChangeArrowheads="1"/>
            </p:cNvSpPr>
            <p:nvPr/>
          </p:nvSpPr>
          <p:spPr bwMode="auto">
            <a:xfrm>
              <a:off x="1156" y="2682"/>
              <a:ext cx="455" cy="268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1" name="Rectangle 383"/>
            <p:cNvSpPr>
              <a:spLocks noChangeArrowheads="1"/>
            </p:cNvSpPr>
            <p:nvPr/>
          </p:nvSpPr>
          <p:spPr bwMode="auto">
            <a:xfrm>
              <a:off x="1611" y="2950"/>
              <a:ext cx="180" cy="36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2" name="AutoShape 384"/>
            <p:cNvSpPr>
              <a:spLocks noChangeArrowheads="1"/>
            </p:cNvSpPr>
            <p:nvPr/>
          </p:nvSpPr>
          <p:spPr bwMode="auto">
            <a:xfrm flipH="1">
              <a:off x="952" y="2727"/>
              <a:ext cx="204" cy="222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3" name="AutoShape 385"/>
            <p:cNvSpPr>
              <a:spLocks noChangeArrowheads="1"/>
            </p:cNvSpPr>
            <p:nvPr/>
          </p:nvSpPr>
          <p:spPr bwMode="auto">
            <a:xfrm rot="10800000" flipH="1">
              <a:off x="1615" y="3317"/>
              <a:ext cx="154" cy="248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4" name="AutoShape 386"/>
            <p:cNvSpPr>
              <a:spLocks noChangeArrowheads="1"/>
            </p:cNvSpPr>
            <p:nvPr/>
          </p:nvSpPr>
          <p:spPr bwMode="auto">
            <a:xfrm flipH="1">
              <a:off x="1614" y="2704"/>
              <a:ext cx="177" cy="264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5" name="Rectangle 387"/>
            <p:cNvSpPr>
              <a:spLocks noChangeArrowheads="1"/>
            </p:cNvSpPr>
            <p:nvPr/>
          </p:nvSpPr>
          <p:spPr bwMode="auto">
            <a:xfrm>
              <a:off x="975" y="2950"/>
              <a:ext cx="632" cy="61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6" name="Line 388"/>
            <p:cNvSpPr>
              <a:spLocks noChangeShapeType="1"/>
            </p:cNvSpPr>
            <p:nvPr/>
          </p:nvSpPr>
          <p:spPr bwMode="auto">
            <a:xfrm flipV="1">
              <a:off x="972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Line 389"/>
            <p:cNvSpPr>
              <a:spLocks noChangeShapeType="1"/>
            </p:cNvSpPr>
            <p:nvPr/>
          </p:nvSpPr>
          <p:spPr bwMode="auto">
            <a:xfrm flipV="1">
              <a:off x="1607" y="3294"/>
              <a:ext cx="184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390"/>
            <p:cNvSpPr>
              <a:spLocks noChangeShapeType="1"/>
            </p:cNvSpPr>
            <p:nvPr/>
          </p:nvSpPr>
          <p:spPr bwMode="auto">
            <a:xfrm flipV="1">
              <a:off x="975" y="3317"/>
              <a:ext cx="181" cy="24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391"/>
            <p:cNvSpPr>
              <a:spLocks noChangeShapeType="1"/>
            </p:cNvSpPr>
            <p:nvPr/>
          </p:nvSpPr>
          <p:spPr bwMode="auto">
            <a:xfrm>
              <a:off x="1791" y="2704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392"/>
            <p:cNvSpPr>
              <a:spLocks noChangeShapeType="1"/>
            </p:cNvSpPr>
            <p:nvPr/>
          </p:nvSpPr>
          <p:spPr bwMode="auto">
            <a:xfrm>
              <a:off x="1156" y="2727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393"/>
            <p:cNvSpPr>
              <a:spLocks noChangeShapeType="1"/>
            </p:cNvSpPr>
            <p:nvPr/>
          </p:nvSpPr>
          <p:spPr bwMode="auto">
            <a:xfrm flipH="1">
              <a:off x="1137" y="3317"/>
              <a:ext cx="6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Line 394"/>
            <p:cNvSpPr>
              <a:spLocks noChangeShapeType="1"/>
            </p:cNvSpPr>
            <p:nvPr/>
          </p:nvSpPr>
          <p:spPr bwMode="auto">
            <a:xfrm flipH="1">
              <a:off x="1179" y="2682"/>
              <a:ext cx="59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Line 395"/>
            <p:cNvSpPr>
              <a:spLocks noChangeShapeType="1"/>
            </p:cNvSpPr>
            <p:nvPr/>
          </p:nvSpPr>
          <p:spPr bwMode="auto">
            <a:xfrm flipV="1">
              <a:off x="1610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4" name="Group 396"/>
          <p:cNvGrpSpPr>
            <a:grpSpLocks/>
          </p:cNvGrpSpPr>
          <p:nvPr/>
        </p:nvGrpSpPr>
        <p:grpSpPr bwMode="auto">
          <a:xfrm>
            <a:off x="3462338" y="3133725"/>
            <a:ext cx="1336675" cy="1403350"/>
            <a:chOff x="952" y="2682"/>
            <a:chExt cx="842" cy="884"/>
          </a:xfrm>
        </p:grpSpPr>
        <p:sp>
          <p:nvSpPr>
            <p:cNvPr id="35" name="AutoShape 397"/>
            <p:cNvSpPr>
              <a:spLocks noChangeArrowheads="1"/>
            </p:cNvSpPr>
            <p:nvPr/>
          </p:nvSpPr>
          <p:spPr bwMode="auto">
            <a:xfrm rot="10800000" flipH="1">
              <a:off x="1592" y="2682"/>
              <a:ext cx="177" cy="267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36" name="Rectangle 398"/>
            <p:cNvSpPr>
              <a:spLocks noChangeArrowheads="1"/>
            </p:cNvSpPr>
            <p:nvPr/>
          </p:nvSpPr>
          <p:spPr bwMode="auto">
            <a:xfrm>
              <a:off x="1156" y="2682"/>
              <a:ext cx="455" cy="268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37" name="Rectangle 399"/>
            <p:cNvSpPr>
              <a:spLocks noChangeArrowheads="1"/>
            </p:cNvSpPr>
            <p:nvPr/>
          </p:nvSpPr>
          <p:spPr bwMode="auto">
            <a:xfrm>
              <a:off x="1611" y="2950"/>
              <a:ext cx="180" cy="36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38" name="AutoShape 400"/>
            <p:cNvSpPr>
              <a:spLocks noChangeArrowheads="1"/>
            </p:cNvSpPr>
            <p:nvPr/>
          </p:nvSpPr>
          <p:spPr bwMode="auto">
            <a:xfrm flipH="1">
              <a:off x="952" y="2727"/>
              <a:ext cx="204" cy="222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39" name="AutoShape 401"/>
            <p:cNvSpPr>
              <a:spLocks noChangeArrowheads="1"/>
            </p:cNvSpPr>
            <p:nvPr/>
          </p:nvSpPr>
          <p:spPr bwMode="auto">
            <a:xfrm rot="10800000" flipH="1">
              <a:off x="1615" y="3317"/>
              <a:ext cx="154" cy="248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40" name="AutoShape 402"/>
            <p:cNvSpPr>
              <a:spLocks noChangeArrowheads="1"/>
            </p:cNvSpPr>
            <p:nvPr/>
          </p:nvSpPr>
          <p:spPr bwMode="auto">
            <a:xfrm flipH="1">
              <a:off x="1614" y="2704"/>
              <a:ext cx="177" cy="264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41" name="Rectangle 403"/>
            <p:cNvSpPr>
              <a:spLocks noChangeArrowheads="1"/>
            </p:cNvSpPr>
            <p:nvPr/>
          </p:nvSpPr>
          <p:spPr bwMode="auto">
            <a:xfrm>
              <a:off x="975" y="2950"/>
              <a:ext cx="632" cy="61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42" name="Line 404"/>
            <p:cNvSpPr>
              <a:spLocks noChangeShapeType="1"/>
            </p:cNvSpPr>
            <p:nvPr/>
          </p:nvSpPr>
          <p:spPr bwMode="auto">
            <a:xfrm flipV="1">
              <a:off x="972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Line 405"/>
            <p:cNvSpPr>
              <a:spLocks noChangeShapeType="1"/>
            </p:cNvSpPr>
            <p:nvPr/>
          </p:nvSpPr>
          <p:spPr bwMode="auto">
            <a:xfrm flipV="1">
              <a:off x="1607" y="3294"/>
              <a:ext cx="184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Line 406"/>
            <p:cNvSpPr>
              <a:spLocks noChangeShapeType="1"/>
            </p:cNvSpPr>
            <p:nvPr/>
          </p:nvSpPr>
          <p:spPr bwMode="auto">
            <a:xfrm flipV="1">
              <a:off x="975" y="3317"/>
              <a:ext cx="181" cy="24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Line 407"/>
            <p:cNvSpPr>
              <a:spLocks noChangeShapeType="1"/>
            </p:cNvSpPr>
            <p:nvPr/>
          </p:nvSpPr>
          <p:spPr bwMode="auto">
            <a:xfrm>
              <a:off x="1791" y="2704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Line 408"/>
            <p:cNvSpPr>
              <a:spLocks noChangeShapeType="1"/>
            </p:cNvSpPr>
            <p:nvPr/>
          </p:nvSpPr>
          <p:spPr bwMode="auto">
            <a:xfrm>
              <a:off x="1156" y="2727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Line 409"/>
            <p:cNvSpPr>
              <a:spLocks noChangeShapeType="1"/>
            </p:cNvSpPr>
            <p:nvPr/>
          </p:nvSpPr>
          <p:spPr bwMode="auto">
            <a:xfrm flipH="1">
              <a:off x="1137" y="3317"/>
              <a:ext cx="6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Line 410"/>
            <p:cNvSpPr>
              <a:spLocks noChangeShapeType="1"/>
            </p:cNvSpPr>
            <p:nvPr/>
          </p:nvSpPr>
          <p:spPr bwMode="auto">
            <a:xfrm flipH="1">
              <a:off x="1179" y="2682"/>
              <a:ext cx="59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Line 411"/>
            <p:cNvSpPr>
              <a:spLocks noChangeShapeType="1"/>
            </p:cNvSpPr>
            <p:nvPr/>
          </p:nvSpPr>
          <p:spPr bwMode="auto">
            <a:xfrm flipV="1">
              <a:off x="1610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0" name="Group 412"/>
          <p:cNvGrpSpPr>
            <a:grpSpLocks/>
          </p:cNvGrpSpPr>
          <p:nvPr/>
        </p:nvGrpSpPr>
        <p:grpSpPr bwMode="auto">
          <a:xfrm>
            <a:off x="4470400" y="3133725"/>
            <a:ext cx="1336675" cy="1403350"/>
            <a:chOff x="952" y="2682"/>
            <a:chExt cx="842" cy="884"/>
          </a:xfrm>
        </p:grpSpPr>
        <p:sp>
          <p:nvSpPr>
            <p:cNvPr id="51" name="AutoShape 413"/>
            <p:cNvSpPr>
              <a:spLocks noChangeArrowheads="1"/>
            </p:cNvSpPr>
            <p:nvPr/>
          </p:nvSpPr>
          <p:spPr bwMode="auto">
            <a:xfrm rot="10800000" flipH="1">
              <a:off x="1592" y="2682"/>
              <a:ext cx="177" cy="267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52" name="Rectangle 414"/>
            <p:cNvSpPr>
              <a:spLocks noChangeArrowheads="1"/>
            </p:cNvSpPr>
            <p:nvPr/>
          </p:nvSpPr>
          <p:spPr bwMode="auto">
            <a:xfrm>
              <a:off x="1156" y="2682"/>
              <a:ext cx="455" cy="268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53" name="Rectangle 415"/>
            <p:cNvSpPr>
              <a:spLocks noChangeArrowheads="1"/>
            </p:cNvSpPr>
            <p:nvPr/>
          </p:nvSpPr>
          <p:spPr bwMode="auto">
            <a:xfrm>
              <a:off x="1611" y="2950"/>
              <a:ext cx="180" cy="36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54" name="AutoShape 416"/>
            <p:cNvSpPr>
              <a:spLocks noChangeArrowheads="1"/>
            </p:cNvSpPr>
            <p:nvPr/>
          </p:nvSpPr>
          <p:spPr bwMode="auto">
            <a:xfrm flipH="1">
              <a:off x="952" y="2727"/>
              <a:ext cx="204" cy="222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55" name="AutoShape 417"/>
            <p:cNvSpPr>
              <a:spLocks noChangeArrowheads="1"/>
            </p:cNvSpPr>
            <p:nvPr/>
          </p:nvSpPr>
          <p:spPr bwMode="auto">
            <a:xfrm rot="10800000" flipH="1">
              <a:off x="1615" y="3317"/>
              <a:ext cx="154" cy="248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56" name="AutoShape 418"/>
            <p:cNvSpPr>
              <a:spLocks noChangeArrowheads="1"/>
            </p:cNvSpPr>
            <p:nvPr/>
          </p:nvSpPr>
          <p:spPr bwMode="auto">
            <a:xfrm flipH="1">
              <a:off x="1614" y="2704"/>
              <a:ext cx="177" cy="264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57" name="Rectangle 419"/>
            <p:cNvSpPr>
              <a:spLocks noChangeArrowheads="1"/>
            </p:cNvSpPr>
            <p:nvPr/>
          </p:nvSpPr>
          <p:spPr bwMode="auto">
            <a:xfrm>
              <a:off x="975" y="2950"/>
              <a:ext cx="632" cy="61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58" name="Line 420"/>
            <p:cNvSpPr>
              <a:spLocks noChangeShapeType="1"/>
            </p:cNvSpPr>
            <p:nvPr/>
          </p:nvSpPr>
          <p:spPr bwMode="auto">
            <a:xfrm flipV="1">
              <a:off x="972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Line 421"/>
            <p:cNvSpPr>
              <a:spLocks noChangeShapeType="1"/>
            </p:cNvSpPr>
            <p:nvPr/>
          </p:nvSpPr>
          <p:spPr bwMode="auto">
            <a:xfrm flipV="1">
              <a:off x="1607" y="3294"/>
              <a:ext cx="184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Line 422"/>
            <p:cNvSpPr>
              <a:spLocks noChangeShapeType="1"/>
            </p:cNvSpPr>
            <p:nvPr/>
          </p:nvSpPr>
          <p:spPr bwMode="auto">
            <a:xfrm flipV="1">
              <a:off x="975" y="3317"/>
              <a:ext cx="181" cy="24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Line 423"/>
            <p:cNvSpPr>
              <a:spLocks noChangeShapeType="1"/>
            </p:cNvSpPr>
            <p:nvPr/>
          </p:nvSpPr>
          <p:spPr bwMode="auto">
            <a:xfrm>
              <a:off x="1791" y="2704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Line 424"/>
            <p:cNvSpPr>
              <a:spLocks noChangeShapeType="1"/>
            </p:cNvSpPr>
            <p:nvPr/>
          </p:nvSpPr>
          <p:spPr bwMode="auto">
            <a:xfrm>
              <a:off x="1156" y="2727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Line 425"/>
            <p:cNvSpPr>
              <a:spLocks noChangeShapeType="1"/>
            </p:cNvSpPr>
            <p:nvPr/>
          </p:nvSpPr>
          <p:spPr bwMode="auto">
            <a:xfrm flipH="1">
              <a:off x="1137" y="3317"/>
              <a:ext cx="6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Line 426"/>
            <p:cNvSpPr>
              <a:spLocks noChangeShapeType="1"/>
            </p:cNvSpPr>
            <p:nvPr/>
          </p:nvSpPr>
          <p:spPr bwMode="auto">
            <a:xfrm flipH="1">
              <a:off x="1179" y="2682"/>
              <a:ext cx="59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Line 427"/>
            <p:cNvSpPr>
              <a:spLocks noChangeShapeType="1"/>
            </p:cNvSpPr>
            <p:nvPr/>
          </p:nvSpPr>
          <p:spPr bwMode="auto">
            <a:xfrm flipV="1">
              <a:off x="1610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6" name="Group 300"/>
          <p:cNvGrpSpPr>
            <a:grpSpLocks/>
          </p:cNvGrpSpPr>
          <p:nvPr/>
        </p:nvGrpSpPr>
        <p:grpSpPr bwMode="auto">
          <a:xfrm>
            <a:off x="1158875" y="3563937"/>
            <a:ext cx="1336675" cy="1403350"/>
            <a:chOff x="952" y="2682"/>
            <a:chExt cx="842" cy="884"/>
          </a:xfrm>
        </p:grpSpPr>
        <p:sp>
          <p:nvSpPr>
            <p:cNvPr id="67" name="AutoShape 301"/>
            <p:cNvSpPr>
              <a:spLocks noChangeArrowheads="1"/>
            </p:cNvSpPr>
            <p:nvPr/>
          </p:nvSpPr>
          <p:spPr bwMode="auto">
            <a:xfrm rot="10800000" flipH="1">
              <a:off x="1592" y="2682"/>
              <a:ext cx="177" cy="267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68" name="Rectangle 302"/>
            <p:cNvSpPr>
              <a:spLocks noChangeArrowheads="1"/>
            </p:cNvSpPr>
            <p:nvPr/>
          </p:nvSpPr>
          <p:spPr bwMode="auto">
            <a:xfrm>
              <a:off x="1156" y="2682"/>
              <a:ext cx="455" cy="268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69" name="Rectangle 303"/>
            <p:cNvSpPr>
              <a:spLocks noChangeArrowheads="1"/>
            </p:cNvSpPr>
            <p:nvPr/>
          </p:nvSpPr>
          <p:spPr bwMode="auto">
            <a:xfrm>
              <a:off x="1611" y="2950"/>
              <a:ext cx="180" cy="36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70" name="AutoShape 304"/>
            <p:cNvSpPr>
              <a:spLocks noChangeArrowheads="1"/>
            </p:cNvSpPr>
            <p:nvPr/>
          </p:nvSpPr>
          <p:spPr bwMode="auto">
            <a:xfrm flipH="1">
              <a:off x="952" y="2727"/>
              <a:ext cx="204" cy="222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71" name="AutoShape 305"/>
            <p:cNvSpPr>
              <a:spLocks noChangeArrowheads="1"/>
            </p:cNvSpPr>
            <p:nvPr/>
          </p:nvSpPr>
          <p:spPr bwMode="auto">
            <a:xfrm rot="10800000" flipH="1">
              <a:off x="1615" y="3317"/>
              <a:ext cx="154" cy="248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72" name="AutoShape 306"/>
            <p:cNvSpPr>
              <a:spLocks noChangeArrowheads="1"/>
            </p:cNvSpPr>
            <p:nvPr/>
          </p:nvSpPr>
          <p:spPr bwMode="auto">
            <a:xfrm flipH="1">
              <a:off x="1614" y="2704"/>
              <a:ext cx="177" cy="264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73" name="Rectangle 307"/>
            <p:cNvSpPr>
              <a:spLocks noChangeArrowheads="1"/>
            </p:cNvSpPr>
            <p:nvPr/>
          </p:nvSpPr>
          <p:spPr bwMode="auto">
            <a:xfrm>
              <a:off x="975" y="2950"/>
              <a:ext cx="632" cy="61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74" name="Line 308"/>
            <p:cNvSpPr>
              <a:spLocks noChangeShapeType="1"/>
            </p:cNvSpPr>
            <p:nvPr/>
          </p:nvSpPr>
          <p:spPr bwMode="auto">
            <a:xfrm flipV="1">
              <a:off x="972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Line 309"/>
            <p:cNvSpPr>
              <a:spLocks noChangeShapeType="1"/>
            </p:cNvSpPr>
            <p:nvPr/>
          </p:nvSpPr>
          <p:spPr bwMode="auto">
            <a:xfrm flipV="1">
              <a:off x="1607" y="3294"/>
              <a:ext cx="184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Line 310"/>
            <p:cNvSpPr>
              <a:spLocks noChangeShapeType="1"/>
            </p:cNvSpPr>
            <p:nvPr/>
          </p:nvSpPr>
          <p:spPr bwMode="auto">
            <a:xfrm flipV="1">
              <a:off x="975" y="3317"/>
              <a:ext cx="181" cy="24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Line 311"/>
            <p:cNvSpPr>
              <a:spLocks noChangeShapeType="1"/>
            </p:cNvSpPr>
            <p:nvPr/>
          </p:nvSpPr>
          <p:spPr bwMode="auto">
            <a:xfrm>
              <a:off x="1791" y="2704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Line 312"/>
            <p:cNvSpPr>
              <a:spLocks noChangeShapeType="1"/>
            </p:cNvSpPr>
            <p:nvPr/>
          </p:nvSpPr>
          <p:spPr bwMode="auto">
            <a:xfrm>
              <a:off x="1156" y="2727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Line 313"/>
            <p:cNvSpPr>
              <a:spLocks noChangeShapeType="1"/>
            </p:cNvSpPr>
            <p:nvPr/>
          </p:nvSpPr>
          <p:spPr bwMode="auto">
            <a:xfrm flipH="1">
              <a:off x="1137" y="3317"/>
              <a:ext cx="6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Line 314"/>
            <p:cNvSpPr>
              <a:spLocks noChangeShapeType="1"/>
            </p:cNvSpPr>
            <p:nvPr/>
          </p:nvSpPr>
          <p:spPr bwMode="auto">
            <a:xfrm flipH="1">
              <a:off x="1179" y="2682"/>
              <a:ext cx="59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Line 315"/>
            <p:cNvSpPr>
              <a:spLocks noChangeShapeType="1"/>
            </p:cNvSpPr>
            <p:nvPr/>
          </p:nvSpPr>
          <p:spPr bwMode="auto">
            <a:xfrm flipV="1">
              <a:off x="1610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" name="Group 316"/>
          <p:cNvGrpSpPr>
            <a:grpSpLocks/>
          </p:cNvGrpSpPr>
          <p:nvPr/>
        </p:nvGrpSpPr>
        <p:grpSpPr bwMode="auto">
          <a:xfrm>
            <a:off x="2166938" y="3563937"/>
            <a:ext cx="1336675" cy="1403350"/>
            <a:chOff x="952" y="2682"/>
            <a:chExt cx="842" cy="884"/>
          </a:xfrm>
        </p:grpSpPr>
        <p:sp>
          <p:nvSpPr>
            <p:cNvPr id="83" name="AutoShape 317"/>
            <p:cNvSpPr>
              <a:spLocks noChangeArrowheads="1"/>
            </p:cNvSpPr>
            <p:nvPr/>
          </p:nvSpPr>
          <p:spPr bwMode="auto">
            <a:xfrm rot="10800000" flipH="1">
              <a:off x="1592" y="2682"/>
              <a:ext cx="177" cy="267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84" name="Rectangle 318"/>
            <p:cNvSpPr>
              <a:spLocks noChangeArrowheads="1"/>
            </p:cNvSpPr>
            <p:nvPr/>
          </p:nvSpPr>
          <p:spPr bwMode="auto">
            <a:xfrm>
              <a:off x="1156" y="2682"/>
              <a:ext cx="455" cy="268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85" name="Rectangle 319"/>
            <p:cNvSpPr>
              <a:spLocks noChangeArrowheads="1"/>
            </p:cNvSpPr>
            <p:nvPr/>
          </p:nvSpPr>
          <p:spPr bwMode="auto">
            <a:xfrm>
              <a:off x="1611" y="2950"/>
              <a:ext cx="180" cy="36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86" name="AutoShape 320"/>
            <p:cNvSpPr>
              <a:spLocks noChangeArrowheads="1"/>
            </p:cNvSpPr>
            <p:nvPr/>
          </p:nvSpPr>
          <p:spPr bwMode="auto">
            <a:xfrm flipH="1">
              <a:off x="952" y="2727"/>
              <a:ext cx="204" cy="222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87" name="AutoShape 321"/>
            <p:cNvSpPr>
              <a:spLocks noChangeArrowheads="1"/>
            </p:cNvSpPr>
            <p:nvPr/>
          </p:nvSpPr>
          <p:spPr bwMode="auto">
            <a:xfrm rot="10800000" flipH="1">
              <a:off x="1615" y="3317"/>
              <a:ext cx="154" cy="248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88" name="AutoShape 322"/>
            <p:cNvSpPr>
              <a:spLocks noChangeArrowheads="1"/>
            </p:cNvSpPr>
            <p:nvPr/>
          </p:nvSpPr>
          <p:spPr bwMode="auto">
            <a:xfrm flipH="1">
              <a:off x="1614" y="2704"/>
              <a:ext cx="177" cy="264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89" name="Rectangle 323"/>
            <p:cNvSpPr>
              <a:spLocks noChangeArrowheads="1"/>
            </p:cNvSpPr>
            <p:nvPr/>
          </p:nvSpPr>
          <p:spPr bwMode="auto">
            <a:xfrm>
              <a:off x="975" y="2950"/>
              <a:ext cx="632" cy="61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90" name="Line 324"/>
            <p:cNvSpPr>
              <a:spLocks noChangeShapeType="1"/>
            </p:cNvSpPr>
            <p:nvPr/>
          </p:nvSpPr>
          <p:spPr bwMode="auto">
            <a:xfrm flipV="1">
              <a:off x="972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Line 325"/>
            <p:cNvSpPr>
              <a:spLocks noChangeShapeType="1"/>
            </p:cNvSpPr>
            <p:nvPr/>
          </p:nvSpPr>
          <p:spPr bwMode="auto">
            <a:xfrm flipV="1">
              <a:off x="1607" y="3294"/>
              <a:ext cx="184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Line 326"/>
            <p:cNvSpPr>
              <a:spLocks noChangeShapeType="1"/>
            </p:cNvSpPr>
            <p:nvPr/>
          </p:nvSpPr>
          <p:spPr bwMode="auto">
            <a:xfrm flipV="1">
              <a:off x="975" y="3317"/>
              <a:ext cx="181" cy="24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Line 327"/>
            <p:cNvSpPr>
              <a:spLocks noChangeShapeType="1"/>
            </p:cNvSpPr>
            <p:nvPr/>
          </p:nvSpPr>
          <p:spPr bwMode="auto">
            <a:xfrm>
              <a:off x="1791" y="2704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Line 328"/>
            <p:cNvSpPr>
              <a:spLocks noChangeShapeType="1"/>
            </p:cNvSpPr>
            <p:nvPr/>
          </p:nvSpPr>
          <p:spPr bwMode="auto">
            <a:xfrm>
              <a:off x="1156" y="2727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Line 329"/>
            <p:cNvSpPr>
              <a:spLocks noChangeShapeType="1"/>
            </p:cNvSpPr>
            <p:nvPr/>
          </p:nvSpPr>
          <p:spPr bwMode="auto">
            <a:xfrm flipH="1">
              <a:off x="1137" y="3317"/>
              <a:ext cx="6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Line 330"/>
            <p:cNvSpPr>
              <a:spLocks noChangeShapeType="1"/>
            </p:cNvSpPr>
            <p:nvPr/>
          </p:nvSpPr>
          <p:spPr bwMode="auto">
            <a:xfrm flipH="1">
              <a:off x="1179" y="2682"/>
              <a:ext cx="59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Line 331"/>
            <p:cNvSpPr>
              <a:spLocks noChangeShapeType="1"/>
            </p:cNvSpPr>
            <p:nvPr/>
          </p:nvSpPr>
          <p:spPr bwMode="auto">
            <a:xfrm flipV="1">
              <a:off x="1610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8" name="Group 332"/>
          <p:cNvGrpSpPr>
            <a:grpSpLocks/>
          </p:cNvGrpSpPr>
          <p:nvPr/>
        </p:nvGrpSpPr>
        <p:grpSpPr bwMode="auto">
          <a:xfrm>
            <a:off x="3175000" y="3563937"/>
            <a:ext cx="1336675" cy="1403350"/>
            <a:chOff x="952" y="2682"/>
            <a:chExt cx="842" cy="884"/>
          </a:xfrm>
        </p:grpSpPr>
        <p:sp>
          <p:nvSpPr>
            <p:cNvPr id="99" name="AutoShape 333"/>
            <p:cNvSpPr>
              <a:spLocks noChangeArrowheads="1"/>
            </p:cNvSpPr>
            <p:nvPr/>
          </p:nvSpPr>
          <p:spPr bwMode="auto">
            <a:xfrm rot="10800000" flipH="1">
              <a:off x="1592" y="2682"/>
              <a:ext cx="177" cy="267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00" name="Rectangle 334"/>
            <p:cNvSpPr>
              <a:spLocks noChangeArrowheads="1"/>
            </p:cNvSpPr>
            <p:nvPr/>
          </p:nvSpPr>
          <p:spPr bwMode="auto">
            <a:xfrm>
              <a:off x="1156" y="2682"/>
              <a:ext cx="455" cy="268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01" name="Rectangle 335"/>
            <p:cNvSpPr>
              <a:spLocks noChangeArrowheads="1"/>
            </p:cNvSpPr>
            <p:nvPr/>
          </p:nvSpPr>
          <p:spPr bwMode="auto">
            <a:xfrm>
              <a:off x="1611" y="2950"/>
              <a:ext cx="180" cy="36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02" name="AutoShape 336"/>
            <p:cNvSpPr>
              <a:spLocks noChangeArrowheads="1"/>
            </p:cNvSpPr>
            <p:nvPr/>
          </p:nvSpPr>
          <p:spPr bwMode="auto">
            <a:xfrm flipH="1">
              <a:off x="952" y="2727"/>
              <a:ext cx="204" cy="222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03" name="AutoShape 337"/>
            <p:cNvSpPr>
              <a:spLocks noChangeArrowheads="1"/>
            </p:cNvSpPr>
            <p:nvPr/>
          </p:nvSpPr>
          <p:spPr bwMode="auto">
            <a:xfrm rot="10800000" flipH="1">
              <a:off x="1615" y="3317"/>
              <a:ext cx="154" cy="248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04" name="AutoShape 338"/>
            <p:cNvSpPr>
              <a:spLocks noChangeArrowheads="1"/>
            </p:cNvSpPr>
            <p:nvPr/>
          </p:nvSpPr>
          <p:spPr bwMode="auto">
            <a:xfrm flipH="1">
              <a:off x="1614" y="2704"/>
              <a:ext cx="177" cy="264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05" name="Rectangle 339"/>
            <p:cNvSpPr>
              <a:spLocks noChangeArrowheads="1"/>
            </p:cNvSpPr>
            <p:nvPr/>
          </p:nvSpPr>
          <p:spPr bwMode="auto">
            <a:xfrm>
              <a:off x="975" y="2950"/>
              <a:ext cx="632" cy="61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06" name="Line 340"/>
            <p:cNvSpPr>
              <a:spLocks noChangeShapeType="1"/>
            </p:cNvSpPr>
            <p:nvPr/>
          </p:nvSpPr>
          <p:spPr bwMode="auto">
            <a:xfrm flipV="1">
              <a:off x="972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Line 341"/>
            <p:cNvSpPr>
              <a:spLocks noChangeShapeType="1"/>
            </p:cNvSpPr>
            <p:nvPr/>
          </p:nvSpPr>
          <p:spPr bwMode="auto">
            <a:xfrm flipV="1">
              <a:off x="1607" y="3294"/>
              <a:ext cx="184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Line 342"/>
            <p:cNvSpPr>
              <a:spLocks noChangeShapeType="1"/>
            </p:cNvSpPr>
            <p:nvPr/>
          </p:nvSpPr>
          <p:spPr bwMode="auto">
            <a:xfrm flipV="1">
              <a:off x="975" y="3317"/>
              <a:ext cx="181" cy="24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Line 343"/>
            <p:cNvSpPr>
              <a:spLocks noChangeShapeType="1"/>
            </p:cNvSpPr>
            <p:nvPr/>
          </p:nvSpPr>
          <p:spPr bwMode="auto">
            <a:xfrm>
              <a:off x="1791" y="2704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Line 344"/>
            <p:cNvSpPr>
              <a:spLocks noChangeShapeType="1"/>
            </p:cNvSpPr>
            <p:nvPr/>
          </p:nvSpPr>
          <p:spPr bwMode="auto">
            <a:xfrm>
              <a:off x="1156" y="2727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Line 345"/>
            <p:cNvSpPr>
              <a:spLocks noChangeShapeType="1"/>
            </p:cNvSpPr>
            <p:nvPr/>
          </p:nvSpPr>
          <p:spPr bwMode="auto">
            <a:xfrm flipH="1">
              <a:off x="1137" y="3317"/>
              <a:ext cx="6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Line 346"/>
            <p:cNvSpPr>
              <a:spLocks noChangeShapeType="1"/>
            </p:cNvSpPr>
            <p:nvPr/>
          </p:nvSpPr>
          <p:spPr bwMode="auto">
            <a:xfrm flipH="1">
              <a:off x="1179" y="2682"/>
              <a:ext cx="59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Line 347"/>
            <p:cNvSpPr>
              <a:spLocks noChangeShapeType="1"/>
            </p:cNvSpPr>
            <p:nvPr/>
          </p:nvSpPr>
          <p:spPr bwMode="auto">
            <a:xfrm flipV="1">
              <a:off x="1610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4" name="Group 348"/>
          <p:cNvGrpSpPr>
            <a:grpSpLocks/>
          </p:cNvGrpSpPr>
          <p:nvPr/>
        </p:nvGrpSpPr>
        <p:grpSpPr bwMode="auto">
          <a:xfrm>
            <a:off x="4183063" y="3563937"/>
            <a:ext cx="1336675" cy="1403350"/>
            <a:chOff x="952" y="2682"/>
            <a:chExt cx="842" cy="884"/>
          </a:xfrm>
        </p:grpSpPr>
        <p:sp>
          <p:nvSpPr>
            <p:cNvPr id="115" name="AutoShape 349"/>
            <p:cNvSpPr>
              <a:spLocks noChangeArrowheads="1"/>
            </p:cNvSpPr>
            <p:nvPr/>
          </p:nvSpPr>
          <p:spPr bwMode="auto">
            <a:xfrm rot="10800000" flipH="1">
              <a:off x="1592" y="2682"/>
              <a:ext cx="177" cy="267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16" name="Rectangle 350"/>
            <p:cNvSpPr>
              <a:spLocks noChangeArrowheads="1"/>
            </p:cNvSpPr>
            <p:nvPr/>
          </p:nvSpPr>
          <p:spPr bwMode="auto">
            <a:xfrm>
              <a:off x="1156" y="2682"/>
              <a:ext cx="455" cy="268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17" name="Rectangle 351"/>
            <p:cNvSpPr>
              <a:spLocks noChangeArrowheads="1"/>
            </p:cNvSpPr>
            <p:nvPr/>
          </p:nvSpPr>
          <p:spPr bwMode="auto">
            <a:xfrm>
              <a:off x="1611" y="2950"/>
              <a:ext cx="180" cy="36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18" name="AutoShape 352"/>
            <p:cNvSpPr>
              <a:spLocks noChangeArrowheads="1"/>
            </p:cNvSpPr>
            <p:nvPr/>
          </p:nvSpPr>
          <p:spPr bwMode="auto">
            <a:xfrm flipH="1">
              <a:off x="952" y="2727"/>
              <a:ext cx="204" cy="222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19" name="AutoShape 353"/>
            <p:cNvSpPr>
              <a:spLocks noChangeArrowheads="1"/>
            </p:cNvSpPr>
            <p:nvPr/>
          </p:nvSpPr>
          <p:spPr bwMode="auto">
            <a:xfrm rot="10800000" flipH="1">
              <a:off x="1615" y="3317"/>
              <a:ext cx="154" cy="248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20" name="AutoShape 354"/>
            <p:cNvSpPr>
              <a:spLocks noChangeArrowheads="1"/>
            </p:cNvSpPr>
            <p:nvPr/>
          </p:nvSpPr>
          <p:spPr bwMode="auto">
            <a:xfrm flipH="1">
              <a:off x="1614" y="2704"/>
              <a:ext cx="177" cy="264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21" name="Rectangle 355"/>
            <p:cNvSpPr>
              <a:spLocks noChangeArrowheads="1"/>
            </p:cNvSpPr>
            <p:nvPr/>
          </p:nvSpPr>
          <p:spPr bwMode="auto">
            <a:xfrm>
              <a:off x="975" y="2950"/>
              <a:ext cx="632" cy="61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22" name="Line 356"/>
            <p:cNvSpPr>
              <a:spLocks noChangeShapeType="1"/>
            </p:cNvSpPr>
            <p:nvPr/>
          </p:nvSpPr>
          <p:spPr bwMode="auto">
            <a:xfrm flipV="1">
              <a:off x="972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Line 357"/>
            <p:cNvSpPr>
              <a:spLocks noChangeShapeType="1"/>
            </p:cNvSpPr>
            <p:nvPr/>
          </p:nvSpPr>
          <p:spPr bwMode="auto">
            <a:xfrm flipV="1">
              <a:off x="1607" y="3294"/>
              <a:ext cx="184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Line 358"/>
            <p:cNvSpPr>
              <a:spLocks noChangeShapeType="1"/>
            </p:cNvSpPr>
            <p:nvPr/>
          </p:nvSpPr>
          <p:spPr bwMode="auto">
            <a:xfrm flipV="1">
              <a:off x="975" y="3317"/>
              <a:ext cx="181" cy="24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Line 359"/>
            <p:cNvSpPr>
              <a:spLocks noChangeShapeType="1"/>
            </p:cNvSpPr>
            <p:nvPr/>
          </p:nvSpPr>
          <p:spPr bwMode="auto">
            <a:xfrm>
              <a:off x="1791" y="2704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Line 360"/>
            <p:cNvSpPr>
              <a:spLocks noChangeShapeType="1"/>
            </p:cNvSpPr>
            <p:nvPr/>
          </p:nvSpPr>
          <p:spPr bwMode="auto">
            <a:xfrm>
              <a:off x="1156" y="2727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Line 361"/>
            <p:cNvSpPr>
              <a:spLocks noChangeShapeType="1"/>
            </p:cNvSpPr>
            <p:nvPr/>
          </p:nvSpPr>
          <p:spPr bwMode="auto">
            <a:xfrm flipH="1">
              <a:off x="1137" y="3317"/>
              <a:ext cx="6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Line 362"/>
            <p:cNvSpPr>
              <a:spLocks noChangeShapeType="1"/>
            </p:cNvSpPr>
            <p:nvPr/>
          </p:nvSpPr>
          <p:spPr bwMode="auto">
            <a:xfrm flipH="1">
              <a:off x="1179" y="2682"/>
              <a:ext cx="59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Line 363"/>
            <p:cNvSpPr>
              <a:spLocks noChangeShapeType="1"/>
            </p:cNvSpPr>
            <p:nvPr/>
          </p:nvSpPr>
          <p:spPr bwMode="auto">
            <a:xfrm flipV="1">
              <a:off x="1610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0" name="Group 251"/>
          <p:cNvGrpSpPr>
            <a:grpSpLocks/>
          </p:cNvGrpSpPr>
          <p:nvPr/>
        </p:nvGrpSpPr>
        <p:grpSpPr bwMode="auto">
          <a:xfrm>
            <a:off x="869950" y="3960812"/>
            <a:ext cx="1336675" cy="1403350"/>
            <a:chOff x="952" y="2682"/>
            <a:chExt cx="842" cy="884"/>
          </a:xfrm>
        </p:grpSpPr>
        <p:sp>
          <p:nvSpPr>
            <p:cNvPr id="131" name="AutoShape 35"/>
            <p:cNvSpPr>
              <a:spLocks noChangeArrowheads="1"/>
            </p:cNvSpPr>
            <p:nvPr/>
          </p:nvSpPr>
          <p:spPr bwMode="auto">
            <a:xfrm rot="10800000" flipH="1">
              <a:off x="1592" y="2682"/>
              <a:ext cx="177" cy="267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32" name="Rectangle 36"/>
            <p:cNvSpPr>
              <a:spLocks noChangeArrowheads="1"/>
            </p:cNvSpPr>
            <p:nvPr/>
          </p:nvSpPr>
          <p:spPr bwMode="auto">
            <a:xfrm>
              <a:off x="1156" y="2682"/>
              <a:ext cx="455" cy="268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33" name="Rectangle 37"/>
            <p:cNvSpPr>
              <a:spLocks noChangeArrowheads="1"/>
            </p:cNvSpPr>
            <p:nvPr/>
          </p:nvSpPr>
          <p:spPr bwMode="auto">
            <a:xfrm>
              <a:off x="1611" y="2950"/>
              <a:ext cx="180" cy="36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34" name="AutoShape 38"/>
            <p:cNvSpPr>
              <a:spLocks noChangeArrowheads="1"/>
            </p:cNvSpPr>
            <p:nvPr/>
          </p:nvSpPr>
          <p:spPr bwMode="auto">
            <a:xfrm flipH="1">
              <a:off x="952" y="2727"/>
              <a:ext cx="204" cy="222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35" name="AutoShape 39"/>
            <p:cNvSpPr>
              <a:spLocks noChangeArrowheads="1"/>
            </p:cNvSpPr>
            <p:nvPr/>
          </p:nvSpPr>
          <p:spPr bwMode="auto">
            <a:xfrm rot="10800000" flipH="1">
              <a:off x="1615" y="3317"/>
              <a:ext cx="154" cy="248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36" name="AutoShape 40"/>
            <p:cNvSpPr>
              <a:spLocks noChangeArrowheads="1"/>
            </p:cNvSpPr>
            <p:nvPr/>
          </p:nvSpPr>
          <p:spPr bwMode="auto">
            <a:xfrm flipH="1">
              <a:off x="1614" y="2704"/>
              <a:ext cx="177" cy="264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37" name="Rectangle 41"/>
            <p:cNvSpPr>
              <a:spLocks noChangeArrowheads="1"/>
            </p:cNvSpPr>
            <p:nvPr/>
          </p:nvSpPr>
          <p:spPr bwMode="auto">
            <a:xfrm>
              <a:off x="975" y="2950"/>
              <a:ext cx="632" cy="61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38" name="Line 43"/>
            <p:cNvSpPr>
              <a:spLocks noChangeShapeType="1"/>
            </p:cNvSpPr>
            <p:nvPr/>
          </p:nvSpPr>
          <p:spPr bwMode="auto">
            <a:xfrm flipV="1">
              <a:off x="972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Line 44"/>
            <p:cNvSpPr>
              <a:spLocks noChangeShapeType="1"/>
            </p:cNvSpPr>
            <p:nvPr/>
          </p:nvSpPr>
          <p:spPr bwMode="auto">
            <a:xfrm flipV="1">
              <a:off x="1607" y="3294"/>
              <a:ext cx="184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Line 45"/>
            <p:cNvSpPr>
              <a:spLocks noChangeShapeType="1"/>
            </p:cNvSpPr>
            <p:nvPr/>
          </p:nvSpPr>
          <p:spPr bwMode="auto">
            <a:xfrm flipV="1">
              <a:off x="975" y="3317"/>
              <a:ext cx="181" cy="24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Line 46"/>
            <p:cNvSpPr>
              <a:spLocks noChangeShapeType="1"/>
            </p:cNvSpPr>
            <p:nvPr/>
          </p:nvSpPr>
          <p:spPr bwMode="auto">
            <a:xfrm>
              <a:off x="1791" y="2704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Line 47"/>
            <p:cNvSpPr>
              <a:spLocks noChangeShapeType="1"/>
            </p:cNvSpPr>
            <p:nvPr/>
          </p:nvSpPr>
          <p:spPr bwMode="auto">
            <a:xfrm>
              <a:off x="1156" y="2727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Line 48"/>
            <p:cNvSpPr>
              <a:spLocks noChangeShapeType="1"/>
            </p:cNvSpPr>
            <p:nvPr/>
          </p:nvSpPr>
          <p:spPr bwMode="auto">
            <a:xfrm flipH="1">
              <a:off x="1137" y="3317"/>
              <a:ext cx="6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Line 49"/>
            <p:cNvSpPr>
              <a:spLocks noChangeShapeType="1"/>
            </p:cNvSpPr>
            <p:nvPr/>
          </p:nvSpPr>
          <p:spPr bwMode="auto">
            <a:xfrm flipH="1">
              <a:off x="1179" y="2682"/>
              <a:ext cx="59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Line 250"/>
            <p:cNvSpPr>
              <a:spLocks noChangeShapeType="1"/>
            </p:cNvSpPr>
            <p:nvPr/>
          </p:nvSpPr>
          <p:spPr bwMode="auto">
            <a:xfrm flipV="1">
              <a:off x="1610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6" name="Group 252"/>
          <p:cNvGrpSpPr>
            <a:grpSpLocks/>
          </p:cNvGrpSpPr>
          <p:nvPr/>
        </p:nvGrpSpPr>
        <p:grpSpPr bwMode="auto">
          <a:xfrm>
            <a:off x="1878013" y="3960812"/>
            <a:ext cx="1336675" cy="1403350"/>
            <a:chOff x="952" y="2682"/>
            <a:chExt cx="842" cy="884"/>
          </a:xfrm>
        </p:grpSpPr>
        <p:sp>
          <p:nvSpPr>
            <p:cNvPr id="147" name="AutoShape 253"/>
            <p:cNvSpPr>
              <a:spLocks noChangeArrowheads="1"/>
            </p:cNvSpPr>
            <p:nvPr/>
          </p:nvSpPr>
          <p:spPr bwMode="auto">
            <a:xfrm rot="10800000" flipH="1">
              <a:off x="1592" y="2682"/>
              <a:ext cx="177" cy="267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48" name="Rectangle 254"/>
            <p:cNvSpPr>
              <a:spLocks noChangeArrowheads="1"/>
            </p:cNvSpPr>
            <p:nvPr/>
          </p:nvSpPr>
          <p:spPr bwMode="auto">
            <a:xfrm>
              <a:off x="1156" y="2682"/>
              <a:ext cx="455" cy="268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49" name="Rectangle 255"/>
            <p:cNvSpPr>
              <a:spLocks noChangeArrowheads="1"/>
            </p:cNvSpPr>
            <p:nvPr/>
          </p:nvSpPr>
          <p:spPr bwMode="auto">
            <a:xfrm>
              <a:off x="1611" y="2950"/>
              <a:ext cx="180" cy="36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50" name="AutoShape 256"/>
            <p:cNvSpPr>
              <a:spLocks noChangeArrowheads="1"/>
            </p:cNvSpPr>
            <p:nvPr/>
          </p:nvSpPr>
          <p:spPr bwMode="auto">
            <a:xfrm flipH="1">
              <a:off x="952" y="2727"/>
              <a:ext cx="204" cy="222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51" name="AutoShape 257"/>
            <p:cNvSpPr>
              <a:spLocks noChangeArrowheads="1"/>
            </p:cNvSpPr>
            <p:nvPr/>
          </p:nvSpPr>
          <p:spPr bwMode="auto">
            <a:xfrm rot="10800000" flipH="1">
              <a:off x="1615" y="3317"/>
              <a:ext cx="154" cy="248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52" name="AutoShape 258"/>
            <p:cNvSpPr>
              <a:spLocks noChangeArrowheads="1"/>
            </p:cNvSpPr>
            <p:nvPr/>
          </p:nvSpPr>
          <p:spPr bwMode="auto">
            <a:xfrm flipH="1">
              <a:off x="1614" y="2704"/>
              <a:ext cx="177" cy="264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53" name="Rectangle 259"/>
            <p:cNvSpPr>
              <a:spLocks noChangeArrowheads="1"/>
            </p:cNvSpPr>
            <p:nvPr/>
          </p:nvSpPr>
          <p:spPr bwMode="auto">
            <a:xfrm>
              <a:off x="975" y="2950"/>
              <a:ext cx="632" cy="61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54" name="Line 260"/>
            <p:cNvSpPr>
              <a:spLocks noChangeShapeType="1"/>
            </p:cNvSpPr>
            <p:nvPr/>
          </p:nvSpPr>
          <p:spPr bwMode="auto">
            <a:xfrm flipV="1">
              <a:off x="972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Line 261"/>
            <p:cNvSpPr>
              <a:spLocks noChangeShapeType="1"/>
            </p:cNvSpPr>
            <p:nvPr/>
          </p:nvSpPr>
          <p:spPr bwMode="auto">
            <a:xfrm flipV="1">
              <a:off x="1607" y="3294"/>
              <a:ext cx="184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Line 262"/>
            <p:cNvSpPr>
              <a:spLocks noChangeShapeType="1"/>
            </p:cNvSpPr>
            <p:nvPr/>
          </p:nvSpPr>
          <p:spPr bwMode="auto">
            <a:xfrm flipV="1">
              <a:off x="975" y="3317"/>
              <a:ext cx="181" cy="24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Line 263"/>
            <p:cNvSpPr>
              <a:spLocks noChangeShapeType="1"/>
            </p:cNvSpPr>
            <p:nvPr/>
          </p:nvSpPr>
          <p:spPr bwMode="auto">
            <a:xfrm>
              <a:off x="1791" y="2704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Line 264"/>
            <p:cNvSpPr>
              <a:spLocks noChangeShapeType="1"/>
            </p:cNvSpPr>
            <p:nvPr/>
          </p:nvSpPr>
          <p:spPr bwMode="auto">
            <a:xfrm>
              <a:off x="1156" y="2727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Line 265"/>
            <p:cNvSpPr>
              <a:spLocks noChangeShapeType="1"/>
            </p:cNvSpPr>
            <p:nvPr/>
          </p:nvSpPr>
          <p:spPr bwMode="auto">
            <a:xfrm flipH="1">
              <a:off x="1137" y="3317"/>
              <a:ext cx="6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Line 266"/>
            <p:cNvSpPr>
              <a:spLocks noChangeShapeType="1"/>
            </p:cNvSpPr>
            <p:nvPr/>
          </p:nvSpPr>
          <p:spPr bwMode="auto">
            <a:xfrm flipH="1">
              <a:off x="1179" y="2682"/>
              <a:ext cx="59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Line 267"/>
            <p:cNvSpPr>
              <a:spLocks noChangeShapeType="1"/>
            </p:cNvSpPr>
            <p:nvPr/>
          </p:nvSpPr>
          <p:spPr bwMode="auto">
            <a:xfrm flipV="1">
              <a:off x="1610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2" name="Group 268"/>
          <p:cNvGrpSpPr>
            <a:grpSpLocks/>
          </p:cNvGrpSpPr>
          <p:nvPr/>
        </p:nvGrpSpPr>
        <p:grpSpPr bwMode="auto">
          <a:xfrm>
            <a:off x="2886075" y="3960812"/>
            <a:ext cx="1336675" cy="1403350"/>
            <a:chOff x="952" y="2682"/>
            <a:chExt cx="842" cy="884"/>
          </a:xfrm>
        </p:grpSpPr>
        <p:sp>
          <p:nvSpPr>
            <p:cNvPr id="163" name="AutoShape 269"/>
            <p:cNvSpPr>
              <a:spLocks noChangeArrowheads="1"/>
            </p:cNvSpPr>
            <p:nvPr/>
          </p:nvSpPr>
          <p:spPr bwMode="auto">
            <a:xfrm rot="10800000" flipH="1">
              <a:off x="1592" y="2682"/>
              <a:ext cx="177" cy="267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64" name="Rectangle 270"/>
            <p:cNvSpPr>
              <a:spLocks noChangeArrowheads="1"/>
            </p:cNvSpPr>
            <p:nvPr/>
          </p:nvSpPr>
          <p:spPr bwMode="auto">
            <a:xfrm>
              <a:off x="1156" y="2682"/>
              <a:ext cx="455" cy="268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65" name="Rectangle 271"/>
            <p:cNvSpPr>
              <a:spLocks noChangeArrowheads="1"/>
            </p:cNvSpPr>
            <p:nvPr/>
          </p:nvSpPr>
          <p:spPr bwMode="auto">
            <a:xfrm>
              <a:off x="1611" y="2950"/>
              <a:ext cx="180" cy="36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66" name="AutoShape 272"/>
            <p:cNvSpPr>
              <a:spLocks noChangeArrowheads="1"/>
            </p:cNvSpPr>
            <p:nvPr/>
          </p:nvSpPr>
          <p:spPr bwMode="auto">
            <a:xfrm flipH="1">
              <a:off x="952" y="2727"/>
              <a:ext cx="204" cy="222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67" name="AutoShape 273"/>
            <p:cNvSpPr>
              <a:spLocks noChangeArrowheads="1"/>
            </p:cNvSpPr>
            <p:nvPr/>
          </p:nvSpPr>
          <p:spPr bwMode="auto">
            <a:xfrm rot="10800000" flipH="1">
              <a:off x="1615" y="3317"/>
              <a:ext cx="154" cy="248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68" name="AutoShape 274"/>
            <p:cNvSpPr>
              <a:spLocks noChangeArrowheads="1"/>
            </p:cNvSpPr>
            <p:nvPr/>
          </p:nvSpPr>
          <p:spPr bwMode="auto">
            <a:xfrm flipH="1">
              <a:off x="1614" y="2704"/>
              <a:ext cx="177" cy="264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69" name="Rectangle 275"/>
            <p:cNvSpPr>
              <a:spLocks noChangeArrowheads="1"/>
            </p:cNvSpPr>
            <p:nvPr/>
          </p:nvSpPr>
          <p:spPr bwMode="auto">
            <a:xfrm>
              <a:off x="975" y="2950"/>
              <a:ext cx="632" cy="61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70" name="Line 276"/>
            <p:cNvSpPr>
              <a:spLocks noChangeShapeType="1"/>
            </p:cNvSpPr>
            <p:nvPr/>
          </p:nvSpPr>
          <p:spPr bwMode="auto">
            <a:xfrm flipV="1">
              <a:off x="972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Line 277"/>
            <p:cNvSpPr>
              <a:spLocks noChangeShapeType="1"/>
            </p:cNvSpPr>
            <p:nvPr/>
          </p:nvSpPr>
          <p:spPr bwMode="auto">
            <a:xfrm flipV="1">
              <a:off x="1607" y="3294"/>
              <a:ext cx="184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Line 278"/>
            <p:cNvSpPr>
              <a:spLocks noChangeShapeType="1"/>
            </p:cNvSpPr>
            <p:nvPr/>
          </p:nvSpPr>
          <p:spPr bwMode="auto">
            <a:xfrm flipV="1">
              <a:off x="975" y="3317"/>
              <a:ext cx="181" cy="24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Line 279"/>
            <p:cNvSpPr>
              <a:spLocks noChangeShapeType="1"/>
            </p:cNvSpPr>
            <p:nvPr/>
          </p:nvSpPr>
          <p:spPr bwMode="auto">
            <a:xfrm>
              <a:off x="1791" y="2704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Line 280"/>
            <p:cNvSpPr>
              <a:spLocks noChangeShapeType="1"/>
            </p:cNvSpPr>
            <p:nvPr/>
          </p:nvSpPr>
          <p:spPr bwMode="auto">
            <a:xfrm>
              <a:off x="1156" y="2727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Line 281"/>
            <p:cNvSpPr>
              <a:spLocks noChangeShapeType="1"/>
            </p:cNvSpPr>
            <p:nvPr/>
          </p:nvSpPr>
          <p:spPr bwMode="auto">
            <a:xfrm flipH="1">
              <a:off x="1137" y="3317"/>
              <a:ext cx="6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Line 282"/>
            <p:cNvSpPr>
              <a:spLocks noChangeShapeType="1"/>
            </p:cNvSpPr>
            <p:nvPr/>
          </p:nvSpPr>
          <p:spPr bwMode="auto">
            <a:xfrm flipH="1">
              <a:off x="1179" y="2682"/>
              <a:ext cx="59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Line 283"/>
            <p:cNvSpPr>
              <a:spLocks noChangeShapeType="1"/>
            </p:cNvSpPr>
            <p:nvPr/>
          </p:nvSpPr>
          <p:spPr bwMode="auto">
            <a:xfrm flipV="1">
              <a:off x="1610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8" name="Group 284"/>
          <p:cNvGrpSpPr>
            <a:grpSpLocks/>
          </p:cNvGrpSpPr>
          <p:nvPr/>
        </p:nvGrpSpPr>
        <p:grpSpPr bwMode="auto">
          <a:xfrm>
            <a:off x="3894138" y="3960812"/>
            <a:ext cx="1336675" cy="1403350"/>
            <a:chOff x="952" y="2682"/>
            <a:chExt cx="842" cy="884"/>
          </a:xfrm>
        </p:grpSpPr>
        <p:sp>
          <p:nvSpPr>
            <p:cNvPr id="179" name="AutoShape 285"/>
            <p:cNvSpPr>
              <a:spLocks noChangeArrowheads="1"/>
            </p:cNvSpPr>
            <p:nvPr/>
          </p:nvSpPr>
          <p:spPr bwMode="auto">
            <a:xfrm rot="10800000" flipH="1">
              <a:off x="1592" y="2682"/>
              <a:ext cx="177" cy="267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80" name="Rectangle 286"/>
            <p:cNvSpPr>
              <a:spLocks noChangeArrowheads="1"/>
            </p:cNvSpPr>
            <p:nvPr/>
          </p:nvSpPr>
          <p:spPr bwMode="auto">
            <a:xfrm>
              <a:off x="1156" y="2682"/>
              <a:ext cx="455" cy="268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81" name="Rectangle 287"/>
            <p:cNvSpPr>
              <a:spLocks noChangeArrowheads="1"/>
            </p:cNvSpPr>
            <p:nvPr/>
          </p:nvSpPr>
          <p:spPr bwMode="auto">
            <a:xfrm>
              <a:off x="1611" y="2950"/>
              <a:ext cx="180" cy="36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82" name="AutoShape 288"/>
            <p:cNvSpPr>
              <a:spLocks noChangeArrowheads="1"/>
            </p:cNvSpPr>
            <p:nvPr/>
          </p:nvSpPr>
          <p:spPr bwMode="auto">
            <a:xfrm flipH="1">
              <a:off x="952" y="2727"/>
              <a:ext cx="204" cy="222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83" name="AutoShape 289"/>
            <p:cNvSpPr>
              <a:spLocks noChangeArrowheads="1"/>
            </p:cNvSpPr>
            <p:nvPr/>
          </p:nvSpPr>
          <p:spPr bwMode="auto">
            <a:xfrm rot="10800000" flipH="1">
              <a:off x="1615" y="3317"/>
              <a:ext cx="154" cy="248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84" name="AutoShape 290"/>
            <p:cNvSpPr>
              <a:spLocks noChangeArrowheads="1"/>
            </p:cNvSpPr>
            <p:nvPr/>
          </p:nvSpPr>
          <p:spPr bwMode="auto">
            <a:xfrm flipH="1">
              <a:off x="1614" y="2704"/>
              <a:ext cx="177" cy="264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85" name="Rectangle 291"/>
            <p:cNvSpPr>
              <a:spLocks noChangeArrowheads="1"/>
            </p:cNvSpPr>
            <p:nvPr/>
          </p:nvSpPr>
          <p:spPr bwMode="auto">
            <a:xfrm>
              <a:off x="975" y="2950"/>
              <a:ext cx="632" cy="61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86" name="Line 292"/>
            <p:cNvSpPr>
              <a:spLocks noChangeShapeType="1"/>
            </p:cNvSpPr>
            <p:nvPr/>
          </p:nvSpPr>
          <p:spPr bwMode="auto">
            <a:xfrm flipV="1">
              <a:off x="972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Line 293"/>
            <p:cNvSpPr>
              <a:spLocks noChangeShapeType="1"/>
            </p:cNvSpPr>
            <p:nvPr/>
          </p:nvSpPr>
          <p:spPr bwMode="auto">
            <a:xfrm flipV="1">
              <a:off x="1607" y="3294"/>
              <a:ext cx="184" cy="2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Line 294"/>
            <p:cNvSpPr>
              <a:spLocks noChangeShapeType="1"/>
            </p:cNvSpPr>
            <p:nvPr/>
          </p:nvSpPr>
          <p:spPr bwMode="auto">
            <a:xfrm flipV="1">
              <a:off x="975" y="3317"/>
              <a:ext cx="181" cy="24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Line 295"/>
            <p:cNvSpPr>
              <a:spLocks noChangeShapeType="1"/>
            </p:cNvSpPr>
            <p:nvPr/>
          </p:nvSpPr>
          <p:spPr bwMode="auto">
            <a:xfrm>
              <a:off x="1791" y="2704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Line 296"/>
            <p:cNvSpPr>
              <a:spLocks noChangeShapeType="1"/>
            </p:cNvSpPr>
            <p:nvPr/>
          </p:nvSpPr>
          <p:spPr bwMode="auto">
            <a:xfrm>
              <a:off x="1156" y="2727"/>
              <a:ext cx="0" cy="61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Line 297"/>
            <p:cNvSpPr>
              <a:spLocks noChangeShapeType="1"/>
            </p:cNvSpPr>
            <p:nvPr/>
          </p:nvSpPr>
          <p:spPr bwMode="auto">
            <a:xfrm flipH="1">
              <a:off x="1137" y="3317"/>
              <a:ext cx="63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Line 298"/>
            <p:cNvSpPr>
              <a:spLocks noChangeShapeType="1"/>
            </p:cNvSpPr>
            <p:nvPr/>
          </p:nvSpPr>
          <p:spPr bwMode="auto">
            <a:xfrm flipH="1">
              <a:off x="1179" y="2682"/>
              <a:ext cx="59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Line 299"/>
            <p:cNvSpPr>
              <a:spLocks noChangeShapeType="1"/>
            </p:cNvSpPr>
            <p:nvPr/>
          </p:nvSpPr>
          <p:spPr bwMode="auto">
            <a:xfrm flipV="1">
              <a:off x="1610" y="2682"/>
              <a:ext cx="184" cy="26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4" name="Text Box 428"/>
          <p:cNvSpPr txBox="1">
            <a:spLocks noChangeArrowheads="1"/>
          </p:cNvSpPr>
          <p:nvPr/>
        </p:nvSpPr>
        <p:spPr bwMode="auto">
          <a:xfrm>
            <a:off x="3282950" y="684212"/>
            <a:ext cx="17859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 • 3</a:t>
            </a:r>
          </a:p>
        </p:txBody>
      </p:sp>
      <p:sp>
        <p:nvSpPr>
          <p:cNvPr id="195" name="Text Box 429"/>
          <p:cNvSpPr txBox="1">
            <a:spLocks noChangeArrowheads="1"/>
          </p:cNvSpPr>
          <p:nvPr/>
        </p:nvSpPr>
        <p:spPr bwMode="auto">
          <a:xfrm>
            <a:off x="2201863" y="4356100"/>
            <a:ext cx="1981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 см</a:t>
            </a:r>
            <a:r>
              <a:rPr lang="ru-RU" sz="4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grpSp>
        <p:nvGrpSpPr>
          <p:cNvPr id="196" name="Group 624"/>
          <p:cNvGrpSpPr>
            <a:grpSpLocks/>
          </p:cNvGrpSpPr>
          <p:nvPr/>
        </p:nvGrpSpPr>
        <p:grpSpPr bwMode="auto">
          <a:xfrm>
            <a:off x="869950" y="2162175"/>
            <a:ext cx="4937125" cy="2230437"/>
            <a:chOff x="952" y="1549"/>
            <a:chExt cx="3110" cy="1405"/>
          </a:xfrm>
        </p:grpSpPr>
        <p:grpSp>
          <p:nvGrpSpPr>
            <p:cNvPr id="197" name="Group 622"/>
            <p:cNvGrpSpPr>
              <a:grpSpLocks/>
            </p:cNvGrpSpPr>
            <p:nvPr/>
          </p:nvGrpSpPr>
          <p:grpSpPr bwMode="auto">
            <a:xfrm>
              <a:off x="952" y="1549"/>
              <a:ext cx="3110" cy="1405"/>
              <a:chOff x="2132" y="528"/>
              <a:chExt cx="3110" cy="1405"/>
            </a:xfrm>
          </p:grpSpPr>
          <p:grpSp>
            <p:nvGrpSpPr>
              <p:cNvPr id="199" name="Group 430"/>
              <p:cNvGrpSpPr>
                <a:grpSpLocks/>
              </p:cNvGrpSpPr>
              <p:nvPr/>
            </p:nvGrpSpPr>
            <p:grpSpPr bwMode="auto">
              <a:xfrm>
                <a:off x="2495" y="528"/>
                <a:ext cx="842" cy="884"/>
                <a:chOff x="952" y="2682"/>
                <a:chExt cx="842" cy="884"/>
              </a:xfrm>
            </p:grpSpPr>
            <p:sp>
              <p:nvSpPr>
                <p:cNvPr id="376" name="AutoShape 43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592" y="2682"/>
                  <a:ext cx="177" cy="267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77" name="Rectangle 432"/>
                <p:cNvSpPr>
                  <a:spLocks noChangeArrowheads="1"/>
                </p:cNvSpPr>
                <p:nvPr/>
              </p:nvSpPr>
              <p:spPr bwMode="auto">
                <a:xfrm>
                  <a:off x="1156" y="2682"/>
                  <a:ext cx="455" cy="268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78" name="Rectangle 433"/>
                <p:cNvSpPr>
                  <a:spLocks noChangeArrowheads="1"/>
                </p:cNvSpPr>
                <p:nvPr/>
              </p:nvSpPr>
              <p:spPr bwMode="auto">
                <a:xfrm>
                  <a:off x="1611" y="2950"/>
                  <a:ext cx="180" cy="367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79" name="AutoShape 434"/>
                <p:cNvSpPr>
                  <a:spLocks noChangeArrowheads="1"/>
                </p:cNvSpPr>
                <p:nvPr/>
              </p:nvSpPr>
              <p:spPr bwMode="auto">
                <a:xfrm flipH="1">
                  <a:off x="952" y="2727"/>
                  <a:ext cx="204" cy="222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80" name="AutoShape 435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615" y="3317"/>
                  <a:ext cx="154" cy="248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81" name="AutoShape 436"/>
                <p:cNvSpPr>
                  <a:spLocks noChangeArrowheads="1"/>
                </p:cNvSpPr>
                <p:nvPr/>
              </p:nvSpPr>
              <p:spPr bwMode="auto">
                <a:xfrm flipH="1">
                  <a:off x="1614" y="2704"/>
                  <a:ext cx="177" cy="264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82" name="Rectangle 437"/>
                <p:cNvSpPr>
                  <a:spLocks noChangeArrowheads="1"/>
                </p:cNvSpPr>
                <p:nvPr/>
              </p:nvSpPr>
              <p:spPr bwMode="auto">
                <a:xfrm>
                  <a:off x="975" y="2950"/>
                  <a:ext cx="632" cy="615"/>
                </a:xfrm>
                <a:prstGeom prst="rect">
                  <a:avLst/>
                </a:prstGeom>
                <a:solidFill>
                  <a:srgbClr val="66FFFF"/>
                </a:solidFill>
                <a:ln w="285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83" name="Line 438"/>
                <p:cNvSpPr>
                  <a:spLocks noChangeShapeType="1"/>
                </p:cNvSpPr>
                <p:nvPr/>
              </p:nvSpPr>
              <p:spPr bwMode="auto">
                <a:xfrm flipV="1">
                  <a:off x="972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4" name="Line 439"/>
                <p:cNvSpPr>
                  <a:spLocks noChangeShapeType="1"/>
                </p:cNvSpPr>
                <p:nvPr/>
              </p:nvSpPr>
              <p:spPr bwMode="auto">
                <a:xfrm flipV="1">
                  <a:off x="1607" y="3294"/>
                  <a:ext cx="184" cy="27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5" name="Line 440"/>
                <p:cNvSpPr>
                  <a:spLocks noChangeShapeType="1"/>
                </p:cNvSpPr>
                <p:nvPr/>
              </p:nvSpPr>
              <p:spPr bwMode="auto">
                <a:xfrm flipV="1">
                  <a:off x="975" y="3317"/>
                  <a:ext cx="181" cy="249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6" name="Line 441"/>
                <p:cNvSpPr>
                  <a:spLocks noChangeShapeType="1"/>
                </p:cNvSpPr>
                <p:nvPr/>
              </p:nvSpPr>
              <p:spPr bwMode="auto">
                <a:xfrm>
                  <a:off x="1791" y="2704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7" name="Line 442"/>
                <p:cNvSpPr>
                  <a:spLocks noChangeShapeType="1"/>
                </p:cNvSpPr>
                <p:nvPr/>
              </p:nvSpPr>
              <p:spPr bwMode="auto">
                <a:xfrm>
                  <a:off x="1156" y="2727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8" name="Line 443"/>
                <p:cNvSpPr>
                  <a:spLocks noChangeShapeType="1"/>
                </p:cNvSpPr>
                <p:nvPr/>
              </p:nvSpPr>
              <p:spPr bwMode="auto">
                <a:xfrm flipH="1">
                  <a:off x="1137" y="3317"/>
                  <a:ext cx="632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9" name="Line 444"/>
                <p:cNvSpPr>
                  <a:spLocks noChangeShapeType="1"/>
                </p:cNvSpPr>
                <p:nvPr/>
              </p:nvSpPr>
              <p:spPr bwMode="auto">
                <a:xfrm flipH="1">
                  <a:off x="1179" y="2682"/>
                  <a:ext cx="59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0" name="Line 445"/>
                <p:cNvSpPr>
                  <a:spLocks noChangeShapeType="1"/>
                </p:cNvSpPr>
                <p:nvPr/>
              </p:nvSpPr>
              <p:spPr bwMode="auto">
                <a:xfrm flipV="1">
                  <a:off x="1610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0" name="Group 446"/>
              <p:cNvGrpSpPr>
                <a:grpSpLocks/>
              </p:cNvGrpSpPr>
              <p:nvPr/>
            </p:nvGrpSpPr>
            <p:grpSpPr bwMode="auto">
              <a:xfrm>
                <a:off x="3130" y="528"/>
                <a:ext cx="842" cy="884"/>
                <a:chOff x="952" y="2682"/>
                <a:chExt cx="842" cy="884"/>
              </a:xfrm>
            </p:grpSpPr>
            <p:sp>
              <p:nvSpPr>
                <p:cNvPr id="361" name="AutoShape 447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592" y="2682"/>
                  <a:ext cx="177" cy="267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62" name="Rectangle 448"/>
                <p:cNvSpPr>
                  <a:spLocks noChangeArrowheads="1"/>
                </p:cNvSpPr>
                <p:nvPr/>
              </p:nvSpPr>
              <p:spPr bwMode="auto">
                <a:xfrm>
                  <a:off x="1156" y="2682"/>
                  <a:ext cx="455" cy="268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63" name="Rectangle 449"/>
                <p:cNvSpPr>
                  <a:spLocks noChangeArrowheads="1"/>
                </p:cNvSpPr>
                <p:nvPr/>
              </p:nvSpPr>
              <p:spPr bwMode="auto">
                <a:xfrm>
                  <a:off x="1611" y="2950"/>
                  <a:ext cx="180" cy="367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64" name="AutoShape 450"/>
                <p:cNvSpPr>
                  <a:spLocks noChangeArrowheads="1"/>
                </p:cNvSpPr>
                <p:nvPr/>
              </p:nvSpPr>
              <p:spPr bwMode="auto">
                <a:xfrm flipH="1">
                  <a:off x="952" y="2727"/>
                  <a:ext cx="204" cy="222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65" name="AutoShape 45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615" y="3317"/>
                  <a:ext cx="154" cy="248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66" name="AutoShape 452"/>
                <p:cNvSpPr>
                  <a:spLocks noChangeArrowheads="1"/>
                </p:cNvSpPr>
                <p:nvPr/>
              </p:nvSpPr>
              <p:spPr bwMode="auto">
                <a:xfrm flipH="1">
                  <a:off x="1614" y="2704"/>
                  <a:ext cx="177" cy="264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67" name="Rectangle 453"/>
                <p:cNvSpPr>
                  <a:spLocks noChangeArrowheads="1"/>
                </p:cNvSpPr>
                <p:nvPr/>
              </p:nvSpPr>
              <p:spPr bwMode="auto">
                <a:xfrm>
                  <a:off x="975" y="2950"/>
                  <a:ext cx="632" cy="615"/>
                </a:xfrm>
                <a:prstGeom prst="rect">
                  <a:avLst/>
                </a:prstGeom>
                <a:solidFill>
                  <a:srgbClr val="66FFFF"/>
                </a:solidFill>
                <a:ln w="285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68" name="Line 454"/>
                <p:cNvSpPr>
                  <a:spLocks noChangeShapeType="1"/>
                </p:cNvSpPr>
                <p:nvPr/>
              </p:nvSpPr>
              <p:spPr bwMode="auto">
                <a:xfrm flipV="1">
                  <a:off x="972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9" name="Line 455"/>
                <p:cNvSpPr>
                  <a:spLocks noChangeShapeType="1"/>
                </p:cNvSpPr>
                <p:nvPr/>
              </p:nvSpPr>
              <p:spPr bwMode="auto">
                <a:xfrm flipV="1">
                  <a:off x="1607" y="3294"/>
                  <a:ext cx="184" cy="27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0" name="Line 456"/>
                <p:cNvSpPr>
                  <a:spLocks noChangeShapeType="1"/>
                </p:cNvSpPr>
                <p:nvPr/>
              </p:nvSpPr>
              <p:spPr bwMode="auto">
                <a:xfrm flipV="1">
                  <a:off x="975" y="3317"/>
                  <a:ext cx="181" cy="249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1" name="Line 457"/>
                <p:cNvSpPr>
                  <a:spLocks noChangeShapeType="1"/>
                </p:cNvSpPr>
                <p:nvPr/>
              </p:nvSpPr>
              <p:spPr bwMode="auto">
                <a:xfrm>
                  <a:off x="1791" y="2704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2" name="Line 458"/>
                <p:cNvSpPr>
                  <a:spLocks noChangeShapeType="1"/>
                </p:cNvSpPr>
                <p:nvPr/>
              </p:nvSpPr>
              <p:spPr bwMode="auto">
                <a:xfrm>
                  <a:off x="1156" y="2727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3" name="Line 459"/>
                <p:cNvSpPr>
                  <a:spLocks noChangeShapeType="1"/>
                </p:cNvSpPr>
                <p:nvPr/>
              </p:nvSpPr>
              <p:spPr bwMode="auto">
                <a:xfrm flipH="1">
                  <a:off x="1137" y="3317"/>
                  <a:ext cx="632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4" name="Line 460"/>
                <p:cNvSpPr>
                  <a:spLocks noChangeShapeType="1"/>
                </p:cNvSpPr>
                <p:nvPr/>
              </p:nvSpPr>
              <p:spPr bwMode="auto">
                <a:xfrm flipH="1">
                  <a:off x="1179" y="2682"/>
                  <a:ext cx="59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5" name="Line 461"/>
                <p:cNvSpPr>
                  <a:spLocks noChangeShapeType="1"/>
                </p:cNvSpPr>
                <p:nvPr/>
              </p:nvSpPr>
              <p:spPr bwMode="auto">
                <a:xfrm flipV="1">
                  <a:off x="1610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1" name="Group 462"/>
              <p:cNvGrpSpPr>
                <a:grpSpLocks/>
              </p:cNvGrpSpPr>
              <p:nvPr/>
            </p:nvGrpSpPr>
            <p:grpSpPr bwMode="auto">
              <a:xfrm>
                <a:off x="3765" y="528"/>
                <a:ext cx="842" cy="884"/>
                <a:chOff x="952" y="2682"/>
                <a:chExt cx="842" cy="884"/>
              </a:xfrm>
            </p:grpSpPr>
            <p:sp>
              <p:nvSpPr>
                <p:cNvPr id="346" name="AutoShape 463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592" y="2682"/>
                  <a:ext cx="177" cy="267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47" name="Rectangle 464"/>
                <p:cNvSpPr>
                  <a:spLocks noChangeArrowheads="1"/>
                </p:cNvSpPr>
                <p:nvPr/>
              </p:nvSpPr>
              <p:spPr bwMode="auto">
                <a:xfrm>
                  <a:off x="1156" y="2682"/>
                  <a:ext cx="455" cy="268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48" name="Rectangle 465"/>
                <p:cNvSpPr>
                  <a:spLocks noChangeArrowheads="1"/>
                </p:cNvSpPr>
                <p:nvPr/>
              </p:nvSpPr>
              <p:spPr bwMode="auto">
                <a:xfrm>
                  <a:off x="1611" y="2950"/>
                  <a:ext cx="180" cy="367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49" name="AutoShape 466"/>
                <p:cNvSpPr>
                  <a:spLocks noChangeArrowheads="1"/>
                </p:cNvSpPr>
                <p:nvPr/>
              </p:nvSpPr>
              <p:spPr bwMode="auto">
                <a:xfrm flipH="1">
                  <a:off x="952" y="2727"/>
                  <a:ext cx="204" cy="222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50" name="AutoShape 467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615" y="3317"/>
                  <a:ext cx="154" cy="248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51" name="AutoShape 468"/>
                <p:cNvSpPr>
                  <a:spLocks noChangeArrowheads="1"/>
                </p:cNvSpPr>
                <p:nvPr/>
              </p:nvSpPr>
              <p:spPr bwMode="auto">
                <a:xfrm flipH="1">
                  <a:off x="1614" y="2704"/>
                  <a:ext cx="177" cy="264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52" name="Rectangle 469"/>
                <p:cNvSpPr>
                  <a:spLocks noChangeArrowheads="1"/>
                </p:cNvSpPr>
                <p:nvPr/>
              </p:nvSpPr>
              <p:spPr bwMode="auto">
                <a:xfrm>
                  <a:off x="975" y="2950"/>
                  <a:ext cx="632" cy="615"/>
                </a:xfrm>
                <a:prstGeom prst="rect">
                  <a:avLst/>
                </a:prstGeom>
                <a:solidFill>
                  <a:srgbClr val="66FFFF"/>
                </a:solidFill>
                <a:ln w="285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53" name="Line 470"/>
                <p:cNvSpPr>
                  <a:spLocks noChangeShapeType="1"/>
                </p:cNvSpPr>
                <p:nvPr/>
              </p:nvSpPr>
              <p:spPr bwMode="auto">
                <a:xfrm flipV="1">
                  <a:off x="972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4" name="Line 471"/>
                <p:cNvSpPr>
                  <a:spLocks noChangeShapeType="1"/>
                </p:cNvSpPr>
                <p:nvPr/>
              </p:nvSpPr>
              <p:spPr bwMode="auto">
                <a:xfrm flipV="1">
                  <a:off x="1607" y="3294"/>
                  <a:ext cx="184" cy="27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5" name="Line 472"/>
                <p:cNvSpPr>
                  <a:spLocks noChangeShapeType="1"/>
                </p:cNvSpPr>
                <p:nvPr/>
              </p:nvSpPr>
              <p:spPr bwMode="auto">
                <a:xfrm flipV="1">
                  <a:off x="975" y="3317"/>
                  <a:ext cx="181" cy="249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6" name="Line 473"/>
                <p:cNvSpPr>
                  <a:spLocks noChangeShapeType="1"/>
                </p:cNvSpPr>
                <p:nvPr/>
              </p:nvSpPr>
              <p:spPr bwMode="auto">
                <a:xfrm>
                  <a:off x="1791" y="2704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7" name="Line 474"/>
                <p:cNvSpPr>
                  <a:spLocks noChangeShapeType="1"/>
                </p:cNvSpPr>
                <p:nvPr/>
              </p:nvSpPr>
              <p:spPr bwMode="auto">
                <a:xfrm>
                  <a:off x="1156" y="2727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8" name="Line 475"/>
                <p:cNvSpPr>
                  <a:spLocks noChangeShapeType="1"/>
                </p:cNvSpPr>
                <p:nvPr/>
              </p:nvSpPr>
              <p:spPr bwMode="auto">
                <a:xfrm flipH="1">
                  <a:off x="1137" y="3317"/>
                  <a:ext cx="632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" name="Line 476"/>
                <p:cNvSpPr>
                  <a:spLocks noChangeShapeType="1"/>
                </p:cNvSpPr>
                <p:nvPr/>
              </p:nvSpPr>
              <p:spPr bwMode="auto">
                <a:xfrm flipH="1">
                  <a:off x="1179" y="2682"/>
                  <a:ext cx="59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0" name="Line 477"/>
                <p:cNvSpPr>
                  <a:spLocks noChangeShapeType="1"/>
                </p:cNvSpPr>
                <p:nvPr/>
              </p:nvSpPr>
              <p:spPr bwMode="auto">
                <a:xfrm flipV="1">
                  <a:off x="1610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2" name="Group 478"/>
              <p:cNvGrpSpPr>
                <a:grpSpLocks/>
              </p:cNvGrpSpPr>
              <p:nvPr/>
            </p:nvGrpSpPr>
            <p:grpSpPr bwMode="auto">
              <a:xfrm>
                <a:off x="4400" y="528"/>
                <a:ext cx="842" cy="884"/>
                <a:chOff x="952" y="2682"/>
                <a:chExt cx="842" cy="884"/>
              </a:xfrm>
            </p:grpSpPr>
            <p:sp>
              <p:nvSpPr>
                <p:cNvPr id="331" name="AutoShape 479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592" y="2682"/>
                  <a:ext cx="177" cy="267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32" name="Rectangle 480"/>
                <p:cNvSpPr>
                  <a:spLocks noChangeArrowheads="1"/>
                </p:cNvSpPr>
                <p:nvPr/>
              </p:nvSpPr>
              <p:spPr bwMode="auto">
                <a:xfrm>
                  <a:off x="1156" y="2682"/>
                  <a:ext cx="455" cy="268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33" name="Rectangle 481"/>
                <p:cNvSpPr>
                  <a:spLocks noChangeArrowheads="1"/>
                </p:cNvSpPr>
                <p:nvPr/>
              </p:nvSpPr>
              <p:spPr bwMode="auto">
                <a:xfrm>
                  <a:off x="1611" y="2950"/>
                  <a:ext cx="180" cy="367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34" name="AutoShape 482"/>
                <p:cNvSpPr>
                  <a:spLocks noChangeArrowheads="1"/>
                </p:cNvSpPr>
                <p:nvPr/>
              </p:nvSpPr>
              <p:spPr bwMode="auto">
                <a:xfrm flipH="1">
                  <a:off x="952" y="2727"/>
                  <a:ext cx="204" cy="222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35" name="AutoShape 483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615" y="3317"/>
                  <a:ext cx="154" cy="248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36" name="AutoShape 484"/>
                <p:cNvSpPr>
                  <a:spLocks noChangeArrowheads="1"/>
                </p:cNvSpPr>
                <p:nvPr/>
              </p:nvSpPr>
              <p:spPr bwMode="auto">
                <a:xfrm flipH="1">
                  <a:off x="1614" y="2704"/>
                  <a:ext cx="177" cy="264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37" name="Rectangle 485"/>
                <p:cNvSpPr>
                  <a:spLocks noChangeArrowheads="1"/>
                </p:cNvSpPr>
                <p:nvPr/>
              </p:nvSpPr>
              <p:spPr bwMode="auto">
                <a:xfrm>
                  <a:off x="975" y="2950"/>
                  <a:ext cx="632" cy="615"/>
                </a:xfrm>
                <a:prstGeom prst="rect">
                  <a:avLst/>
                </a:prstGeom>
                <a:solidFill>
                  <a:srgbClr val="66FFFF"/>
                </a:solidFill>
                <a:ln w="285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38" name="Line 486"/>
                <p:cNvSpPr>
                  <a:spLocks noChangeShapeType="1"/>
                </p:cNvSpPr>
                <p:nvPr/>
              </p:nvSpPr>
              <p:spPr bwMode="auto">
                <a:xfrm flipV="1">
                  <a:off x="972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9" name="Line 487"/>
                <p:cNvSpPr>
                  <a:spLocks noChangeShapeType="1"/>
                </p:cNvSpPr>
                <p:nvPr/>
              </p:nvSpPr>
              <p:spPr bwMode="auto">
                <a:xfrm flipV="1">
                  <a:off x="1607" y="3294"/>
                  <a:ext cx="184" cy="27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0" name="Line 488"/>
                <p:cNvSpPr>
                  <a:spLocks noChangeShapeType="1"/>
                </p:cNvSpPr>
                <p:nvPr/>
              </p:nvSpPr>
              <p:spPr bwMode="auto">
                <a:xfrm flipV="1">
                  <a:off x="975" y="3317"/>
                  <a:ext cx="181" cy="249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1" name="Line 489"/>
                <p:cNvSpPr>
                  <a:spLocks noChangeShapeType="1"/>
                </p:cNvSpPr>
                <p:nvPr/>
              </p:nvSpPr>
              <p:spPr bwMode="auto">
                <a:xfrm>
                  <a:off x="1791" y="2704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2" name="Line 490"/>
                <p:cNvSpPr>
                  <a:spLocks noChangeShapeType="1"/>
                </p:cNvSpPr>
                <p:nvPr/>
              </p:nvSpPr>
              <p:spPr bwMode="auto">
                <a:xfrm>
                  <a:off x="1156" y="2727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3" name="Line 491"/>
                <p:cNvSpPr>
                  <a:spLocks noChangeShapeType="1"/>
                </p:cNvSpPr>
                <p:nvPr/>
              </p:nvSpPr>
              <p:spPr bwMode="auto">
                <a:xfrm flipH="1">
                  <a:off x="1137" y="3317"/>
                  <a:ext cx="632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4" name="Line 492"/>
                <p:cNvSpPr>
                  <a:spLocks noChangeShapeType="1"/>
                </p:cNvSpPr>
                <p:nvPr/>
              </p:nvSpPr>
              <p:spPr bwMode="auto">
                <a:xfrm flipH="1">
                  <a:off x="1179" y="2682"/>
                  <a:ext cx="59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5" name="Line 493"/>
                <p:cNvSpPr>
                  <a:spLocks noChangeShapeType="1"/>
                </p:cNvSpPr>
                <p:nvPr/>
              </p:nvSpPr>
              <p:spPr bwMode="auto">
                <a:xfrm flipV="1">
                  <a:off x="1610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3" name="Group 494"/>
              <p:cNvGrpSpPr>
                <a:grpSpLocks/>
              </p:cNvGrpSpPr>
              <p:nvPr/>
            </p:nvGrpSpPr>
            <p:grpSpPr bwMode="auto">
              <a:xfrm>
                <a:off x="2314" y="799"/>
                <a:ext cx="842" cy="884"/>
                <a:chOff x="952" y="2682"/>
                <a:chExt cx="842" cy="884"/>
              </a:xfrm>
            </p:grpSpPr>
            <p:sp>
              <p:nvSpPr>
                <p:cNvPr id="316" name="AutoShape 495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592" y="2682"/>
                  <a:ext cx="177" cy="267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17" name="Rectangle 496"/>
                <p:cNvSpPr>
                  <a:spLocks noChangeArrowheads="1"/>
                </p:cNvSpPr>
                <p:nvPr/>
              </p:nvSpPr>
              <p:spPr bwMode="auto">
                <a:xfrm>
                  <a:off x="1156" y="2682"/>
                  <a:ext cx="455" cy="268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18" name="Rectangle 497"/>
                <p:cNvSpPr>
                  <a:spLocks noChangeArrowheads="1"/>
                </p:cNvSpPr>
                <p:nvPr/>
              </p:nvSpPr>
              <p:spPr bwMode="auto">
                <a:xfrm>
                  <a:off x="1611" y="2950"/>
                  <a:ext cx="180" cy="367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19" name="AutoShape 498"/>
                <p:cNvSpPr>
                  <a:spLocks noChangeArrowheads="1"/>
                </p:cNvSpPr>
                <p:nvPr/>
              </p:nvSpPr>
              <p:spPr bwMode="auto">
                <a:xfrm flipH="1">
                  <a:off x="952" y="2727"/>
                  <a:ext cx="204" cy="222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20" name="AutoShape 499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615" y="3317"/>
                  <a:ext cx="154" cy="248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21" name="AutoShape 500"/>
                <p:cNvSpPr>
                  <a:spLocks noChangeArrowheads="1"/>
                </p:cNvSpPr>
                <p:nvPr/>
              </p:nvSpPr>
              <p:spPr bwMode="auto">
                <a:xfrm flipH="1">
                  <a:off x="1614" y="2704"/>
                  <a:ext cx="177" cy="264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22" name="Rectangle 501"/>
                <p:cNvSpPr>
                  <a:spLocks noChangeArrowheads="1"/>
                </p:cNvSpPr>
                <p:nvPr/>
              </p:nvSpPr>
              <p:spPr bwMode="auto">
                <a:xfrm>
                  <a:off x="975" y="2950"/>
                  <a:ext cx="632" cy="615"/>
                </a:xfrm>
                <a:prstGeom prst="rect">
                  <a:avLst/>
                </a:prstGeom>
                <a:solidFill>
                  <a:srgbClr val="66FFFF"/>
                </a:solidFill>
                <a:ln w="285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23" name="Line 502"/>
                <p:cNvSpPr>
                  <a:spLocks noChangeShapeType="1"/>
                </p:cNvSpPr>
                <p:nvPr/>
              </p:nvSpPr>
              <p:spPr bwMode="auto">
                <a:xfrm flipV="1">
                  <a:off x="972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4" name="Line 503"/>
                <p:cNvSpPr>
                  <a:spLocks noChangeShapeType="1"/>
                </p:cNvSpPr>
                <p:nvPr/>
              </p:nvSpPr>
              <p:spPr bwMode="auto">
                <a:xfrm flipV="1">
                  <a:off x="1607" y="3294"/>
                  <a:ext cx="184" cy="27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5" name="Line 504"/>
                <p:cNvSpPr>
                  <a:spLocks noChangeShapeType="1"/>
                </p:cNvSpPr>
                <p:nvPr/>
              </p:nvSpPr>
              <p:spPr bwMode="auto">
                <a:xfrm flipV="1">
                  <a:off x="975" y="3317"/>
                  <a:ext cx="181" cy="249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6" name="Line 505"/>
                <p:cNvSpPr>
                  <a:spLocks noChangeShapeType="1"/>
                </p:cNvSpPr>
                <p:nvPr/>
              </p:nvSpPr>
              <p:spPr bwMode="auto">
                <a:xfrm>
                  <a:off x="1791" y="2704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7" name="Line 506"/>
                <p:cNvSpPr>
                  <a:spLocks noChangeShapeType="1"/>
                </p:cNvSpPr>
                <p:nvPr/>
              </p:nvSpPr>
              <p:spPr bwMode="auto">
                <a:xfrm>
                  <a:off x="1156" y="2727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8" name="Line 507"/>
                <p:cNvSpPr>
                  <a:spLocks noChangeShapeType="1"/>
                </p:cNvSpPr>
                <p:nvPr/>
              </p:nvSpPr>
              <p:spPr bwMode="auto">
                <a:xfrm flipH="1">
                  <a:off x="1137" y="3317"/>
                  <a:ext cx="632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9" name="Line 508"/>
                <p:cNvSpPr>
                  <a:spLocks noChangeShapeType="1"/>
                </p:cNvSpPr>
                <p:nvPr/>
              </p:nvSpPr>
              <p:spPr bwMode="auto">
                <a:xfrm flipH="1">
                  <a:off x="1179" y="2682"/>
                  <a:ext cx="59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0" name="Line 509"/>
                <p:cNvSpPr>
                  <a:spLocks noChangeShapeType="1"/>
                </p:cNvSpPr>
                <p:nvPr/>
              </p:nvSpPr>
              <p:spPr bwMode="auto">
                <a:xfrm flipV="1">
                  <a:off x="1610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4" name="Group 510"/>
              <p:cNvGrpSpPr>
                <a:grpSpLocks/>
              </p:cNvGrpSpPr>
              <p:nvPr/>
            </p:nvGrpSpPr>
            <p:grpSpPr bwMode="auto">
              <a:xfrm>
                <a:off x="2949" y="799"/>
                <a:ext cx="842" cy="884"/>
                <a:chOff x="952" y="2682"/>
                <a:chExt cx="842" cy="884"/>
              </a:xfrm>
            </p:grpSpPr>
            <p:sp>
              <p:nvSpPr>
                <p:cNvPr id="301" name="AutoShape 51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592" y="2682"/>
                  <a:ext cx="177" cy="267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02" name="Rectangle 512"/>
                <p:cNvSpPr>
                  <a:spLocks noChangeArrowheads="1"/>
                </p:cNvSpPr>
                <p:nvPr/>
              </p:nvSpPr>
              <p:spPr bwMode="auto">
                <a:xfrm>
                  <a:off x="1156" y="2682"/>
                  <a:ext cx="455" cy="268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03" name="Rectangle 513"/>
                <p:cNvSpPr>
                  <a:spLocks noChangeArrowheads="1"/>
                </p:cNvSpPr>
                <p:nvPr/>
              </p:nvSpPr>
              <p:spPr bwMode="auto">
                <a:xfrm>
                  <a:off x="1611" y="2950"/>
                  <a:ext cx="180" cy="367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04" name="AutoShape 514"/>
                <p:cNvSpPr>
                  <a:spLocks noChangeArrowheads="1"/>
                </p:cNvSpPr>
                <p:nvPr/>
              </p:nvSpPr>
              <p:spPr bwMode="auto">
                <a:xfrm flipH="1">
                  <a:off x="952" y="2727"/>
                  <a:ext cx="204" cy="222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05" name="AutoShape 515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615" y="3317"/>
                  <a:ext cx="154" cy="248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06" name="AutoShape 516"/>
                <p:cNvSpPr>
                  <a:spLocks noChangeArrowheads="1"/>
                </p:cNvSpPr>
                <p:nvPr/>
              </p:nvSpPr>
              <p:spPr bwMode="auto">
                <a:xfrm flipH="1">
                  <a:off x="1614" y="2704"/>
                  <a:ext cx="177" cy="264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07" name="Rectangle 517"/>
                <p:cNvSpPr>
                  <a:spLocks noChangeArrowheads="1"/>
                </p:cNvSpPr>
                <p:nvPr/>
              </p:nvSpPr>
              <p:spPr bwMode="auto">
                <a:xfrm>
                  <a:off x="975" y="2950"/>
                  <a:ext cx="632" cy="615"/>
                </a:xfrm>
                <a:prstGeom prst="rect">
                  <a:avLst/>
                </a:prstGeom>
                <a:solidFill>
                  <a:srgbClr val="66FFFF"/>
                </a:solidFill>
                <a:ln w="285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308" name="Line 518"/>
                <p:cNvSpPr>
                  <a:spLocks noChangeShapeType="1"/>
                </p:cNvSpPr>
                <p:nvPr/>
              </p:nvSpPr>
              <p:spPr bwMode="auto">
                <a:xfrm flipV="1">
                  <a:off x="972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9" name="Line 519"/>
                <p:cNvSpPr>
                  <a:spLocks noChangeShapeType="1"/>
                </p:cNvSpPr>
                <p:nvPr/>
              </p:nvSpPr>
              <p:spPr bwMode="auto">
                <a:xfrm flipV="1">
                  <a:off x="1607" y="3294"/>
                  <a:ext cx="184" cy="27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0" name="Line 520"/>
                <p:cNvSpPr>
                  <a:spLocks noChangeShapeType="1"/>
                </p:cNvSpPr>
                <p:nvPr/>
              </p:nvSpPr>
              <p:spPr bwMode="auto">
                <a:xfrm flipV="1">
                  <a:off x="975" y="3317"/>
                  <a:ext cx="181" cy="249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1" name="Line 521"/>
                <p:cNvSpPr>
                  <a:spLocks noChangeShapeType="1"/>
                </p:cNvSpPr>
                <p:nvPr/>
              </p:nvSpPr>
              <p:spPr bwMode="auto">
                <a:xfrm>
                  <a:off x="1791" y="2704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2" name="Line 522"/>
                <p:cNvSpPr>
                  <a:spLocks noChangeShapeType="1"/>
                </p:cNvSpPr>
                <p:nvPr/>
              </p:nvSpPr>
              <p:spPr bwMode="auto">
                <a:xfrm>
                  <a:off x="1156" y="2727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3" name="Line 523"/>
                <p:cNvSpPr>
                  <a:spLocks noChangeShapeType="1"/>
                </p:cNvSpPr>
                <p:nvPr/>
              </p:nvSpPr>
              <p:spPr bwMode="auto">
                <a:xfrm flipH="1">
                  <a:off x="1137" y="3317"/>
                  <a:ext cx="632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4" name="Line 524"/>
                <p:cNvSpPr>
                  <a:spLocks noChangeShapeType="1"/>
                </p:cNvSpPr>
                <p:nvPr/>
              </p:nvSpPr>
              <p:spPr bwMode="auto">
                <a:xfrm flipH="1">
                  <a:off x="1179" y="2682"/>
                  <a:ext cx="59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5" name="Line 525"/>
                <p:cNvSpPr>
                  <a:spLocks noChangeShapeType="1"/>
                </p:cNvSpPr>
                <p:nvPr/>
              </p:nvSpPr>
              <p:spPr bwMode="auto">
                <a:xfrm flipV="1">
                  <a:off x="1610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5" name="Group 526"/>
              <p:cNvGrpSpPr>
                <a:grpSpLocks/>
              </p:cNvGrpSpPr>
              <p:nvPr/>
            </p:nvGrpSpPr>
            <p:grpSpPr bwMode="auto">
              <a:xfrm>
                <a:off x="3584" y="799"/>
                <a:ext cx="842" cy="884"/>
                <a:chOff x="952" y="2682"/>
                <a:chExt cx="842" cy="884"/>
              </a:xfrm>
            </p:grpSpPr>
            <p:sp>
              <p:nvSpPr>
                <p:cNvPr id="286" name="AutoShape 527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592" y="2682"/>
                  <a:ext cx="177" cy="267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87" name="Rectangle 528"/>
                <p:cNvSpPr>
                  <a:spLocks noChangeArrowheads="1"/>
                </p:cNvSpPr>
                <p:nvPr/>
              </p:nvSpPr>
              <p:spPr bwMode="auto">
                <a:xfrm>
                  <a:off x="1156" y="2682"/>
                  <a:ext cx="455" cy="268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88" name="Rectangle 529"/>
                <p:cNvSpPr>
                  <a:spLocks noChangeArrowheads="1"/>
                </p:cNvSpPr>
                <p:nvPr/>
              </p:nvSpPr>
              <p:spPr bwMode="auto">
                <a:xfrm>
                  <a:off x="1611" y="2950"/>
                  <a:ext cx="180" cy="367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89" name="AutoShape 530"/>
                <p:cNvSpPr>
                  <a:spLocks noChangeArrowheads="1"/>
                </p:cNvSpPr>
                <p:nvPr/>
              </p:nvSpPr>
              <p:spPr bwMode="auto">
                <a:xfrm flipH="1">
                  <a:off x="952" y="2727"/>
                  <a:ext cx="204" cy="222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90" name="AutoShape 53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615" y="3317"/>
                  <a:ext cx="154" cy="248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91" name="AutoShape 532"/>
                <p:cNvSpPr>
                  <a:spLocks noChangeArrowheads="1"/>
                </p:cNvSpPr>
                <p:nvPr/>
              </p:nvSpPr>
              <p:spPr bwMode="auto">
                <a:xfrm flipH="1">
                  <a:off x="1614" y="2704"/>
                  <a:ext cx="177" cy="264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92" name="Rectangle 533"/>
                <p:cNvSpPr>
                  <a:spLocks noChangeArrowheads="1"/>
                </p:cNvSpPr>
                <p:nvPr/>
              </p:nvSpPr>
              <p:spPr bwMode="auto">
                <a:xfrm>
                  <a:off x="975" y="2950"/>
                  <a:ext cx="632" cy="615"/>
                </a:xfrm>
                <a:prstGeom prst="rect">
                  <a:avLst/>
                </a:prstGeom>
                <a:solidFill>
                  <a:srgbClr val="66FFFF"/>
                </a:solidFill>
                <a:ln w="285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93" name="Line 534"/>
                <p:cNvSpPr>
                  <a:spLocks noChangeShapeType="1"/>
                </p:cNvSpPr>
                <p:nvPr/>
              </p:nvSpPr>
              <p:spPr bwMode="auto">
                <a:xfrm flipV="1">
                  <a:off x="972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4" name="Line 535"/>
                <p:cNvSpPr>
                  <a:spLocks noChangeShapeType="1"/>
                </p:cNvSpPr>
                <p:nvPr/>
              </p:nvSpPr>
              <p:spPr bwMode="auto">
                <a:xfrm flipV="1">
                  <a:off x="1607" y="3294"/>
                  <a:ext cx="184" cy="27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5" name="Line 536"/>
                <p:cNvSpPr>
                  <a:spLocks noChangeShapeType="1"/>
                </p:cNvSpPr>
                <p:nvPr/>
              </p:nvSpPr>
              <p:spPr bwMode="auto">
                <a:xfrm flipV="1">
                  <a:off x="975" y="3317"/>
                  <a:ext cx="181" cy="249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6" name="Line 537"/>
                <p:cNvSpPr>
                  <a:spLocks noChangeShapeType="1"/>
                </p:cNvSpPr>
                <p:nvPr/>
              </p:nvSpPr>
              <p:spPr bwMode="auto">
                <a:xfrm>
                  <a:off x="1791" y="2704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" name="Line 538"/>
                <p:cNvSpPr>
                  <a:spLocks noChangeShapeType="1"/>
                </p:cNvSpPr>
                <p:nvPr/>
              </p:nvSpPr>
              <p:spPr bwMode="auto">
                <a:xfrm>
                  <a:off x="1156" y="2727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8" name="Line 539"/>
                <p:cNvSpPr>
                  <a:spLocks noChangeShapeType="1"/>
                </p:cNvSpPr>
                <p:nvPr/>
              </p:nvSpPr>
              <p:spPr bwMode="auto">
                <a:xfrm flipH="1">
                  <a:off x="1137" y="3317"/>
                  <a:ext cx="632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9" name="Line 540"/>
                <p:cNvSpPr>
                  <a:spLocks noChangeShapeType="1"/>
                </p:cNvSpPr>
                <p:nvPr/>
              </p:nvSpPr>
              <p:spPr bwMode="auto">
                <a:xfrm flipH="1">
                  <a:off x="1179" y="2682"/>
                  <a:ext cx="59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0" name="Line 541"/>
                <p:cNvSpPr>
                  <a:spLocks noChangeShapeType="1"/>
                </p:cNvSpPr>
                <p:nvPr/>
              </p:nvSpPr>
              <p:spPr bwMode="auto">
                <a:xfrm flipV="1">
                  <a:off x="1610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6" name="Group 542"/>
              <p:cNvGrpSpPr>
                <a:grpSpLocks/>
              </p:cNvGrpSpPr>
              <p:nvPr/>
            </p:nvGrpSpPr>
            <p:grpSpPr bwMode="auto">
              <a:xfrm>
                <a:off x="4219" y="799"/>
                <a:ext cx="842" cy="884"/>
                <a:chOff x="952" y="2682"/>
                <a:chExt cx="842" cy="884"/>
              </a:xfrm>
            </p:grpSpPr>
            <p:sp>
              <p:nvSpPr>
                <p:cNvPr id="271" name="AutoShape 543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592" y="2682"/>
                  <a:ext cx="177" cy="267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72" name="Rectangle 544"/>
                <p:cNvSpPr>
                  <a:spLocks noChangeArrowheads="1"/>
                </p:cNvSpPr>
                <p:nvPr/>
              </p:nvSpPr>
              <p:spPr bwMode="auto">
                <a:xfrm>
                  <a:off x="1156" y="2682"/>
                  <a:ext cx="455" cy="268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73" name="Rectangle 545"/>
                <p:cNvSpPr>
                  <a:spLocks noChangeArrowheads="1"/>
                </p:cNvSpPr>
                <p:nvPr/>
              </p:nvSpPr>
              <p:spPr bwMode="auto">
                <a:xfrm>
                  <a:off x="1611" y="2950"/>
                  <a:ext cx="180" cy="367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74" name="AutoShape 546"/>
                <p:cNvSpPr>
                  <a:spLocks noChangeArrowheads="1"/>
                </p:cNvSpPr>
                <p:nvPr/>
              </p:nvSpPr>
              <p:spPr bwMode="auto">
                <a:xfrm flipH="1">
                  <a:off x="952" y="2727"/>
                  <a:ext cx="204" cy="222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75" name="AutoShape 547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615" y="3317"/>
                  <a:ext cx="154" cy="248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76" name="AutoShape 548"/>
                <p:cNvSpPr>
                  <a:spLocks noChangeArrowheads="1"/>
                </p:cNvSpPr>
                <p:nvPr/>
              </p:nvSpPr>
              <p:spPr bwMode="auto">
                <a:xfrm flipH="1">
                  <a:off x="1614" y="2704"/>
                  <a:ext cx="177" cy="264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77" name="Rectangle 549"/>
                <p:cNvSpPr>
                  <a:spLocks noChangeArrowheads="1"/>
                </p:cNvSpPr>
                <p:nvPr/>
              </p:nvSpPr>
              <p:spPr bwMode="auto">
                <a:xfrm>
                  <a:off x="975" y="2950"/>
                  <a:ext cx="632" cy="615"/>
                </a:xfrm>
                <a:prstGeom prst="rect">
                  <a:avLst/>
                </a:prstGeom>
                <a:solidFill>
                  <a:srgbClr val="66FFFF"/>
                </a:solidFill>
                <a:ln w="285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78" name="Line 550"/>
                <p:cNvSpPr>
                  <a:spLocks noChangeShapeType="1"/>
                </p:cNvSpPr>
                <p:nvPr/>
              </p:nvSpPr>
              <p:spPr bwMode="auto">
                <a:xfrm flipV="1">
                  <a:off x="972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9" name="Line 551"/>
                <p:cNvSpPr>
                  <a:spLocks noChangeShapeType="1"/>
                </p:cNvSpPr>
                <p:nvPr/>
              </p:nvSpPr>
              <p:spPr bwMode="auto">
                <a:xfrm flipV="1">
                  <a:off x="1607" y="3294"/>
                  <a:ext cx="184" cy="27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0" name="Line 552"/>
                <p:cNvSpPr>
                  <a:spLocks noChangeShapeType="1"/>
                </p:cNvSpPr>
                <p:nvPr/>
              </p:nvSpPr>
              <p:spPr bwMode="auto">
                <a:xfrm flipV="1">
                  <a:off x="975" y="3317"/>
                  <a:ext cx="181" cy="249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1" name="Line 553"/>
                <p:cNvSpPr>
                  <a:spLocks noChangeShapeType="1"/>
                </p:cNvSpPr>
                <p:nvPr/>
              </p:nvSpPr>
              <p:spPr bwMode="auto">
                <a:xfrm>
                  <a:off x="1791" y="2704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2" name="Line 554"/>
                <p:cNvSpPr>
                  <a:spLocks noChangeShapeType="1"/>
                </p:cNvSpPr>
                <p:nvPr/>
              </p:nvSpPr>
              <p:spPr bwMode="auto">
                <a:xfrm>
                  <a:off x="1156" y="2727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3" name="Line 555"/>
                <p:cNvSpPr>
                  <a:spLocks noChangeShapeType="1"/>
                </p:cNvSpPr>
                <p:nvPr/>
              </p:nvSpPr>
              <p:spPr bwMode="auto">
                <a:xfrm flipH="1">
                  <a:off x="1137" y="3317"/>
                  <a:ext cx="632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4" name="Line 556"/>
                <p:cNvSpPr>
                  <a:spLocks noChangeShapeType="1"/>
                </p:cNvSpPr>
                <p:nvPr/>
              </p:nvSpPr>
              <p:spPr bwMode="auto">
                <a:xfrm flipH="1">
                  <a:off x="1179" y="2682"/>
                  <a:ext cx="59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5" name="Line 557"/>
                <p:cNvSpPr>
                  <a:spLocks noChangeShapeType="1"/>
                </p:cNvSpPr>
                <p:nvPr/>
              </p:nvSpPr>
              <p:spPr bwMode="auto">
                <a:xfrm flipV="1">
                  <a:off x="1610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7" name="Group 558"/>
              <p:cNvGrpSpPr>
                <a:grpSpLocks/>
              </p:cNvGrpSpPr>
              <p:nvPr/>
            </p:nvGrpSpPr>
            <p:grpSpPr bwMode="auto">
              <a:xfrm>
                <a:off x="2132" y="1049"/>
                <a:ext cx="842" cy="884"/>
                <a:chOff x="952" y="2682"/>
                <a:chExt cx="842" cy="884"/>
              </a:xfrm>
            </p:grpSpPr>
            <p:sp>
              <p:nvSpPr>
                <p:cNvPr id="256" name="AutoShape 559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592" y="2682"/>
                  <a:ext cx="177" cy="267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57" name="Rectangle 560"/>
                <p:cNvSpPr>
                  <a:spLocks noChangeArrowheads="1"/>
                </p:cNvSpPr>
                <p:nvPr/>
              </p:nvSpPr>
              <p:spPr bwMode="auto">
                <a:xfrm>
                  <a:off x="1156" y="2682"/>
                  <a:ext cx="455" cy="268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58" name="Rectangle 561"/>
                <p:cNvSpPr>
                  <a:spLocks noChangeArrowheads="1"/>
                </p:cNvSpPr>
                <p:nvPr/>
              </p:nvSpPr>
              <p:spPr bwMode="auto">
                <a:xfrm>
                  <a:off x="1611" y="2950"/>
                  <a:ext cx="180" cy="367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59" name="AutoShape 562"/>
                <p:cNvSpPr>
                  <a:spLocks noChangeArrowheads="1"/>
                </p:cNvSpPr>
                <p:nvPr/>
              </p:nvSpPr>
              <p:spPr bwMode="auto">
                <a:xfrm flipH="1">
                  <a:off x="952" y="2727"/>
                  <a:ext cx="204" cy="222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60" name="AutoShape 563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615" y="3317"/>
                  <a:ext cx="154" cy="248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61" name="AutoShape 564"/>
                <p:cNvSpPr>
                  <a:spLocks noChangeArrowheads="1"/>
                </p:cNvSpPr>
                <p:nvPr/>
              </p:nvSpPr>
              <p:spPr bwMode="auto">
                <a:xfrm flipH="1">
                  <a:off x="1614" y="2704"/>
                  <a:ext cx="177" cy="264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62" name="Rectangle 565"/>
                <p:cNvSpPr>
                  <a:spLocks noChangeArrowheads="1"/>
                </p:cNvSpPr>
                <p:nvPr/>
              </p:nvSpPr>
              <p:spPr bwMode="auto">
                <a:xfrm>
                  <a:off x="975" y="2950"/>
                  <a:ext cx="632" cy="615"/>
                </a:xfrm>
                <a:prstGeom prst="rect">
                  <a:avLst/>
                </a:prstGeom>
                <a:solidFill>
                  <a:srgbClr val="66FFFF"/>
                </a:solidFill>
                <a:ln w="285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63" name="Line 566"/>
                <p:cNvSpPr>
                  <a:spLocks noChangeShapeType="1"/>
                </p:cNvSpPr>
                <p:nvPr/>
              </p:nvSpPr>
              <p:spPr bwMode="auto">
                <a:xfrm flipV="1">
                  <a:off x="972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4" name="Line 567"/>
                <p:cNvSpPr>
                  <a:spLocks noChangeShapeType="1"/>
                </p:cNvSpPr>
                <p:nvPr/>
              </p:nvSpPr>
              <p:spPr bwMode="auto">
                <a:xfrm flipV="1">
                  <a:off x="1607" y="3294"/>
                  <a:ext cx="184" cy="27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5" name="Line 568"/>
                <p:cNvSpPr>
                  <a:spLocks noChangeShapeType="1"/>
                </p:cNvSpPr>
                <p:nvPr/>
              </p:nvSpPr>
              <p:spPr bwMode="auto">
                <a:xfrm flipV="1">
                  <a:off x="975" y="3317"/>
                  <a:ext cx="181" cy="249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6" name="Line 569"/>
                <p:cNvSpPr>
                  <a:spLocks noChangeShapeType="1"/>
                </p:cNvSpPr>
                <p:nvPr/>
              </p:nvSpPr>
              <p:spPr bwMode="auto">
                <a:xfrm>
                  <a:off x="1791" y="2704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7" name="Line 570"/>
                <p:cNvSpPr>
                  <a:spLocks noChangeShapeType="1"/>
                </p:cNvSpPr>
                <p:nvPr/>
              </p:nvSpPr>
              <p:spPr bwMode="auto">
                <a:xfrm>
                  <a:off x="1156" y="2727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8" name="Line 571"/>
                <p:cNvSpPr>
                  <a:spLocks noChangeShapeType="1"/>
                </p:cNvSpPr>
                <p:nvPr/>
              </p:nvSpPr>
              <p:spPr bwMode="auto">
                <a:xfrm flipH="1">
                  <a:off x="1137" y="3317"/>
                  <a:ext cx="632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9" name="Line 572"/>
                <p:cNvSpPr>
                  <a:spLocks noChangeShapeType="1"/>
                </p:cNvSpPr>
                <p:nvPr/>
              </p:nvSpPr>
              <p:spPr bwMode="auto">
                <a:xfrm flipH="1">
                  <a:off x="1179" y="2682"/>
                  <a:ext cx="59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0" name="Line 573"/>
                <p:cNvSpPr>
                  <a:spLocks noChangeShapeType="1"/>
                </p:cNvSpPr>
                <p:nvPr/>
              </p:nvSpPr>
              <p:spPr bwMode="auto">
                <a:xfrm flipV="1">
                  <a:off x="1610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8" name="Group 574"/>
              <p:cNvGrpSpPr>
                <a:grpSpLocks/>
              </p:cNvGrpSpPr>
              <p:nvPr/>
            </p:nvGrpSpPr>
            <p:grpSpPr bwMode="auto">
              <a:xfrm>
                <a:off x="2767" y="1049"/>
                <a:ext cx="842" cy="884"/>
                <a:chOff x="952" y="2682"/>
                <a:chExt cx="842" cy="884"/>
              </a:xfrm>
            </p:grpSpPr>
            <p:sp>
              <p:nvSpPr>
                <p:cNvPr id="241" name="AutoShape 575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592" y="2682"/>
                  <a:ext cx="177" cy="267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42" name="Rectangle 576"/>
                <p:cNvSpPr>
                  <a:spLocks noChangeArrowheads="1"/>
                </p:cNvSpPr>
                <p:nvPr/>
              </p:nvSpPr>
              <p:spPr bwMode="auto">
                <a:xfrm>
                  <a:off x="1156" y="2682"/>
                  <a:ext cx="455" cy="268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43" name="Rectangle 577"/>
                <p:cNvSpPr>
                  <a:spLocks noChangeArrowheads="1"/>
                </p:cNvSpPr>
                <p:nvPr/>
              </p:nvSpPr>
              <p:spPr bwMode="auto">
                <a:xfrm>
                  <a:off x="1611" y="2950"/>
                  <a:ext cx="180" cy="367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44" name="AutoShape 578"/>
                <p:cNvSpPr>
                  <a:spLocks noChangeArrowheads="1"/>
                </p:cNvSpPr>
                <p:nvPr/>
              </p:nvSpPr>
              <p:spPr bwMode="auto">
                <a:xfrm flipH="1">
                  <a:off x="952" y="2727"/>
                  <a:ext cx="204" cy="222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45" name="AutoShape 579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615" y="3317"/>
                  <a:ext cx="154" cy="248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46" name="AutoShape 580"/>
                <p:cNvSpPr>
                  <a:spLocks noChangeArrowheads="1"/>
                </p:cNvSpPr>
                <p:nvPr/>
              </p:nvSpPr>
              <p:spPr bwMode="auto">
                <a:xfrm flipH="1">
                  <a:off x="1614" y="2704"/>
                  <a:ext cx="177" cy="264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47" name="Rectangle 581"/>
                <p:cNvSpPr>
                  <a:spLocks noChangeArrowheads="1"/>
                </p:cNvSpPr>
                <p:nvPr/>
              </p:nvSpPr>
              <p:spPr bwMode="auto">
                <a:xfrm>
                  <a:off x="975" y="2950"/>
                  <a:ext cx="632" cy="615"/>
                </a:xfrm>
                <a:prstGeom prst="rect">
                  <a:avLst/>
                </a:prstGeom>
                <a:solidFill>
                  <a:srgbClr val="66FFFF"/>
                </a:solidFill>
                <a:ln w="285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48" name="Line 582"/>
                <p:cNvSpPr>
                  <a:spLocks noChangeShapeType="1"/>
                </p:cNvSpPr>
                <p:nvPr/>
              </p:nvSpPr>
              <p:spPr bwMode="auto">
                <a:xfrm flipV="1">
                  <a:off x="972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9" name="Line 583"/>
                <p:cNvSpPr>
                  <a:spLocks noChangeShapeType="1"/>
                </p:cNvSpPr>
                <p:nvPr/>
              </p:nvSpPr>
              <p:spPr bwMode="auto">
                <a:xfrm flipV="1">
                  <a:off x="1607" y="3294"/>
                  <a:ext cx="184" cy="27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0" name="Line 584"/>
                <p:cNvSpPr>
                  <a:spLocks noChangeShapeType="1"/>
                </p:cNvSpPr>
                <p:nvPr/>
              </p:nvSpPr>
              <p:spPr bwMode="auto">
                <a:xfrm flipV="1">
                  <a:off x="975" y="3317"/>
                  <a:ext cx="181" cy="249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1" name="Line 585"/>
                <p:cNvSpPr>
                  <a:spLocks noChangeShapeType="1"/>
                </p:cNvSpPr>
                <p:nvPr/>
              </p:nvSpPr>
              <p:spPr bwMode="auto">
                <a:xfrm>
                  <a:off x="1791" y="2704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2" name="Line 586"/>
                <p:cNvSpPr>
                  <a:spLocks noChangeShapeType="1"/>
                </p:cNvSpPr>
                <p:nvPr/>
              </p:nvSpPr>
              <p:spPr bwMode="auto">
                <a:xfrm>
                  <a:off x="1156" y="2727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3" name="Line 587"/>
                <p:cNvSpPr>
                  <a:spLocks noChangeShapeType="1"/>
                </p:cNvSpPr>
                <p:nvPr/>
              </p:nvSpPr>
              <p:spPr bwMode="auto">
                <a:xfrm flipH="1">
                  <a:off x="1137" y="3317"/>
                  <a:ext cx="632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4" name="Line 588"/>
                <p:cNvSpPr>
                  <a:spLocks noChangeShapeType="1"/>
                </p:cNvSpPr>
                <p:nvPr/>
              </p:nvSpPr>
              <p:spPr bwMode="auto">
                <a:xfrm flipH="1">
                  <a:off x="1179" y="2682"/>
                  <a:ext cx="59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5" name="Line 589"/>
                <p:cNvSpPr>
                  <a:spLocks noChangeShapeType="1"/>
                </p:cNvSpPr>
                <p:nvPr/>
              </p:nvSpPr>
              <p:spPr bwMode="auto">
                <a:xfrm flipV="1">
                  <a:off x="1610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9" name="Group 590"/>
              <p:cNvGrpSpPr>
                <a:grpSpLocks/>
              </p:cNvGrpSpPr>
              <p:nvPr/>
            </p:nvGrpSpPr>
            <p:grpSpPr bwMode="auto">
              <a:xfrm>
                <a:off x="3402" y="1049"/>
                <a:ext cx="842" cy="884"/>
                <a:chOff x="952" y="2682"/>
                <a:chExt cx="842" cy="884"/>
              </a:xfrm>
            </p:grpSpPr>
            <p:sp>
              <p:nvSpPr>
                <p:cNvPr id="226" name="AutoShape 59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592" y="2682"/>
                  <a:ext cx="177" cy="267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27" name="Rectangle 592"/>
                <p:cNvSpPr>
                  <a:spLocks noChangeArrowheads="1"/>
                </p:cNvSpPr>
                <p:nvPr/>
              </p:nvSpPr>
              <p:spPr bwMode="auto">
                <a:xfrm>
                  <a:off x="1156" y="2682"/>
                  <a:ext cx="455" cy="268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28" name="Rectangle 593"/>
                <p:cNvSpPr>
                  <a:spLocks noChangeArrowheads="1"/>
                </p:cNvSpPr>
                <p:nvPr/>
              </p:nvSpPr>
              <p:spPr bwMode="auto">
                <a:xfrm>
                  <a:off x="1611" y="2950"/>
                  <a:ext cx="180" cy="367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29" name="AutoShape 594"/>
                <p:cNvSpPr>
                  <a:spLocks noChangeArrowheads="1"/>
                </p:cNvSpPr>
                <p:nvPr/>
              </p:nvSpPr>
              <p:spPr bwMode="auto">
                <a:xfrm flipH="1">
                  <a:off x="952" y="2727"/>
                  <a:ext cx="204" cy="222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30" name="AutoShape 595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615" y="3317"/>
                  <a:ext cx="154" cy="248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31" name="AutoShape 596"/>
                <p:cNvSpPr>
                  <a:spLocks noChangeArrowheads="1"/>
                </p:cNvSpPr>
                <p:nvPr/>
              </p:nvSpPr>
              <p:spPr bwMode="auto">
                <a:xfrm flipH="1">
                  <a:off x="1614" y="2704"/>
                  <a:ext cx="177" cy="264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32" name="Rectangle 597"/>
                <p:cNvSpPr>
                  <a:spLocks noChangeArrowheads="1"/>
                </p:cNvSpPr>
                <p:nvPr/>
              </p:nvSpPr>
              <p:spPr bwMode="auto">
                <a:xfrm>
                  <a:off x="975" y="2950"/>
                  <a:ext cx="632" cy="615"/>
                </a:xfrm>
                <a:prstGeom prst="rect">
                  <a:avLst/>
                </a:prstGeom>
                <a:solidFill>
                  <a:srgbClr val="66FFFF"/>
                </a:solidFill>
                <a:ln w="285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33" name="Line 598"/>
                <p:cNvSpPr>
                  <a:spLocks noChangeShapeType="1"/>
                </p:cNvSpPr>
                <p:nvPr/>
              </p:nvSpPr>
              <p:spPr bwMode="auto">
                <a:xfrm flipV="1">
                  <a:off x="972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4" name="Line 599"/>
                <p:cNvSpPr>
                  <a:spLocks noChangeShapeType="1"/>
                </p:cNvSpPr>
                <p:nvPr/>
              </p:nvSpPr>
              <p:spPr bwMode="auto">
                <a:xfrm flipV="1">
                  <a:off x="1607" y="3294"/>
                  <a:ext cx="184" cy="27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" name="Line 600"/>
                <p:cNvSpPr>
                  <a:spLocks noChangeShapeType="1"/>
                </p:cNvSpPr>
                <p:nvPr/>
              </p:nvSpPr>
              <p:spPr bwMode="auto">
                <a:xfrm flipV="1">
                  <a:off x="975" y="3317"/>
                  <a:ext cx="181" cy="249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" name="Line 601"/>
                <p:cNvSpPr>
                  <a:spLocks noChangeShapeType="1"/>
                </p:cNvSpPr>
                <p:nvPr/>
              </p:nvSpPr>
              <p:spPr bwMode="auto">
                <a:xfrm>
                  <a:off x="1791" y="2704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" name="Line 602"/>
                <p:cNvSpPr>
                  <a:spLocks noChangeShapeType="1"/>
                </p:cNvSpPr>
                <p:nvPr/>
              </p:nvSpPr>
              <p:spPr bwMode="auto">
                <a:xfrm>
                  <a:off x="1156" y="2727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" name="Line 603"/>
                <p:cNvSpPr>
                  <a:spLocks noChangeShapeType="1"/>
                </p:cNvSpPr>
                <p:nvPr/>
              </p:nvSpPr>
              <p:spPr bwMode="auto">
                <a:xfrm flipH="1">
                  <a:off x="1137" y="3317"/>
                  <a:ext cx="632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" name="Line 604"/>
                <p:cNvSpPr>
                  <a:spLocks noChangeShapeType="1"/>
                </p:cNvSpPr>
                <p:nvPr/>
              </p:nvSpPr>
              <p:spPr bwMode="auto">
                <a:xfrm flipH="1">
                  <a:off x="1179" y="2682"/>
                  <a:ext cx="59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0" name="Line 605"/>
                <p:cNvSpPr>
                  <a:spLocks noChangeShapeType="1"/>
                </p:cNvSpPr>
                <p:nvPr/>
              </p:nvSpPr>
              <p:spPr bwMode="auto">
                <a:xfrm flipV="1">
                  <a:off x="1610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10" name="Group 606"/>
              <p:cNvGrpSpPr>
                <a:grpSpLocks/>
              </p:cNvGrpSpPr>
              <p:nvPr/>
            </p:nvGrpSpPr>
            <p:grpSpPr bwMode="auto">
              <a:xfrm>
                <a:off x="4037" y="1049"/>
                <a:ext cx="842" cy="884"/>
                <a:chOff x="952" y="2682"/>
                <a:chExt cx="842" cy="884"/>
              </a:xfrm>
            </p:grpSpPr>
            <p:sp>
              <p:nvSpPr>
                <p:cNvPr id="211" name="AutoShape 607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592" y="2682"/>
                  <a:ext cx="177" cy="267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12" name="Rectangle 608"/>
                <p:cNvSpPr>
                  <a:spLocks noChangeArrowheads="1"/>
                </p:cNvSpPr>
                <p:nvPr/>
              </p:nvSpPr>
              <p:spPr bwMode="auto">
                <a:xfrm>
                  <a:off x="1156" y="2682"/>
                  <a:ext cx="455" cy="268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13" name="Rectangle 609"/>
                <p:cNvSpPr>
                  <a:spLocks noChangeArrowheads="1"/>
                </p:cNvSpPr>
                <p:nvPr/>
              </p:nvSpPr>
              <p:spPr bwMode="auto">
                <a:xfrm>
                  <a:off x="1611" y="2950"/>
                  <a:ext cx="180" cy="367"/>
                </a:xfrm>
                <a:prstGeom prst="rect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14" name="AutoShape 610"/>
                <p:cNvSpPr>
                  <a:spLocks noChangeArrowheads="1"/>
                </p:cNvSpPr>
                <p:nvPr/>
              </p:nvSpPr>
              <p:spPr bwMode="auto">
                <a:xfrm flipH="1">
                  <a:off x="952" y="2727"/>
                  <a:ext cx="204" cy="222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15" name="AutoShape 61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1615" y="3317"/>
                  <a:ext cx="154" cy="248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16" name="AutoShape 612"/>
                <p:cNvSpPr>
                  <a:spLocks noChangeArrowheads="1"/>
                </p:cNvSpPr>
                <p:nvPr/>
              </p:nvSpPr>
              <p:spPr bwMode="auto">
                <a:xfrm flipH="1">
                  <a:off x="1614" y="2704"/>
                  <a:ext cx="177" cy="264"/>
                </a:xfrm>
                <a:prstGeom prst="rtTriangle">
                  <a:avLst/>
                </a:prstGeom>
                <a:solidFill>
                  <a:srgbClr val="66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17" name="Rectangle 613"/>
                <p:cNvSpPr>
                  <a:spLocks noChangeArrowheads="1"/>
                </p:cNvSpPr>
                <p:nvPr/>
              </p:nvSpPr>
              <p:spPr bwMode="auto">
                <a:xfrm>
                  <a:off x="975" y="2950"/>
                  <a:ext cx="632" cy="615"/>
                </a:xfrm>
                <a:prstGeom prst="rect">
                  <a:avLst/>
                </a:prstGeom>
                <a:solidFill>
                  <a:srgbClr val="66FFFF"/>
                </a:solidFill>
                <a:ln w="285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3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6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18" name="Line 614"/>
                <p:cNvSpPr>
                  <a:spLocks noChangeShapeType="1"/>
                </p:cNvSpPr>
                <p:nvPr/>
              </p:nvSpPr>
              <p:spPr bwMode="auto">
                <a:xfrm flipV="1">
                  <a:off x="972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" name="Line 615"/>
                <p:cNvSpPr>
                  <a:spLocks noChangeShapeType="1"/>
                </p:cNvSpPr>
                <p:nvPr/>
              </p:nvSpPr>
              <p:spPr bwMode="auto">
                <a:xfrm flipV="1">
                  <a:off x="1607" y="3294"/>
                  <a:ext cx="184" cy="27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" name="Line 616"/>
                <p:cNvSpPr>
                  <a:spLocks noChangeShapeType="1"/>
                </p:cNvSpPr>
                <p:nvPr/>
              </p:nvSpPr>
              <p:spPr bwMode="auto">
                <a:xfrm flipV="1">
                  <a:off x="975" y="3317"/>
                  <a:ext cx="181" cy="249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" name="Line 617"/>
                <p:cNvSpPr>
                  <a:spLocks noChangeShapeType="1"/>
                </p:cNvSpPr>
                <p:nvPr/>
              </p:nvSpPr>
              <p:spPr bwMode="auto">
                <a:xfrm>
                  <a:off x="1791" y="2704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2" name="Line 618"/>
                <p:cNvSpPr>
                  <a:spLocks noChangeShapeType="1"/>
                </p:cNvSpPr>
                <p:nvPr/>
              </p:nvSpPr>
              <p:spPr bwMode="auto">
                <a:xfrm>
                  <a:off x="1156" y="2727"/>
                  <a:ext cx="0" cy="616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" name="Line 619"/>
                <p:cNvSpPr>
                  <a:spLocks noChangeShapeType="1"/>
                </p:cNvSpPr>
                <p:nvPr/>
              </p:nvSpPr>
              <p:spPr bwMode="auto">
                <a:xfrm flipH="1">
                  <a:off x="1137" y="3317"/>
                  <a:ext cx="632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4" name="Line 620"/>
                <p:cNvSpPr>
                  <a:spLocks noChangeShapeType="1"/>
                </p:cNvSpPr>
                <p:nvPr/>
              </p:nvSpPr>
              <p:spPr bwMode="auto">
                <a:xfrm flipH="1">
                  <a:off x="1179" y="2682"/>
                  <a:ext cx="59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" name="Line 621"/>
                <p:cNvSpPr>
                  <a:spLocks noChangeShapeType="1"/>
                </p:cNvSpPr>
                <p:nvPr/>
              </p:nvSpPr>
              <p:spPr bwMode="auto">
                <a:xfrm flipV="1">
                  <a:off x="1610" y="2682"/>
                  <a:ext cx="184" cy="26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98" name="Text Box 623"/>
            <p:cNvSpPr txBox="1">
              <a:spLocks noChangeArrowheads="1"/>
            </p:cNvSpPr>
            <p:nvPr/>
          </p:nvSpPr>
          <p:spPr bwMode="auto">
            <a:xfrm>
              <a:off x="1814" y="2319"/>
              <a:ext cx="124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4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12 см</a:t>
              </a:r>
              <a:r>
                <a:rPr lang="ru-RU" sz="4000" b="1" baseline="3000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</a:p>
          </p:txBody>
        </p:sp>
      </p:grpSp>
      <p:grpSp>
        <p:nvGrpSpPr>
          <p:cNvPr id="391" name="Group 645"/>
          <p:cNvGrpSpPr>
            <a:grpSpLocks/>
          </p:cNvGrpSpPr>
          <p:nvPr/>
        </p:nvGrpSpPr>
        <p:grpSpPr bwMode="auto">
          <a:xfrm>
            <a:off x="433388" y="720725"/>
            <a:ext cx="1336675" cy="1403350"/>
            <a:chOff x="677" y="641"/>
            <a:chExt cx="842" cy="884"/>
          </a:xfrm>
        </p:grpSpPr>
        <p:grpSp>
          <p:nvGrpSpPr>
            <p:cNvPr id="392" name="Group 625"/>
            <p:cNvGrpSpPr>
              <a:grpSpLocks/>
            </p:cNvGrpSpPr>
            <p:nvPr/>
          </p:nvGrpSpPr>
          <p:grpSpPr bwMode="auto">
            <a:xfrm>
              <a:off x="677" y="641"/>
              <a:ext cx="842" cy="884"/>
              <a:chOff x="952" y="2682"/>
              <a:chExt cx="842" cy="884"/>
            </a:xfrm>
          </p:grpSpPr>
          <p:sp>
            <p:nvSpPr>
              <p:cNvPr id="394" name="AutoShape 626"/>
              <p:cNvSpPr>
                <a:spLocks noChangeArrowheads="1"/>
              </p:cNvSpPr>
              <p:nvPr/>
            </p:nvSpPr>
            <p:spPr bwMode="auto">
              <a:xfrm rot="10800000" flipH="1">
                <a:off x="1592" y="2682"/>
                <a:ext cx="177" cy="267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395" name="Rectangle 627"/>
              <p:cNvSpPr>
                <a:spLocks noChangeArrowheads="1"/>
              </p:cNvSpPr>
              <p:nvPr/>
            </p:nvSpPr>
            <p:spPr bwMode="auto">
              <a:xfrm>
                <a:off x="1156" y="2682"/>
                <a:ext cx="455" cy="268"/>
              </a:xfrm>
              <a:prstGeom prst="rect">
                <a:avLst/>
              </a:prstGeom>
              <a:solidFill>
                <a:srgbClr val="66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396" name="Rectangle 628"/>
              <p:cNvSpPr>
                <a:spLocks noChangeArrowheads="1"/>
              </p:cNvSpPr>
              <p:nvPr/>
            </p:nvSpPr>
            <p:spPr bwMode="auto">
              <a:xfrm>
                <a:off x="1611" y="2950"/>
                <a:ext cx="180" cy="367"/>
              </a:xfrm>
              <a:prstGeom prst="rect">
                <a:avLst/>
              </a:prstGeom>
              <a:solidFill>
                <a:srgbClr val="66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397" name="AutoShape 629"/>
              <p:cNvSpPr>
                <a:spLocks noChangeArrowheads="1"/>
              </p:cNvSpPr>
              <p:nvPr/>
            </p:nvSpPr>
            <p:spPr bwMode="auto">
              <a:xfrm flipH="1">
                <a:off x="952" y="2727"/>
                <a:ext cx="204" cy="222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398" name="AutoShape 630"/>
              <p:cNvSpPr>
                <a:spLocks noChangeArrowheads="1"/>
              </p:cNvSpPr>
              <p:nvPr/>
            </p:nvSpPr>
            <p:spPr bwMode="auto">
              <a:xfrm rot="10800000" flipH="1">
                <a:off x="1615" y="3317"/>
                <a:ext cx="154" cy="248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399" name="AutoShape 631"/>
              <p:cNvSpPr>
                <a:spLocks noChangeArrowheads="1"/>
              </p:cNvSpPr>
              <p:nvPr/>
            </p:nvSpPr>
            <p:spPr bwMode="auto">
              <a:xfrm flipH="1">
                <a:off x="1614" y="2704"/>
                <a:ext cx="177" cy="264"/>
              </a:xfrm>
              <a:prstGeom prst="rtTriangle">
                <a:avLst/>
              </a:prstGeom>
              <a:solidFill>
                <a:srgbClr val="66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400" name="Rectangle 632"/>
              <p:cNvSpPr>
                <a:spLocks noChangeArrowheads="1"/>
              </p:cNvSpPr>
              <p:nvPr/>
            </p:nvSpPr>
            <p:spPr bwMode="auto">
              <a:xfrm>
                <a:off x="975" y="2950"/>
                <a:ext cx="632" cy="615"/>
              </a:xfrm>
              <a:prstGeom prst="rect">
                <a:avLst/>
              </a:prstGeom>
              <a:solidFill>
                <a:srgbClr val="66FFFF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401" name="Line 633"/>
              <p:cNvSpPr>
                <a:spLocks noChangeShapeType="1"/>
              </p:cNvSpPr>
              <p:nvPr/>
            </p:nvSpPr>
            <p:spPr bwMode="auto">
              <a:xfrm flipV="1">
                <a:off x="972" y="2682"/>
                <a:ext cx="184" cy="268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Line 634"/>
              <p:cNvSpPr>
                <a:spLocks noChangeShapeType="1"/>
              </p:cNvSpPr>
              <p:nvPr/>
            </p:nvSpPr>
            <p:spPr bwMode="auto">
              <a:xfrm flipV="1">
                <a:off x="1607" y="3294"/>
                <a:ext cx="184" cy="272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Line 635"/>
              <p:cNvSpPr>
                <a:spLocks noChangeShapeType="1"/>
              </p:cNvSpPr>
              <p:nvPr/>
            </p:nvSpPr>
            <p:spPr bwMode="auto">
              <a:xfrm flipV="1">
                <a:off x="975" y="3317"/>
                <a:ext cx="181" cy="249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Line 636"/>
              <p:cNvSpPr>
                <a:spLocks noChangeShapeType="1"/>
              </p:cNvSpPr>
              <p:nvPr/>
            </p:nvSpPr>
            <p:spPr bwMode="auto">
              <a:xfrm>
                <a:off x="1791" y="2704"/>
                <a:ext cx="0" cy="61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Line 637"/>
              <p:cNvSpPr>
                <a:spLocks noChangeShapeType="1"/>
              </p:cNvSpPr>
              <p:nvPr/>
            </p:nvSpPr>
            <p:spPr bwMode="auto">
              <a:xfrm>
                <a:off x="1156" y="2727"/>
                <a:ext cx="0" cy="61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Line 638"/>
              <p:cNvSpPr>
                <a:spLocks noChangeShapeType="1"/>
              </p:cNvSpPr>
              <p:nvPr/>
            </p:nvSpPr>
            <p:spPr bwMode="auto">
              <a:xfrm flipH="1">
                <a:off x="1137" y="3317"/>
                <a:ext cx="632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Line 639"/>
              <p:cNvSpPr>
                <a:spLocks noChangeShapeType="1"/>
              </p:cNvSpPr>
              <p:nvPr/>
            </p:nvSpPr>
            <p:spPr bwMode="auto">
              <a:xfrm flipH="1">
                <a:off x="1179" y="2682"/>
                <a:ext cx="59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Line 640"/>
              <p:cNvSpPr>
                <a:spLocks noChangeShapeType="1"/>
              </p:cNvSpPr>
              <p:nvPr/>
            </p:nvSpPr>
            <p:spPr bwMode="auto">
              <a:xfrm flipV="1">
                <a:off x="1610" y="2682"/>
                <a:ext cx="184" cy="268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93" name="Text Box 641"/>
            <p:cNvSpPr txBox="1">
              <a:spLocks noChangeArrowheads="1"/>
            </p:cNvSpPr>
            <p:nvPr/>
          </p:nvSpPr>
          <p:spPr bwMode="auto">
            <a:xfrm>
              <a:off x="862" y="957"/>
              <a:ext cx="49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1см</a:t>
              </a:r>
              <a:r>
                <a:rPr lang="ru-RU" sz="2000" b="1" baseline="3000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</a:p>
          </p:txBody>
        </p:sp>
      </p:grpSp>
      <p:sp>
        <p:nvSpPr>
          <p:cNvPr id="409" name="Text Box 649"/>
          <p:cNvSpPr txBox="1">
            <a:spLocks noChangeArrowheads="1"/>
          </p:cNvSpPr>
          <p:nvPr/>
        </p:nvSpPr>
        <p:spPr bwMode="auto">
          <a:xfrm>
            <a:off x="4435475" y="684212"/>
            <a:ext cx="31670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• 2 = 24см</a:t>
            </a:r>
            <a:r>
              <a:rPr lang="ru-RU" sz="4000" b="1" baseline="30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grpSp>
        <p:nvGrpSpPr>
          <p:cNvPr id="410" name="Group 653"/>
          <p:cNvGrpSpPr>
            <a:grpSpLocks/>
          </p:cNvGrpSpPr>
          <p:nvPr/>
        </p:nvGrpSpPr>
        <p:grpSpPr bwMode="auto">
          <a:xfrm>
            <a:off x="906463" y="5327650"/>
            <a:ext cx="4032250" cy="366712"/>
            <a:chOff x="975" y="3543"/>
            <a:chExt cx="2540" cy="231"/>
          </a:xfrm>
        </p:grpSpPr>
        <p:sp>
          <p:nvSpPr>
            <p:cNvPr id="411" name="Line 646"/>
            <p:cNvSpPr>
              <a:spLocks noChangeShapeType="1"/>
            </p:cNvSpPr>
            <p:nvPr/>
          </p:nvSpPr>
          <p:spPr bwMode="auto">
            <a:xfrm>
              <a:off x="975" y="3566"/>
              <a:ext cx="2540" cy="0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" name="Text Box 650"/>
            <p:cNvSpPr txBox="1">
              <a:spLocks noChangeArrowheads="1"/>
            </p:cNvSpPr>
            <p:nvPr/>
          </p:nvSpPr>
          <p:spPr bwMode="auto">
            <a:xfrm>
              <a:off x="2064" y="3543"/>
              <a:ext cx="43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4 см</a:t>
              </a:r>
            </a:p>
          </p:txBody>
        </p:sp>
      </p:grpSp>
      <p:grpSp>
        <p:nvGrpSpPr>
          <p:cNvPr id="413" name="Group 654"/>
          <p:cNvGrpSpPr>
            <a:grpSpLocks/>
          </p:cNvGrpSpPr>
          <p:nvPr/>
        </p:nvGrpSpPr>
        <p:grpSpPr bwMode="auto">
          <a:xfrm>
            <a:off x="4938713" y="4140200"/>
            <a:ext cx="1189037" cy="1223962"/>
            <a:chOff x="3515" y="2795"/>
            <a:chExt cx="749" cy="771"/>
          </a:xfrm>
        </p:grpSpPr>
        <p:sp>
          <p:nvSpPr>
            <p:cNvPr id="414" name="Line 647"/>
            <p:cNvSpPr>
              <a:spLocks noChangeShapeType="1"/>
            </p:cNvSpPr>
            <p:nvPr/>
          </p:nvSpPr>
          <p:spPr bwMode="auto">
            <a:xfrm flipH="1">
              <a:off x="3515" y="2795"/>
              <a:ext cx="544" cy="771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5" name="Text Box 651"/>
            <p:cNvSpPr txBox="1">
              <a:spLocks noChangeArrowheads="1"/>
            </p:cNvSpPr>
            <p:nvPr/>
          </p:nvSpPr>
          <p:spPr bwMode="auto">
            <a:xfrm>
              <a:off x="3833" y="3067"/>
              <a:ext cx="43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 см</a:t>
              </a:r>
            </a:p>
          </p:txBody>
        </p:sp>
      </p:grpSp>
      <p:grpSp>
        <p:nvGrpSpPr>
          <p:cNvPr id="416" name="Group 655"/>
          <p:cNvGrpSpPr>
            <a:grpSpLocks/>
          </p:cNvGrpSpPr>
          <p:nvPr/>
        </p:nvGrpSpPr>
        <p:grpSpPr bwMode="auto">
          <a:xfrm>
            <a:off x="4254500" y="3419475"/>
            <a:ext cx="684213" cy="1944687"/>
            <a:chOff x="3084" y="2341"/>
            <a:chExt cx="431" cy="1225"/>
          </a:xfrm>
        </p:grpSpPr>
        <p:sp>
          <p:nvSpPr>
            <p:cNvPr id="417" name="Line 648"/>
            <p:cNvSpPr>
              <a:spLocks noChangeShapeType="1"/>
            </p:cNvSpPr>
            <p:nvPr/>
          </p:nvSpPr>
          <p:spPr bwMode="auto">
            <a:xfrm>
              <a:off x="3515" y="2341"/>
              <a:ext cx="0" cy="1225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8" name="Text Box 652"/>
            <p:cNvSpPr txBox="1">
              <a:spLocks noChangeArrowheads="1"/>
            </p:cNvSpPr>
            <p:nvPr/>
          </p:nvSpPr>
          <p:spPr bwMode="auto">
            <a:xfrm>
              <a:off x="3084" y="2723"/>
              <a:ext cx="43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 см</a:t>
              </a:r>
            </a:p>
          </p:txBody>
        </p:sp>
      </p:grpSp>
      <p:sp>
        <p:nvSpPr>
          <p:cNvPr id="419" name="Text Box 656"/>
          <p:cNvSpPr txBox="1">
            <a:spLocks noChangeArrowheads="1"/>
          </p:cNvSpPr>
          <p:nvPr/>
        </p:nvSpPr>
        <p:spPr bwMode="auto">
          <a:xfrm>
            <a:off x="1843088" y="1331912"/>
            <a:ext cx="5400675" cy="73025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ru-RU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ru-RU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длина • ширина • высота</a:t>
            </a:r>
          </a:p>
        </p:txBody>
      </p:sp>
      <p:sp>
        <p:nvSpPr>
          <p:cNvPr id="420" name="Text Box 657"/>
          <p:cNvSpPr txBox="1">
            <a:spLocks noChangeArrowheads="1"/>
          </p:cNvSpPr>
          <p:nvPr/>
        </p:nvSpPr>
        <p:spPr bwMode="auto">
          <a:xfrm>
            <a:off x="2670175" y="5256212"/>
            <a:ext cx="576263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endParaRPr lang="ru-RU" sz="24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21" name="Text Box 658"/>
          <p:cNvSpPr txBox="1">
            <a:spLocks noChangeArrowheads="1"/>
          </p:cNvSpPr>
          <p:nvPr/>
        </p:nvSpPr>
        <p:spPr bwMode="auto">
          <a:xfrm>
            <a:off x="5478463" y="4500562"/>
            <a:ext cx="576262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endParaRPr lang="ru-RU" sz="24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22" name="Text Box 659"/>
          <p:cNvSpPr txBox="1">
            <a:spLocks noChangeArrowheads="1"/>
          </p:cNvSpPr>
          <p:nvPr/>
        </p:nvSpPr>
        <p:spPr bwMode="auto">
          <a:xfrm>
            <a:off x="4291013" y="3960812"/>
            <a:ext cx="576262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endParaRPr lang="ru-RU" sz="24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23" name="Text Box 660"/>
          <p:cNvSpPr txBox="1">
            <a:spLocks noChangeArrowheads="1"/>
          </p:cNvSpPr>
          <p:nvPr/>
        </p:nvSpPr>
        <p:spPr bwMode="auto">
          <a:xfrm>
            <a:off x="2670175" y="1403350"/>
            <a:ext cx="1152525" cy="64135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endParaRPr lang="ru-RU" sz="36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24" name="Text Box 661"/>
          <p:cNvSpPr txBox="1">
            <a:spLocks noChangeArrowheads="1"/>
          </p:cNvSpPr>
          <p:nvPr/>
        </p:nvSpPr>
        <p:spPr bwMode="auto">
          <a:xfrm>
            <a:off x="4110038" y="1403350"/>
            <a:ext cx="1404937" cy="64135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endParaRPr lang="ru-RU" sz="36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25" name="Text Box 662"/>
          <p:cNvSpPr txBox="1">
            <a:spLocks noChangeArrowheads="1"/>
          </p:cNvSpPr>
          <p:nvPr/>
        </p:nvSpPr>
        <p:spPr bwMode="auto">
          <a:xfrm>
            <a:off x="5767388" y="1403350"/>
            <a:ext cx="1366837" cy="64135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  <a:endParaRPr lang="ru-RU" sz="36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26" name="Text Box 663"/>
          <p:cNvSpPr txBox="1">
            <a:spLocks noChangeArrowheads="1"/>
          </p:cNvSpPr>
          <p:nvPr/>
        </p:nvSpPr>
        <p:spPr bwMode="auto">
          <a:xfrm>
            <a:off x="1843881" y="1312862"/>
            <a:ext cx="5400675" cy="730250"/>
          </a:xfrm>
          <a:prstGeom prst="rect">
            <a:avLst/>
          </a:prstGeom>
          <a:solidFill>
            <a:schemeClr val="bg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ru-RU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ru-RU" sz="2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abc</a:t>
            </a:r>
            <a:endParaRPr lang="ru-RU" sz="36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27" name="Text Box 664"/>
          <p:cNvSpPr txBox="1">
            <a:spLocks noChangeArrowheads="1"/>
          </p:cNvSpPr>
          <p:nvPr/>
        </p:nvSpPr>
        <p:spPr bwMode="auto">
          <a:xfrm>
            <a:off x="1878013" y="567531"/>
            <a:ext cx="5400675" cy="730250"/>
          </a:xfrm>
          <a:prstGeom prst="rect">
            <a:avLst/>
          </a:prstGeom>
          <a:solidFill>
            <a:schemeClr val="bg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r>
              <a:rPr lang="en-U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olume</a:t>
            </a:r>
            <a:r>
              <a:rPr 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ru-RU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лат.) </a:t>
            </a:r>
            <a:r>
              <a:rPr lang="ru-RU" sz="28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объём</a:t>
            </a:r>
            <a:endParaRPr lang="ru-RU" sz="3600" b="1" i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28" name="Text Box 665"/>
          <p:cNvSpPr txBox="1">
            <a:spLocks noChangeArrowheads="1"/>
          </p:cNvSpPr>
          <p:nvPr/>
        </p:nvSpPr>
        <p:spPr bwMode="auto">
          <a:xfrm>
            <a:off x="2417763" y="611187"/>
            <a:ext cx="6842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endParaRPr lang="ru-RU" sz="3600" b="1" i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043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000"/>
                            </p:stCondLst>
                            <p:childTnLst>
                              <p:par>
                                <p:cTn id="1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00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00"/>
                            </p:stCondLst>
                            <p:childTnLst>
                              <p:par>
                                <p:cTn id="1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0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0.13212 0.11158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97" y="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/>
      <p:bldP spid="195" grpId="0"/>
      <p:bldP spid="409" grpId="0"/>
      <p:bldP spid="419" grpId="0" animBg="1"/>
      <p:bldP spid="420" grpId="0" animBg="1"/>
      <p:bldP spid="421" grpId="0" animBg="1"/>
      <p:bldP spid="422" grpId="0" animBg="1"/>
      <p:bldP spid="423" grpId="0" animBg="1"/>
      <p:bldP spid="424" grpId="0" animBg="1"/>
      <p:bldP spid="425" grpId="0" animBg="1"/>
      <p:bldP spid="426" grpId="0" animBg="1"/>
      <p:bldP spid="427" grpId="0" animBg="1"/>
      <p:bldP spid="428" grpId="0"/>
      <p:bldP spid="42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1173472" y="3147949"/>
            <a:ext cx="1727200" cy="1727200"/>
            <a:chOff x="3402" y="2228"/>
            <a:chExt cx="907" cy="908"/>
          </a:xfrm>
        </p:grpSpPr>
        <p:sp>
          <p:nvSpPr>
            <p:cNvPr id="3" name="AutoShape 70"/>
            <p:cNvSpPr>
              <a:spLocks noChangeArrowheads="1"/>
            </p:cNvSpPr>
            <p:nvPr/>
          </p:nvSpPr>
          <p:spPr bwMode="auto">
            <a:xfrm rot="10800000" flipH="1">
              <a:off x="4150" y="2228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4" name="Rectangle 71"/>
            <p:cNvSpPr>
              <a:spLocks noChangeArrowheads="1"/>
            </p:cNvSpPr>
            <p:nvPr/>
          </p:nvSpPr>
          <p:spPr bwMode="auto">
            <a:xfrm>
              <a:off x="3560" y="2228"/>
              <a:ext cx="613" cy="182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5" name="Rectangle 72"/>
            <p:cNvSpPr>
              <a:spLocks noChangeArrowheads="1"/>
            </p:cNvSpPr>
            <p:nvPr/>
          </p:nvSpPr>
          <p:spPr bwMode="auto">
            <a:xfrm>
              <a:off x="4173" y="2410"/>
              <a:ext cx="136" cy="544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6" name="AutoShape 73"/>
            <p:cNvSpPr>
              <a:spLocks noChangeArrowheads="1"/>
            </p:cNvSpPr>
            <p:nvPr/>
          </p:nvSpPr>
          <p:spPr bwMode="auto">
            <a:xfrm flipH="1">
              <a:off x="3402" y="2228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7" name="AutoShape 74"/>
            <p:cNvSpPr>
              <a:spLocks noChangeArrowheads="1"/>
            </p:cNvSpPr>
            <p:nvPr/>
          </p:nvSpPr>
          <p:spPr bwMode="auto">
            <a:xfrm rot="10800000" flipH="1">
              <a:off x="4150" y="2954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8" name="AutoShape 75"/>
            <p:cNvSpPr>
              <a:spLocks noChangeArrowheads="1"/>
            </p:cNvSpPr>
            <p:nvPr/>
          </p:nvSpPr>
          <p:spPr bwMode="auto">
            <a:xfrm flipH="1">
              <a:off x="4150" y="2251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9" name="Rectangle 76"/>
            <p:cNvSpPr>
              <a:spLocks noChangeArrowheads="1"/>
            </p:cNvSpPr>
            <p:nvPr/>
          </p:nvSpPr>
          <p:spPr bwMode="auto">
            <a:xfrm>
              <a:off x="3402" y="2410"/>
              <a:ext cx="766" cy="72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0" name="Line 77"/>
            <p:cNvSpPr>
              <a:spLocks noChangeShapeType="1"/>
            </p:cNvSpPr>
            <p:nvPr/>
          </p:nvSpPr>
          <p:spPr bwMode="auto">
            <a:xfrm flipV="1">
              <a:off x="3402" y="2228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78"/>
            <p:cNvSpPr>
              <a:spLocks noChangeShapeType="1"/>
            </p:cNvSpPr>
            <p:nvPr/>
          </p:nvSpPr>
          <p:spPr bwMode="auto">
            <a:xfrm flipV="1">
              <a:off x="4168" y="2228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79"/>
            <p:cNvSpPr>
              <a:spLocks noChangeShapeType="1"/>
            </p:cNvSpPr>
            <p:nvPr/>
          </p:nvSpPr>
          <p:spPr bwMode="auto">
            <a:xfrm flipV="1">
              <a:off x="4168" y="2954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80"/>
            <p:cNvSpPr>
              <a:spLocks noChangeShapeType="1"/>
            </p:cNvSpPr>
            <p:nvPr/>
          </p:nvSpPr>
          <p:spPr bwMode="auto">
            <a:xfrm flipV="1">
              <a:off x="3402" y="2954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81"/>
            <p:cNvSpPr>
              <a:spLocks noChangeShapeType="1"/>
            </p:cNvSpPr>
            <p:nvPr/>
          </p:nvSpPr>
          <p:spPr bwMode="auto">
            <a:xfrm>
              <a:off x="4309" y="2228"/>
              <a:ext cx="0" cy="72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82"/>
            <p:cNvSpPr>
              <a:spLocks noChangeShapeType="1"/>
            </p:cNvSpPr>
            <p:nvPr/>
          </p:nvSpPr>
          <p:spPr bwMode="auto">
            <a:xfrm>
              <a:off x="3543" y="2228"/>
              <a:ext cx="0" cy="72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83"/>
            <p:cNvSpPr>
              <a:spLocks noChangeShapeType="1"/>
            </p:cNvSpPr>
            <p:nvPr/>
          </p:nvSpPr>
          <p:spPr bwMode="auto">
            <a:xfrm flipH="1">
              <a:off x="3543" y="2954"/>
              <a:ext cx="76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84"/>
            <p:cNvSpPr>
              <a:spLocks noChangeShapeType="1"/>
            </p:cNvSpPr>
            <p:nvPr/>
          </p:nvSpPr>
          <p:spPr bwMode="auto">
            <a:xfrm flipH="1">
              <a:off x="3543" y="2228"/>
              <a:ext cx="76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" name="Group 85"/>
          <p:cNvGrpSpPr>
            <a:grpSpLocks/>
          </p:cNvGrpSpPr>
          <p:nvPr/>
        </p:nvGrpSpPr>
        <p:grpSpPr bwMode="auto">
          <a:xfrm>
            <a:off x="1641785" y="1528699"/>
            <a:ext cx="971550" cy="971550"/>
            <a:chOff x="3402" y="2228"/>
            <a:chExt cx="907" cy="908"/>
          </a:xfrm>
        </p:grpSpPr>
        <p:sp>
          <p:nvSpPr>
            <p:cNvPr id="19" name="AutoShape 86"/>
            <p:cNvSpPr>
              <a:spLocks noChangeArrowheads="1"/>
            </p:cNvSpPr>
            <p:nvPr/>
          </p:nvSpPr>
          <p:spPr bwMode="auto">
            <a:xfrm rot="10800000" flipH="1">
              <a:off x="4150" y="2228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0" name="Rectangle 87"/>
            <p:cNvSpPr>
              <a:spLocks noChangeArrowheads="1"/>
            </p:cNvSpPr>
            <p:nvPr/>
          </p:nvSpPr>
          <p:spPr bwMode="auto">
            <a:xfrm>
              <a:off x="3560" y="2228"/>
              <a:ext cx="613" cy="182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1" name="Rectangle 88"/>
            <p:cNvSpPr>
              <a:spLocks noChangeArrowheads="1"/>
            </p:cNvSpPr>
            <p:nvPr/>
          </p:nvSpPr>
          <p:spPr bwMode="auto">
            <a:xfrm>
              <a:off x="4173" y="2410"/>
              <a:ext cx="136" cy="544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2" name="AutoShape 89"/>
            <p:cNvSpPr>
              <a:spLocks noChangeArrowheads="1"/>
            </p:cNvSpPr>
            <p:nvPr/>
          </p:nvSpPr>
          <p:spPr bwMode="auto">
            <a:xfrm flipH="1">
              <a:off x="3402" y="2228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3" name="AutoShape 90"/>
            <p:cNvSpPr>
              <a:spLocks noChangeArrowheads="1"/>
            </p:cNvSpPr>
            <p:nvPr/>
          </p:nvSpPr>
          <p:spPr bwMode="auto">
            <a:xfrm rot="10800000" flipH="1">
              <a:off x="4150" y="2954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4" name="AutoShape 91"/>
            <p:cNvSpPr>
              <a:spLocks noChangeArrowheads="1"/>
            </p:cNvSpPr>
            <p:nvPr/>
          </p:nvSpPr>
          <p:spPr bwMode="auto">
            <a:xfrm flipH="1">
              <a:off x="4150" y="2251"/>
              <a:ext cx="159" cy="181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5" name="Rectangle 92"/>
            <p:cNvSpPr>
              <a:spLocks noChangeArrowheads="1"/>
            </p:cNvSpPr>
            <p:nvPr/>
          </p:nvSpPr>
          <p:spPr bwMode="auto">
            <a:xfrm>
              <a:off x="3402" y="2410"/>
              <a:ext cx="766" cy="72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6" name="Line 93"/>
            <p:cNvSpPr>
              <a:spLocks noChangeShapeType="1"/>
            </p:cNvSpPr>
            <p:nvPr/>
          </p:nvSpPr>
          <p:spPr bwMode="auto">
            <a:xfrm flipV="1">
              <a:off x="3402" y="2228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Line 94"/>
            <p:cNvSpPr>
              <a:spLocks noChangeShapeType="1"/>
            </p:cNvSpPr>
            <p:nvPr/>
          </p:nvSpPr>
          <p:spPr bwMode="auto">
            <a:xfrm flipV="1">
              <a:off x="4168" y="2228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95"/>
            <p:cNvSpPr>
              <a:spLocks noChangeShapeType="1"/>
            </p:cNvSpPr>
            <p:nvPr/>
          </p:nvSpPr>
          <p:spPr bwMode="auto">
            <a:xfrm flipV="1">
              <a:off x="4168" y="2954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96"/>
            <p:cNvSpPr>
              <a:spLocks noChangeShapeType="1"/>
            </p:cNvSpPr>
            <p:nvPr/>
          </p:nvSpPr>
          <p:spPr bwMode="auto">
            <a:xfrm flipV="1">
              <a:off x="3402" y="2954"/>
              <a:ext cx="141" cy="18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97"/>
            <p:cNvSpPr>
              <a:spLocks noChangeShapeType="1"/>
            </p:cNvSpPr>
            <p:nvPr/>
          </p:nvSpPr>
          <p:spPr bwMode="auto">
            <a:xfrm>
              <a:off x="4309" y="2228"/>
              <a:ext cx="0" cy="72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98"/>
            <p:cNvSpPr>
              <a:spLocks noChangeShapeType="1"/>
            </p:cNvSpPr>
            <p:nvPr/>
          </p:nvSpPr>
          <p:spPr bwMode="auto">
            <a:xfrm>
              <a:off x="3543" y="2228"/>
              <a:ext cx="0" cy="72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Line 99"/>
            <p:cNvSpPr>
              <a:spLocks noChangeShapeType="1"/>
            </p:cNvSpPr>
            <p:nvPr/>
          </p:nvSpPr>
          <p:spPr bwMode="auto">
            <a:xfrm flipH="1">
              <a:off x="3543" y="2954"/>
              <a:ext cx="76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Line 100"/>
            <p:cNvSpPr>
              <a:spLocks noChangeShapeType="1"/>
            </p:cNvSpPr>
            <p:nvPr/>
          </p:nvSpPr>
          <p:spPr bwMode="auto">
            <a:xfrm flipH="1">
              <a:off x="3543" y="2228"/>
              <a:ext cx="76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4" name="Group 117"/>
          <p:cNvGrpSpPr>
            <a:grpSpLocks/>
          </p:cNvGrpSpPr>
          <p:nvPr/>
        </p:nvGrpSpPr>
        <p:grpSpPr bwMode="auto">
          <a:xfrm>
            <a:off x="3348038" y="1374775"/>
            <a:ext cx="4608512" cy="4545013"/>
            <a:chOff x="2086" y="234"/>
            <a:chExt cx="3334" cy="3288"/>
          </a:xfrm>
        </p:grpSpPr>
        <p:sp>
          <p:nvSpPr>
            <p:cNvPr id="35" name="AutoShape 102"/>
            <p:cNvSpPr>
              <a:spLocks noChangeArrowheads="1"/>
            </p:cNvSpPr>
            <p:nvPr/>
          </p:nvSpPr>
          <p:spPr bwMode="auto">
            <a:xfrm rot="10800000" flipH="1">
              <a:off x="4844" y="234"/>
              <a:ext cx="576" cy="655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36" name="Rectangle 103"/>
            <p:cNvSpPr>
              <a:spLocks noChangeArrowheads="1"/>
            </p:cNvSpPr>
            <p:nvPr/>
          </p:nvSpPr>
          <p:spPr bwMode="auto">
            <a:xfrm>
              <a:off x="2631" y="234"/>
              <a:ext cx="2273" cy="659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37" name="Rectangle 104"/>
            <p:cNvSpPr>
              <a:spLocks noChangeArrowheads="1"/>
            </p:cNvSpPr>
            <p:nvPr/>
          </p:nvSpPr>
          <p:spPr bwMode="auto">
            <a:xfrm>
              <a:off x="4904" y="893"/>
              <a:ext cx="493" cy="1970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38" name="AutoShape 105"/>
            <p:cNvSpPr>
              <a:spLocks noChangeArrowheads="1"/>
            </p:cNvSpPr>
            <p:nvPr/>
          </p:nvSpPr>
          <p:spPr bwMode="auto">
            <a:xfrm rot="21432437" flipH="1">
              <a:off x="2086" y="234"/>
              <a:ext cx="576" cy="655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39" name="AutoShape 106"/>
            <p:cNvSpPr>
              <a:spLocks noChangeArrowheads="1"/>
            </p:cNvSpPr>
            <p:nvPr/>
          </p:nvSpPr>
          <p:spPr bwMode="auto">
            <a:xfrm rot="10547370" flipH="1">
              <a:off x="4844" y="2863"/>
              <a:ext cx="576" cy="655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40" name="AutoShape 107"/>
            <p:cNvSpPr>
              <a:spLocks noChangeArrowheads="1"/>
            </p:cNvSpPr>
            <p:nvPr/>
          </p:nvSpPr>
          <p:spPr bwMode="auto">
            <a:xfrm flipH="1">
              <a:off x="4821" y="255"/>
              <a:ext cx="576" cy="656"/>
            </a:xfrm>
            <a:prstGeom prst="rtTriangle">
              <a:avLst/>
            </a:prstGeom>
            <a:solidFill>
              <a:srgbClr val="66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41" name="Rectangle 108"/>
            <p:cNvSpPr>
              <a:spLocks noChangeArrowheads="1"/>
            </p:cNvSpPr>
            <p:nvPr/>
          </p:nvSpPr>
          <p:spPr bwMode="auto">
            <a:xfrm>
              <a:off x="2109" y="893"/>
              <a:ext cx="2777" cy="2625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42" name="Line 109"/>
            <p:cNvSpPr>
              <a:spLocks noChangeShapeType="1"/>
            </p:cNvSpPr>
            <p:nvPr/>
          </p:nvSpPr>
          <p:spPr bwMode="auto">
            <a:xfrm flipV="1">
              <a:off x="2109" y="234"/>
              <a:ext cx="511" cy="65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Line 110"/>
            <p:cNvSpPr>
              <a:spLocks noChangeShapeType="1"/>
            </p:cNvSpPr>
            <p:nvPr/>
          </p:nvSpPr>
          <p:spPr bwMode="auto">
            <a:xfrm flipV="1">
              <a:off x="4886" y="234"/>
              <a:ext cx="511" cy="65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Line 111"/>
            <p:cNvSpPr>
              <a:spLocks noChangeShapeType="1"/>
            </p:cNvSpPr>
            <p:nvPr/>
          </p:nvSpPr>
          <p:spPr bwMode="auto">
            <a:xfrm flipV="1">
              <a:off x="4886" y="2863"/>
              <a:ext cx="511" cy="65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Line 112"/>
            <p:cNvSpPr>
              <a:spLocks noChangeShapeType="1"/>
            </p:cNvSpPr>
            <p:nvPr/>
          </p:nvSpPr>
          <p:spPr bwMode="auto">
            <a:xfrm flipV="1">
              <a:off x="2109" y="2863"/>
              <a:ext cx="511" cy="65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Line 113"/>
            <p:cNvSpPr>
              <a:spLocks noChangeShapeType="1"/>
            </p:cNvSpPr>
            <p:nvPr/>
          </p:nvSpPr>
          <p:spPr bwMode="auto">
            <a:xfrm>
              <a:off x="5397" y="234"/>
              <a:ext cx="0" cy="262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Line 114"/>
            <p:cNvSpPr>
              <a:spLocks noChangeShapeType="1"/>
            </p:cNvSpPr>
            <p:nvPr/>
          </p:nvSpPr>
          <p:spPr bwMode="auto">
            <a:xfrm>
              <a:off x="2620" y="234"/>
              <a:ext cx="0" cy="262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Line 115"/>
            <p:cNvSpPr>
              <a:spLocks noChangeShapeType="1"/>
            </p:cNvSpPr>
            <p:nvPr/>
          </p:nvSpPr>
          <p:spPr bwMode="auto">
            <a:xfrm flipH="1">
              <a:off x="2620" y="2863"/>
              <a:ext cx="277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Line 116"/>
            <p:cNvSpPr>
              <a:spLocks noChangeShapeType="1"/>
            </p:cNvSpPr>
            <p:nvPr/>
          </p:nvSpPr>
          <p:spPr bwMode="auto">
            <a:xfrm flipH="1">
              <a:off x="2620" y="234"/>
              <a:ext cx="277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0" name="Text Box 118"/>
          <p:cNvSpPr txBox="1">
            <a:spLocks noChangeArrowheads="1"/>
          </p:cNvSpPr>
          <p:nvPr/>
        </p:nvSpPr>
        <p:spPr bwMode="auto">
          <a:xfrm>
            <a:off x="1676710" y="2716149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дм</a:t>
            </a:r>
          </a:p>
        </p:txBody>
      </p:sp>
      <p:sp>
        <p:nvSpPr>
          <p:cNvPr id="51" name="Text Box 119"/>
          <p:cNvSpPr txBox="1">
            <a:spLocks noChangeArrowheads="1"/>
          </p:cNvSpPr>
          <p:nvPr/>
        </p:nvSpPr>
        <p:spPr bwMode="auto">
          <a:xfrm>
            <a:off x="1800225" y="2241550"/>
            <a:ext cx="863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см</a:t>
            </a:r>
          </a:p>
        </p:txBody>
      </p:sp>
      <p:sp>
        <p:nvSpPr>
          <p:cNvPr id="52" name="Text Box 121"/>
          <p:cNvSpPr txBox="1">
            <a:spLocks noChangeArrowheads="1"/>
          </p:cNvSpPr>
          <p:nvPr/>
        </p:nvSpPr>
        <p:spPr bwMode="auto">
          <a:xfrm>
            <a:off x="5111750" y="747713"/>
            <a:ext cx="11160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м</a:t>
            </a:r>
          </a:p>
        </p:txBody>
      </p:sp>
      <p:sp>
        <p:nvSpPr>
          <p:cNvPr id="53" name="Text Box 122"/>
          <p:cNvSpPr txBox="1">
            <a:spLocks noChangeArrowheads="1"/>
          </p:cNvSpPr>
          <p:nvPr/>
        </p:nvSpPr>
        <p:spPr bwMode="auto">
          <a:xfrm>
            <a:off x="1567172" y="3832162"/>
            <a:ext cx="1081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дм</a:t>
            </a:r>
            <a:r>
              <a:rPr lang="ru-RU" sz="24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54" name="Text Box 123"/>
          <p:cNvSpPr txBox="1">
            <a:spLocks noChangeArrowheads="1"/>
          </p:cNvSpPr>
          <p:nvPr/>
        </p:nvSpPr>
        <p:spPr bwMode="auto">
          <a:xfrm>
            <a:off x="5111750" y="3232150"/>
            <a:ext cx="1260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м</a:t>
            </a:r>
            <a:r>
              <a:rPr lang="ru-RU" sz="40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55" name="Text Box 124"/>
          <p:cNvSpPr txBox="1">
            <a:spLocks noChangeArrowheads="1"/>
          </p:cNvSpPr>
          <p:nvPr/>
        </p:nvSpPr>
        <p:spPr bwMode="auto">
          <a:xfrm>
            <a:off x="1784660" y="1852549"/>
            <a:ext cx="863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1см</a:t>
            </a:r>
            <a:r>
              <a:rPr lang="ru-RU" sz="16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1691680" y="0"/>
            <a:ext cx="6408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600" b="1" dirty="0" smtClean="0">
                <a:solidFill>
                  <a:srgbClr val="00006E"/>
                </a:solidFill>
                <a:latin typeface="Times New Roman" pitchFamily="18" charset="0"/>
              </a:rPr>
              <a:t>Единицы </a:t>
            </a:r>
            <a:r>
              <a:rPr lang="ru-RU" sz="3600" b="1" dirty="0">
                <a:solidFill>
                  <a:srgbClr val="00006E"/>
                </a:solidFill>
                <a:latin typeface="Times New Roman" pitchFamily="18" charset="0"/>
              </a:rPr>
              <a:t>измерения </a:t>
            </a:r>
            <a:r>
              <a:rPr lang="ru-RU" sz="3600" b="1" dirty="0" smtClean="0">
                <a:solidFill>
                  <a:srgbClr val="00006E"/>
                </a:solidFill>
                <a:latin typeface="Times New Roman" pitchFamily="18" charset="0"/>
              </a:rPr>
              <a:t>объёма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66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узнать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объём аквариума живого уголка        с измерениями      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=  4дм,   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= 3дм,   </a:t>
            </a: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= 2дм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197"/>
          <p:cNvGrpSpPr>
            <a:grpSpLocks/>
          </p:cNvGrpSpPr>
          <p:nvPr/>
        </p:nvGrpSpPr>
        <p:grpSpPr bwMode="auto">
          <a:xfrm>
            <a:off x="2051720" y="2060848"/>
            <a:ext cx="5037588" cy="4104456"/>
            <a:chOff x="3545" y="2496"/>
            <a:chExt cx="1238" cy="1275"/>
          </a:xfrm>
        </p:grpSpPr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3545" y="2496"/>
              <a:ext cx="1238" cy="1269"/>
              <a:chOff x="405" y="1256"/>
              <a:chExt cx="2051" cy="229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405" y="1902"/>
                <a:ext cx="1991" cy="475"/>
              </a:xfrm>
              <a:custGeom>
                <a:avLst/>
                <a:gdLst/>
                <a:ahLst/>
                <a:cxnLst>
                  <a:cxn ang="0">
                    <a:pos x="0" y="456"/>
                  </a:cxn>
                  <a:cxn ang="0">
                    <a:pos x="1504" y="448"/>
                  </a:cxn>
                  <a:cxn ang="0">
                    <a:pos x="2000" y="0"/>
                  </a:cxn>
                  <a:cxn ang="0">
                    <a:pos x="504" y="0"/>
                  </a:cxn>
                  <a:cxn ang="0">
                    <a:pos x="0" y="456"/>
                  </a:cxn>
                </a:cxnLst>
                <a:rect l="0" t="0" r="r" b="b"/>
                <a:pathLst>
                  <a:path w="2000" h="456">
                    <a:moveTo>
                      <a:pt x="0" y="456"/>
                    </a:moveTo>
                    <a:lnTo>
                      <a:pt x="1504" y="448"/>
                    </a:lnTo>
                    <a:lnTo>
                      <a:pt x="2000" y="0"/>
                    </a:lnTo>
                    <a:lnTo>
                      <a:pt x="504" y="0"/>
                    </a:lnTo>
                    <a:lnTo>
                      <a:pt x="0" y="45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00FFFF"/>
                  </a:gs>
                  <a:gs pos="100000">
                    <a:schemeClr val="bg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2046" y="1862"/>
                <a:ext cx="379" cy="1655"/>
              </a:xfrm>
              <a:custGeom>
                <a:avLst/>
                <a:gdLst/>
                <a:ahLst/>
                <a:cxnLst>
                  <a:cxn ang="0">
                    <a:pos x="16" y="1624"/>
                  </a:cxn>
                  <a:cxn ang="0">
                    <a:pos x="520" y="1096"/>
                  </a:cxn>
                  <a:cxn ang="0">
                    <a:pos x="504" y="0"/>
                  </a:cxn>
                  <a:cxn ang="0">
                    <a:pos x="0" y="448"/>
                  </a:cxn>
                  <a:cxn ang="0">
                    <a:pos x="16" y="1624"/>
                  </a:cxn>
                </a:cxnLst>
                <a:rect l="0" t="0" r="r" b="b"/>
                <a:pathLst>
                  <a:path w="520" h="1624">
                    <a:moveTo>
                      <a:pt x="16" y="1624"/>
                    </a:moveTo>
                    <a:lnTo>
                      <a:pt x="520" y="1096"/>
                    </a:lnTo>
                    <a:lnTo>
                      <a:pt x="504" y="0"/>
                    </a:lnTo>
                    <a:lnTo>
                      <a:pt x="0" y="448"/>
                    </a:lnTo>
                    <a:lnTo>
                      <a:pt x="16" y="162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99FFCC"/>
                  </a:gs>
                  <a:gs pos="100000">
                    <a:schemeClr val="bg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16" y="2375"/>
                <a:ext cx="1630" cy="1170"/>
              </a:xfrm>
              <a:custGeom>
                <a:avLst/>
                <a:gdLst/>
                <a:ahLst/>
                <a:cxnLst>
                  <a:cxn ang="0">
                    <a:pos x="0" y="1168"/>
                  </a:cxn>
                  <a:cxn ang="0">
                    <a:pos x="1504" y="1168"/>
                  </a:cxn>
                  <a:cxn ang="0">
                    <a:pos x="1488" y="0"/>
                  </a:cxn>
                  <a:cxn ang="0">
                    <a:pos x="0" y="0"/>
                  </a:cxn>
                  <a:cxn ang="0">
                    <a:pos x="0" y="1168"/>
                  </a:cxn>
                </a:cxnLst>
                <a:rect l="0" t="0" r="r" b="b"/>
                <a:pathLst>
                  <a:path w="1504" h="1168">
                    <a:moveTo>
                      <a:pt x="0" y="1168"/>
                    </a:moveTo>
                    <a:lnTo>
                      <a:pt x="1504" y="1168"/>
                    </a:lnTo>
                    <a:lnTo>
                      <a:pt x="1488" y="0"/>
                    </a:lnTo>
                    <a:lnTo>
                      <a:pt x="0" y="0"/>
                    </a:lnTo>
                    <a:lnTo>
                      <a:pt x="0" y="116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99FFCC"/>
                  </a:gs>
                  <a:gs pos="100000">
                    <a:schemeClr val="bg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AutoShape 23"/>
              <p:cNvSpPr>
                <a:spLocks noChangeArrowheads="1"/>
              </p:cNvSpPr>
              <p:nvPr/>
            </p:nvSpPr>
            <p:spPr bwMode="auto">
              <a:xfrm>
                <a:off x="435" y="1498"/>
                <a:ext cx="1992" cy="2048"/>
              </a:xfrm>
              <a:prstGeom prst="cube">
                <a:avLst>
                  <a:gd name="adj" fmla="val 25000"/>
                </a:avLst>
              </a:prstGeom>
              <a:noFill/>
              <a:ln w="2857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Line 24"/>
              <p:cNvSpPr>
                <a:spLocks noChangeShapeType="1"/>
              </p:cNvSpPr>
              <p:nvPr/>
            </p:nvSpPr>
            <p:spPr bwMode="auto">
              <a:xfrm>
                <a:off x="912" y="1496"/>
                <a:ext cx="0" cy="15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24" y="3048"/>
                <a:ext cx="1984" cy="496"/>
              </a:xfrm>
              <a:custGeom>
                <a:avLst/>
                <a:gdLst>
                  <a:gd name="T0" fmla="*/ 1984 w 1984"/>
                  <a:gd name="T1" fmla="*/ 8 h 496"/>
                  <a:gd name="T2" fmla="*/ 496 w 1984"/>
                  <a:gd name="T3" fmla="*/ 0 h 496"/>
                  <a:gd name="T4" fmla="*/ 0 w 1984"/>
                  <a:gd name="T5" fmla="*/ 496 h 496"/>
                  <a:gd name="T6" fmla="*/ 0 60000 65536"/>
                  <a:gd name="T7" fmla="*/ 0 60000 65536"/>
                  <a:gd name="T8" fmla="*/ 0 60000 65536"/>
                  <a:gd name="T9" fmla="*/ 0 w 1984"/>
                  <a:gd name="T10" fmla="*/ 0 h 496"/>
                  <a:gd name="T11" fmla="*/ 1984 w 1984"/>
                  <a:gd name="T12" fmla="*/ 496 h 4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84" h="496">
                    <a:moveTo>
                      <a:pt x="1984" y="8"/>
                    </a:moveTo>
                    <a:lnTo>
                      <a:pt x="496" y="0"/>
                    </a:lnTo>
                    <a:lnTo>
                      <a:pt x="0" y="496"/>
                    </a:ln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7" name="Group 26"/>
              <p:cNvGrpSpPr>
                <a:grpSpLocks/>
              </p:cNvGrpSpPr>
              <p:nvPr/>
            </p:nvGrpSpPr>
            <p:grpSpPr bwMode="auto">
              <a:xfrm>
                <a:off x="2360" y="1256"/>
                <a:ext cx="96" cy="217"/>
                <a:chOff x="2360" y="1256"/>
                <a:chExt cx="96" cy="217"/>
              </a:xfrm>
            </p:grpSpPr>
            <p:sp>
              <p:nvSpPr>
                <p:cNvPr id="37" name="Oval 27"/>
                <p:cNvSpPr>
                  <a:spLocks noChangeArrowheads="1"/>
                </p:cNvSpPr>
                <p:nvPr/>
              </p:nvSpPr>
              <p:spPr bwMode="auto">
                <a:xfrm>
                  <a:off x="2360" y="1256"/>
                  <a:ext cx="96" cy="1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7676"/>
                    </a:gs>
                    <a:gs pos="50000">
                      <a:srgbClr val="00FFFF"/>
                    </a:gs>
                    <a:gs pos="100000">
                      <a:srgbClr val="007676"/>
                    </a:gs>
                  </a:gsLst>
                  <a:lin ang="5400000" scaled="1"/>
                </a:gradFill>
                <a:ln w="9525" algn="ctr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" name="Freeform 28"/>
                <p:cNvSpPr>
                  <a:spLocks/>
                </p:cNvSpPr>
                <p:nvPr/>
              </p:nvSpPr>
              <p:spPr bwMode="auto">
                <a:xfrm>
                  <a:off x="2428" y="1377"/>
                  <a:ext cx="1" cy="96"/>
                </a:xfrm>
                <a:custGeom>
                  <a:avLst/>
                  <a:gdLst>
                    <a:gd name="T0" fmla="*/ 0 w 1"/>
                    <a:gd name="T1" fmla="*/ 0 h 96"/>
                    <a:gd name="T2" fmla="*/ 0 w 1"/>
                    <a:gd name="T3" fmla="*/ 96 h 96"/>
                    <a:gd name="T4" fmla="*/ 0 60000 65536"/>
                    <a:gd name="T5" fmla="*/ 0 60000 65536"/>
                    <a:gd name="T6" fmla="*/ 0 w 1"/>
                    <a:gd name="T7" fmla="*/ 0 h 96"/>
                    <a:gd name="T8" fmla="*/ 1 w 1"/>
                    <a:gd name="T9" fmla="*/ 96 h 9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96">
                      <a:moveTo>
                        <a:pt x="0" y="0"/>
                      </a:moveTo>
                      <a:lnTo>
                        <a:pt x="0" y="96"/>
                      </a:lnTo>
                    </a:path>
                  </a:pathLst>
                </a:custGeom>
                <a:noFill/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8" name="Group 29"/>
              <p:cNvGrpSpPr>
                <a:grpSpLocks/>
              </p:cNvGrpSpPr>
              <p:nvPr/>
            </p:nvGrpSpPr>
            <p:grpSpPr bwMode="auto">
              <a:xfrm>
                <a:off x="757" y="1256"/>
                <a:ext cx="96" cy="217"/>
                <a:chOff x="2237" y="1232"/>
                <a:chExt cx="96" cy="217"/>
              </a:xfrm>
            </p:grpSpPr>
            <p:sp>
              <p:nvSpPr>
                <p:cNvPr id="35" name="Oval 30"/>
                <p:cNvSpPr>
                  <a:spLocks noChangeArrowheads="1"/>
                </p:cNvSpPr>
                <p:nvPr/>
              </p:nvSpPr>
              <p:spPr bwMode="auto">
                <a:xfrm>
                  <a:off x="2237" y="1232"/>
                  <a:ext cx="96" cy="1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7676"/>
                    </a:gs>
                    <a:gs pos="50000">
                      <a:srgbClr val="00FFFF"/>
                    </a:gs>
                    <a:gs pos="100000">
                      <a:srgbClr val="007676"/>
                    </a:gs>
                  </a:gsLst>
                  <a:lin ang="5400000" scaled="1"/>
                </a:gradFill>
                <a:ln w="9525" algn="ctr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" name="Freeform 31"/>
                <p:cNvSpPr>
                  <a:spLocks/>
                </p:cNvSpPr>
                <p:nvPr/>
              </p:nvSpPr>
              <p:spPr bwMode="auto">
                <a:xfrm>
                  <a:off x="2296" y="1353"/>
                  <a:ext cx="1" cy="96"/>
                </a:xfrm>
                <a:custGeom>
                  <a:avLst/>
                  <a:gdLst>
                    <a:gd name="T0" fmla="*/ 0 w 1"/>
                    <a:gd name="T1" fmla="*/ 0 h 96"/>
                    <a:gd name="T2" fmla="*/ 0 w 1"/>
                    <a:gd name="T3" fmla="*/ 96 h 96"/>
                    <a:gd name="T4" fmla="*/ 0 60000 65536"/>
                    <a:gd name="T5" fmla="*/ 0 60000 65536"/>
                    <a:gd name="T6" fmla="*/ 0 w 1"/>
                    <a:gd name="T7" fmla="*/ 0 h 96"/>
                    <a:gd name="T8" fmla="*/ 1 w 1"/>
                    <a:gd name="T9" fmla="*/ 96 h 9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96">
                      <a:moveTo>
                        <a:pt x="0" y="0"/>
                      </a:moveTo>
                      <a:lnTo>
                        <a:pt x="0" y="96"/>
                      </a:lnTo>
                    </a:path>
                  </a:pathLst>
                </a:custGeom>
                <a:noFill/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9" name="Group 32"/>
              <p:cNvGrpSpPr>
                <a:grpSpLocks/>
              </p:cNvGrpSpPr>
              <p:nvPr/>
            </p:nvGrpSpPr>
            <p:grpSpPr bwMode="auto">
              <a:xfrm>
                <a:off x="405" y="1740"/>
                <a:ext cx="96" cy="258"/>
                <a:chOff x="2389" y="1212"/>
                <a:chExt cx="96" cy="258"/>
              </a:xfrm>
            </p:grpSpPr>
            <p:sp>
              <p:nvSpPr>
                <p:cNvPr id="33" name="Oval 33"/>
                <p:cNvSpPr>
                  <a:spLocks noChangeArrowheads="1"/>
                </p:cNvSpPr>
                <p:nvPr/>
              </p:nvSpPr>
              <p:spPr bwMode="auto">
                <a:xfrm>
                  <a:off x="2389" y="1212"/>
                  <a:ext cx="96" cy="1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7676"/>
                    </a:gs>
                    <a:gs pos="50000">
                      <a:srgbClr val="00FFFF"/>
                    </a:gs>
                    <a:gs pos="100000">
                      <a:srgbClr val="007676"/>
                    </a:gs>
                  </a:gsLst>
                  <a:lin ang="5400000" scaled="1"/>
                </a:gradFill>
                <a:ln w="9525" algn="ctr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" name="Freeform 34"/>
                <p:cNvSpPr>
                  <a:spLocks/>
                </p:cNvSpPr>
                <p:nvPr/>
              </p:nvSpPr>
              <p:spPr bwMode="auto">
                <a:xfrm>
                  <a:off x="2419" y="1374"/>
                  <a:ext cx="1" cy="96"/>
                </a:xfrm>
                <a:custGeom>
                  <a:avLst/>
                  <a:gdLst>
                    <a:gd name="T0" fmla="*/ 0 w 1"/>
                    <a:gd name="T1" fmla="*/ 0 h 96"/>
                    <a:gd name="T2" fmla="*/ 0 w 1"/>
                    <a:gd name="T3" fmla="*/ 96 h 96"/>
                    <a:gd name="T4" fmla="*/ 0 60000 65536"/>
                    <a:gd name="T5" fmla="*/ 0 60000 65536"/>
                    <a:gd name="T6" fmla="*/ 0 w 1"/>
                    <a:gd name="T7" fmla="*/ 0 h 96"/>
                    <a:gd name="T8" fmla="*/ 1 w 1"/>
                    <a:gd name="T9" fmla="*/ 96 h 9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96">
                      <a:moveTo>
                        <a:pt x="0" y="0"/>
                      </a:moveTo>
                      <a:lnTo>
                        <a:pt x="0" y="96"/>
                      </a:lnTo>
                    </a:path>
                  </a:pathLst>
                </a:custGeom>
                <a:noFill/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0" name="Group 35"/>
              <p:cNvGrpSpPr>
                <a:grpSpLocks/>
              </p:cNvGrpSpPr>
              <p:nvPr/>
            </p:nvGrpSpPr>
            <p:grpSpPr bwMode="auto">
              <a:xfrm>
                <a:off x="1988" y="1740"/>
                <a:ext cx="96" cy="258"/>
                <a:chOff x="2484" y="1204"/>
                <a:chExt cx="96" cy="258"/>
              </a:xfrm>
            </p:grpSpPr>
            <p:sp>
              <p:nvSpPr>
                <p:cNvPr id="31" name="Oval 36"/>
                <p:cNvSpPr>
                  <a:spLocks noChangeArrowheads="1"/>
                </p:cNvSpPr>
                <p:nvPr/>
              </p:nvSpPr>
              <p:spPr bwMode="auto">
                <a:xfrm>
                  <a:off x="2484" y="1204"/>
                  <a:ext cx="96" cy="1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7676"/>
                    </a:gs>
                    <a:gs pos="50000">
                      <a:srgbClr val="00FFFF"/>
                    </a:gs>
                    <a:gs pos="100000">
                      <a:srgbClr val="007676"/>
                    </a:gs>
                  </a:gsLst>
                  <a:lin ang="5400000" scaled="1"/>
                </a:gradFill>
                <a:ln w="9525" algn="ctr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" name="Freeform 37"/>
                <p:cNvSpPr>
                  <a:spLocks/>
                </p:cNvSpPr>
                <p:nvPr/>
              </p:nvSpPr>
              <p:spPr bwMode="auto">
                <a:xfrm>
                  <a:off x="2542" y="1366"/>
                  <a:ext cx="1" cy="96"/>
                </a:xfrm>
                <a:custGeom>
                  <a:avLst/>
                  <a:gdLst>
                    <a:gd name="T0" fmla="*/ 0 w 1"/>
                    <a:gd name="T1" fmla="*/ 0 h 96"/>
                    <a:gd name="T2" fmla="*/ 0 w 1"/>
                    <a:gd name="T3" fmla="*/ 96 h 96"/>
                    <a:gd name="T4" fmla="*/ 0 60000 65536"/>
                    <a:gd name="T5" fmla="*/ 0 60000 65536"/>
                    <a:gd name="T6" fmla="*/ 0 w 1"/>
                    <a:gd name="T7" fmla="*/ 0 h 96"/>
                    <a:gd name="T8" fmla="*/ 1 w 1"/>
                    <a:gd name="T9" fmla="*/ 96 h 9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96">
                      <a:moveTo>
                        <a:pt x="0" y="0"/>
                      </a:moveTo>
                      <a:lnTo>
                        <a:pt x="0" y="96"/>
                      </a:lnTo>
                    </a:path>
                  </a:pathLst>
                </a:custGeom>
                <a:noFill/>
                <a:ln w="3810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pic>
          <p:nvPicPr>
            <p:cNvPr id="5" name="Picture 38" descr="f2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3631" y="3102"/>
              <a:ext cx="442" cy="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39"/>
            <p:cNvGrpSpPr>
              <a:grpSpLocks/>
            </p:cNvGrpSpPr>
            <p:nvPr/>
          </p:nvGrpSpPr>
          <p:grpSpPr bwMode="auto">
            <a:xfrm>
              <a:off x="3856" y="3544"/>
              <a:ext cx="106" cy="200"/>
              <a:chOff x="1448" y="3448"/>
              <a:chExt cx="304" cy="472"/>
            </a:xfrm>
          </p:grpSpPr>
          <p:sp>
            <p:nvSpPr>
              <p:cNvPr id="18" name="Freeform 40"/>
              <p:cNvSpPr>
                <a:spLocks/>
              </p:cNvSpPr>
              <p:nvPr/>
            </p:nvSpPr>
            <p:spPr bwMode="auto">
              <a:xfrm>
                <a:off x="1648" y="3488"/>
                <a:ext cx="104" cy="400"/>
              </a:xfrm>
              <a:custGeom>
                <a:avLst/>
                <a:gdLst>
                  <a:gd name="T0" fmla="*/ 0 w 104"/>
                  <a:gd name="T1" fmla="*/ 400 h 400"/>
                  <a:gd name="T2" fmla="*/ 72 w 104"/>
                  <a:gd name="T3" fmla="*/ 336 h 400"/>
                  <a:gd name="T4" fmla="*/ 80 w 104"/>
                  <a:gd name="T5" fmla="*/ 272 h 400"/>
                  <a:gd name="T6" fmla="*/ 16 w 104"/>
                  <a:gd name="T7" fmla="*/ 200 h 400"/>
                  <a:gd name="T8" fmla="*/ 48 w 104"/>
                  <a:gd name="T9" fmla="*/ 96 h 400"/>
                  <a:gd name="T10" fmla="*/ 104 w 104"/>
                  <a:gd name="T11" fmla="*/ 0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4"/>
                  <a:gd name="T19" fmla="*/ 0 h 400"/>
                  <a:gd name="T20" fmla="*/ 104 w 104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4" h="400">
                    <a:moveTo>
                      <a:pt x="0" y="400"/>
                    </a:moveTo>
                    <a:cubicBezTo>
                      <a:pt x="29" y="378"/>
                      <a:pt x="59" y="357"/>
                      <a:pt x="72" y="336"/>
                    </a:cubicBezTo>
                    <a:cubicBezTo>
                      <a:pt x="85" y="315"/>
                      <a:pt x="89" y="295"/>
                      <a:pt x="80" y="272"/>
                    </a:cubicBezTo>
                    <a:cubicBezTo>
                      <a:pt x="71" y="249"/>
                      <a:pt x="21" y="229"/>
                      <a:pt x="16" y="200"/>
                    </a:cubicBezTo>
                    <a:cubicBezTo>
                      <a:pt x="11" y="171"/>
                      <a:pt x="33" y="129"/>
                      <a:pt x="48" y="96"/>
                    </a:cubicBezTo>
                    <a:cubicBezTo>
                      <a:pt x="63" y="63"/>
                      <a:pt x="95" y="16"/>
                      <a:pt x="104" y="0"/>
                    </a:cubicBezTo>
                  </a:path>
                </a:pathLst>
              </a:custGeom>
              <a:noFill/>
              <a:ln w="28575" cap="flat" cmpd="sng">
                <a:solidFill>
                  <a:srgbClr val="33CC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41"/>
              <p:cNvSpPr>
                <a:spLocks/>
              </p:cNvSpPr>
              <p:nvPr/>
            </p:nvSpPr>
            <p:spPr bwMode="auto">
              <a:xfrm rot="19539359" flipV="1">
                <a:off x="1448" y="3520"/>
                <a:ext cx="104" cy="400"/>
              </a:xfrm>
              <a:custGeom>
                <a:avLst/>
                <a:gdLst>
                  <a:gd name="T0" fmla="*/ 0 w 104"/>
                  <a:gd name="T1" fmla="*/ 400 h 400"/>
                  <a:gd name="T2" fmla="*/ 72 w 104"/>
                  <a:gd name="T3" fmla="*/ 336 h 400"/>
                  <a:gd name="T4" fmla="*/ 80 w 104"/>
                  <a:gd name="T5" fmla="*/ 272 h 400"/>
                  <a:gd name="T6" fmla="*/ 16 w 104"/>
                  <a:gd name="T7" fmla="*/ 200 h 400"/>
                  <a:gd name="T8" fmla="*/ 48 w 104"/>
                  <a:gd name="T9" fmla="*/ 96 h 400"/>
                  <a:gd name="T10" fmla="*/ 104 w 104"/>
                  <a:gd name="T11" fmla="*/ 0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4"/>
                  <a:gd name="T19" fmla="*/ 0 h 400"/>
                  <a:gd name="T20" fmla="*/ 104 w 104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4" h="400">
                    <a:moveTo>
                      <a:pt x="0" y="400"/>
                    </a:moveTo>
                    <a:cubicBezTo>
                      <a:pt x="29" y="378"/>
                      <a:pt x="59" y="357"/>
                      <a:pt x="72" y="336"/>
                    </a:cubicBezTo>
                    <a:cubicBezTo>
                      <a:pt x="85" y="315"/>
                      <a:pt x="89" y="295"/>
                      <a:pt x="80" y="272"/>
                    </a:cubicBezTo>
                    <a:cubicBezTo>
                      <a:pt x="71" y="249"/>
                      <a:pt x="21" y="229"/>
                      <a:pt x="16" y="200"/>
                    </a:cubicBezTo>
                    <a:cubicBezTo>
                      <a:pt x="11" y="171"/>
                      <a:pt x="33" y="129"/>
                      <a:pt x="48" y="96"/>
                    </a:cubicBezTo>
                    <a:cubicBezTo>
                      <a:pt x="63" y="63"/>
                      <a:pt x="95" y="16"/>
                      <a:pt x="104" y="0"/>
                    </a:cubicBezTo>
                  </a:path>
                </a:pathLst>
              </a:custGeom>
              <a:noFill/>
              <a:ln w="28575" cap="flat" cmpd="sng">
                <a:solidFill>
                  <a:srgbClr val="33CC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42"/>
              <p:cNvSpPr>
                <a:spLocks/>
              </p:cNvSpPr>
              <p:nvPr/>
            </p:nvSpPr>
            <p:spPr bwMode="auto">
              <a:xfrm flipV="1">
                <a:off x="1576" y="3448"/>
                <a:ext cx="104" cy="400"/>
              </a:xfrm>
              <a:custGeom>
                <a:avLst/>
                <a:gdLst>
                  <a:gd name="T0" fmla="*/ 0 w 104"/>
                  <a:gd name="T1" fmla="*/ 400 h 400"/>
                  <a:gd name="T2" fmla="*/ 72 w 104"/>
                  <a:gd name="T3" fmla="*/ 336 h 400"/>
                  <a:gd name="T4" fmla="*/ 80 w 104"/>
                  <a:gd name="T5" fmla="*/ 272 h 400"/>
                  <a:gd name="T6" fmla="*/ 16 w 104"/>
                  <a:gd name="T7" fmla="*/ 200 h 400"/>
                  <a:gd name="T8" fmla="*/ 48 w 104"/>
                  <a:gd name="T9" fmla="*/ 96 h 400"/>
                  <a:gd name="T10" fmla="*/ 104 w 104"/>
                  <a:gd name="T11" fmla="*/ 0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4"/>
                  <a:gd name="T19" fmla="*/ 0 h 400"/>
                  <a:gd name="T20" fmla="*/ 104 w 104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4" h="400">
                    <a:moveTo>
                      <a:pt x="0" y="400"/>
                    </a:moveTo>
                    <a:cubicBezTo>
                      <a:pt x="29" y="378"/>
                      <a:pt x="59" y="357"/>
                      <a:pt x="72" y="336"/>
                    </a:cubicBezTo>
                    <a:cubicBezTo>
                      <a:pt x="85" y="315"/>
                      <a:pt x="89" y="295"/>
                      <a:pt x="80" y="272"/>
                    </a:cubicBezTo>
                    <a:cubicBezTo>
                      <a:pt x="71" y="249"/>
                      <a:pt x="21" y="229"/>
                      <a:pt x="16" y="200"/>
                    </a:cubicBezTo>
                    <a:cubicBezTo>
                      <a:pt x="11" y="171"/>
                      <a:pt x="33" y="129"/>
                      <a:pt x="48" y="96"/>
                    </a:cubicBezTo>
                    <a:cubicBezTo>
                      <a:pt x="63" y="63"/>
                      <a:pt x="95" y="16"/>
                      <a:pt x="104" y="0"/>
                    </a:cubicBezTo>
                  </a:path>
                </a:pathLst>
              </a:custGeom>
              <a:noFill/>
              <a:ln w="28575" cap="flat" cmpd="sng">
                <a:solidFill>
                  <a:srgbClr val="33CC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" name="Freeform 43"/>
            <p:cNvSpPr>
              <a:spLocks/>
            </p:cNvSpPr>
            <p:nvPr/>
          </p:nvSpPr>
          <p:spPr bwMode="auto">
            <a:xfrm rot="771150">
              <a:off x="3823" y="3694"/>
              <a:ext cx="108" cy="77"/>
            </a:xfrm>
            <a:custGeom>
              <a:avLst/>
              <a:gdLst>
                <a:gd name="T0" fmla="*/ 0 w 240"/>
                <a:gd name="T1" fmla="*/ 104 h 104"/>
                <a:gd name="T2" fmla="*/ 88 w 240"/>
                <a:gd name="T3" fmla="*/ 0 h 104"/>
                <a:gd name="T4" fmla="*/ 240 w 240"/>
                <a:gd name="T5" fmla="*/ 24 h 104"/>
                <a:gd name="T6" fmla="*/ 136 w 240"/>
                <a:gd name="T7" fmla="*/ 72 h 104"/>
                <a:gd name="T8" fmla="*/ 0 w 240"/>
                <a:gd name="T9" fmla="*/ 104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04"/>
                <a:gd name="T17" fmla="*/ 240 w 240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04">
                  <a:moveTo>
                    <a:pt x="0" y="104"/>
                  </a:moveTo>
                  <a:lnTo>
                    <a:pt x="88" y="0"/>
                  </a:lnTo>
                  <a:lnTo>
                    <a:pt x="240" y="24"/>
                  </a:lnTo>
                  <a:lnTo>
                    <a:pt x="136" y="72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99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44"/>
            <p:cNvSpPr>
              <a:spLocks/>
            </p:cNvSpPr>
            <p:nvPr/>
          </p:nvSpPr>
          <p:spPr bwMode="auto">
            <a:xfrm rot="771150">
              <a:off x="4211" y="3674"/>
              <a:ext cx="82" cy="82"/>
            </a:xfrm>
            <a:custGeom>
              <a:avLst/>
              <a:gdLst>
                <a:gd name="T0" fmla="*/ 0 w 240"/>
                <a:gd name="T1" fmla="*/ 104 h 104"/>
                <a:gd name="T2" fmla="*/ 88 w 240"/>
                <a:gd name="T3" fmla="*/ 0 h 104"/>
                <a:gd name="T4" fmla="*/ 240 w 240"/>
                <a:gd name="T5" fmla="*/ 24 h 104"/>
                <a:gd name="T6" fmla="*/ 136 w 240"/>
                <a:gd name="T7" fmla="*/ 72 h 104"/>
                <a:gd name="T8" fmla="*/ 0 w 240"/>
                <a:gd name="T9" fmla="*/ 104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04"/>
                <a:gd name="T17" fmla="*/ 240 w 240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04">
                  <a:moveTo>
                    <a:pt x="0" y="104"/>
                  </a:moveTo>
                  <a:lnTo>
                    <a:pt x="88" y="0"/>
                  </a:lnTo>
                  <a:lnTo>
                    <a:pt x="240" y="24"/>
                  </a:lnTo>
                  <a:lnTo>
                    <a:pt x="136" y="72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9933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plant"/>
            <p:cNvSpPr>
              <a:spLocks noEditPoints="1" noChangeArrowheads="1"/>
            </p:cNvSpPr>
            <p:nvPr/>
          </p:nvSpPr>
          <p:spPr bwMode="auto">
            <a:xfrm>
              <a:off x="4092" y="3621"/>
              <a:ext cx="157" cy="73"/>
            </a:xfrm>
            <a:custGeom>
              <a:avLst/>
              <a:gdLst>
                <a:gd name="T0" fmla="*/ 0 w 21600"/>
                <a:gd name="T1" fmla="*/ 0 h 21600"/>
                <a:gd name="T2" fmla="*/ 79 w 21600"/>
                <a:gd name="T3" fmla="*/ 0 h 21600"/>
                <a:gd name="T4" fmla="*/ 157 w 21600"/>
                <a:gd name="T5" fmla="*/ 0 h 21600"/>
                <a:gd name="T6" fmla="*/ 157 w 21600"/>
                <a:gd name="T7" fmla="*/ 37 h 21600"/>
                <a:gd name="T8" fmla="*/ 157 w 21600"/>
                <a:gd name="T9" fmla="*/ 73 h 21600"/>
                <a:gd name="T10" fmla="*/ 79 w 21600"/>
                <a:gd name="T11" fmla="*/ 73 h 21600"/>
                <a:gd name="T12" fmla="*/ 0 w 21600"/>
                <a:gd name="T13" fmla="*/ 73 h 21600"/>
                <a:gd name="T14" fmla="*/ 0 w 21600"/>
                <a:gd name="T15" fmla="*/ 3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7154 w 21600"/>
                <a:gd name="T25" fmla="*/ 10060 h 21600"/>
                <a:gd name="T26" fmla="*/ 14583 w 21600"/>
                <a:gd name="T27" fmla="*/ 1361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46"/>
            <p:cNvSpPr>
              <a:spLocks/>
            </p:cNvSpPr>
            <p:nvPr/>
          </p:nvSpPr>
          <p:spPr bwMode="auto">
            <a:xfrm rot="3063331">
              <a:off x="3765" y="3653"/>
              <a:ext cx="27" cy="139"/>
            </a:xfrm>
            <a:custGeom>
              <a:avLst/>
              <a:gdLst>
                <a:gd name="T0" fmla="*/ 0 w 240"/>
                <a:gd name="T1" fmla="*/ 104 h 104"/>
                <a:gd name="T2" fmla="*/ 88 w 240"/>
                <a:gd name="T3" fmla="*/ 0 h 104"/>
                <a:gd name="T4" fmla="*/ 240 w 240"/>
                <a:gd name="T5" fmla="*/ 24 h 104"/>
                <a:gd name="T6" fmla="*/ 136 w 240"/>
                <a:gd name="T7" fmla="*/ 72 h 104"/>
                <a:gd name="T8" fmla="*/ 0 w 240"/>
                <a:gd name="T9" fmla="*/ 104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04"/>
                <a:gd name="T17" fmla="*/ 240 w 240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04">
                  <a:moveTo>
                    <a:pt x="0" y="104"/>
                  </a:moveTo>
                  <a:lnTo>
                    <a:pt x="88" y="0"/>
                  </a:lnTo>
                  <a:lnTo>
                    <a:pt x="240" y="24"/>
                  </a:lnTo>
                  <a:lnTo>
                    <a:pt x="136" y="72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777777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47"/>
            <p:cNvSpPr>
              <a:spLocks/>
            </p:cNvSpPr>
            <p:nvPr/>
          </p:nvSpPr>
          <p:spPr bwMode="auto">
            <a:xfrm rot="10062463">
              <a:off x="3937" y="3648"/>
              <a:ext cx="93" cy="52"/>
            </a:xfrm>
            <a:custGeom>
              <a:avLst/>
              <a:gdLst>
                <a:gd name="T0" fmla="*/ 0 w 240"/>
                <a:gd name="T1" fmla="*/ 104 h 104"/>
                <a:gd name="T2" fmla="*/ 88 w 240"/>
                <a:gd name="T3" fmla="*/ 0 h 104"/>
                <a:gd name="T4" fmla="*/ 240 w 240"/>
                <a:gd name="T5" fmla="*/ 24 h 104"/>
                <a:gd name="T6" fmla="*/ 136 w 240"/>
                <a:gd name="T7" fmla="*/ 72 h 104"/>
                <a:gd name="T8" fmla="*/ 0 w 240"/>
                <a:gd name="T9" fmla="*/ 104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04"/>
                <a:gd name="T17" fmla="*/ 240 w 240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04">
                  <a:moveTo>
                    <a:pt x="0" y="104"/>
                  </a:moveTo>
                  <a:lnTo>
                    <a:pt x="88" y="0"/>
                  </a:lnTo>
                  <a:lnTo>
                    <a:pt x="240" y="24"/>
                  </a:lnTo>
                  <a:lnTo>
                    <a:pt x="136" y="72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777777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48"/>
            <p:cNvSpPr>
              <a:spLocks/>
            </p:cNvSpPr>
            <p:nvPr/>
          </p:nvSpPr>
          <p:spPr bwMode="auto">
            <a:xfrm rot="771150">
              <a:off x="4582" y="3455"/>
              <a:ext cx="53" cy="88"/>
            </a:xfrm>
            <a:custGeom>
              <a:avLst/>
              <a:gdLst>
                <a:gd name="T0" fmla="*/ 0 w 240"/>
                <a:gd name="T1" fmla="*/ 104 h 104"/>
                <a:gd name="T2" fmla="*/ 88 w 240"/>
                <a:gd name="T3" fmla="*/ 0 h 104"/>
                <a:gd name="T4" fmla="*/ 240 w 240"/>
                <a:gd name="T5" fmla="*/ 24 h 104"/>
                <a:gd name="T6" fmla="*/ 136 w 240"/>
                <a:gd name="T7" fmla="*/ 72 h 104"/>
                <a:gd name="T8" fmla="*/ 0 w 240"/>
                <a:gd name="T9" fmla="*/ 104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04"/>
                <a:gd name="T17" fmla="*/ 240 w 240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04">
                  <a:moveTo>
                    <a:pt x="0" y="104"/>
                  </a:moveTo>
                  <a:lnTo>
                    <a:pt x="88" y="0"/>
                  </a:lnTo>
                  <a:lnTo>
                    <a:pt x="240" y="24"/>
                  </a:lnTo>
                  <a:lnTo>
                    <a:pt x="136" y="72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777777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plant"/>
            <p:cNvSpPr>
              <a:spLocks noEditPoints="1" noChangeArrowheads="1"/>
            </p:cNvSpPr>
            <p:nvPr/>
          </p:nvSpPr>
          <p:spPr bwMode="auto">
            <a:xfrm>
              <a:off x="3588" y="3686"/>
              <a:ext cx="167" cy="68"/>
            </a:xfrm>
            <a:custGeom>
              <a:avLst/>
              <a:gdLst>
                <a:gd name="T0" fmla="*/ 0 w 21600"/>
                <a:gd name="T1" fmla="*/ 0 h 21600"/>
                <a:gd name="T2" fmla="*/ 84 w 21600"/>
                <a:gd name="T3" fmla="*/ 0 h 21600"/>
                <a:gd name="T4" fmla="*/ 167 w 21600"/>
                <a:gd name="T5" fmla="*/ 0 h 21600"/>
                <a:gd name="T6" fmla="*/ 167 w 21600"/>
                <a:gd name="T7" fmla="*/ 34 h 21600"/>
                <a:gd name="T8" fmla="*/ 167 w 21600"/>
                <a:gd name="T9" fmla="*/ 68 h 21600"/>
                <a:gd name="T10" fmla="*/ 84 w 21600"/>
                <a:gd name="T11" fmla="*/ 68 h 21600"/>
                <a:gd name="T12" fmla="*/ 0 w 21600"/>
                <a:gd name="T13" fmla="*/ 68 h 21600"/>
                <a:gd name="T14" fmla="*/ 0 w 21600"/>
                <a:gd name="T15" fmla="*/ 34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7114 w 21600"/>
                <a:gd name="T25" fmla="*/ 10165 h 21600"/>
                <a:gd name="T26" fmla="*/ 14486 w 21600"/>
                <a:gd name="T27" fmla="*/ 1365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" name="Group 50"/>
            <p:cNvGrpSpPr>
              <a:grpSpLocks/>
            </p:cNvGrpSpPr>
            <p:nvPr/>
          </p:nvGrpSpPr>
          <p:grpSpPr bwMode="auto">
            <a:xfrm rot="1124159">
              <a:off x="4602" y="3253"/>
              <a:ext cx="27" cy="246"/>
              <a:chOff x="1448" y="3448"/>
              <a:chExt cx="304" cy="472"/>
            </a:xfrm>
          </p:grpSpPr>
          <p:sp>
            <p:nvSpPr>
              <p:cNvPr id="15" name="Freeform 51"/>
              <p:cNvSpPr>
                <a:spLocks/>
              </p:cNvSpPr>
              <p:nvPr/>
            </p:nvSpPr>
            <p:spPr bwMode="auto">
              <a:xfrm>
                <a:off x="1648" y="3488"/>
                <a:ext cx="104" cy="400"/>
              </a:xfrm>
              <a:custGeom>
                <a:avLst/>
                <a:gdLst>
                  <a:gd name="T0" fmla="*/ 0 w 104"/>
                  <a:gd name="T1" fmla="*/ 400 h 400"/>
                  <a:gd name="T2" fmla="*/ 72 w 104"/>
                  <a:gd name="T3" fmla="*/ 336 h 400"/>
                  <a:gd name="T4" fmla="*/ 80 w 104"/>
                  <a:gd name="T5" fmla="*/ 272 h 400"/>
                  <a:gd name="T6" fmla="*/ 16 w 104"/>
                  <a:gd name="T7" fmla="*/ 200 h 400"/>
                  <a:gd name="T8" fmla="*/ 48 w 104"/>
                  <a:gd name="T9" fmla="*/ 96 h 400"/>
                  <a:gd name="T10" fmla="*/ 104 w 104"/>
                  <a:gd name="T11" fmla="*/ 0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4"/>
                  <a:gd name="T19" fmla="*/ 0 h 400"/>
                  <a:gd name="T20" fmla="*/ 104 w 104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4" h="400">
                    <a:moveTo>
                      <a:pt x="0" y="400"/>
                    </a:moveTo>
                    <a:cubicBezTo>
                      <a:pt x="29" y="378"/>
                      <a:pt x="59" y="357"/>
                      <a:pt x="72" y="336"/>
                    </a:cubicBezTo>
                    <a:cubicBezTo>
                      <a:pt x="85" y="315"/>
                      <a:pt x="89" y="295"/>
                      <a:pt x="80" y="272"/>
                    </a:cubicBezTo>
                    <a:cubicBezTo>
                      <a:pt x="71" y="249"/>
                      <a:pt x="21" y="229"/>
                      <a:pt x="16" y="200"/>
                    </a:cubicBezTo>
                    <a:cubicBezTo>
                      <a:pt x="11" y="171"/>
                      <a:pt x="33" y="129"/>
                      <a:pt x="48" y="96"/>
                    </a:cubicBezTo>
                    <a:cubicBezTo>
                      <a:pt x="63" y="63"/>
                      <a:pt x="95" y="16"/>
                      <a:pt x="104" y="0"/>
                    </a:cubicBezTo>
                  </a:path>
                </a:pathLst>
              </a:custGeom>
              <a:noFill/>
              <a:ln w="28575" cap="flat" cmpd="sng">
                <a:solidFill>
                  <a:srgbClr val="33CC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52"/>
              <p:cNvSpPr>
                <a:spLocks/>
              </p:cNvSpPr>
              <p:nvPr/>
            </p:nvSpPr>
            <p:spPr bwMode="auto">
              <a:xfrm rot="19539359" flipV="1">
                <a:off x="1448" y="3520"/>
                <a:ext cx="104" cy="400"/>
              </a:xfrm>
              <a:custGeom>
                <a:avLst/>
                <a:gdLst>
                  <a:gd name="T0" fmla="*/ 0 w 104"/>
                  <a:gd name="T1" fmla="*/ 400 h 400"/>
                  <a:gd name="T2" fmla="*/ 72 w 104"/>
                  <a:gd name="T3" fmla="*/ 336 h 400"/>
                  <a:gd name="T4" fmla="*/ 80 w 104"/>
                  <a:gd name="T5" fmla="*/ 272 h 400"/>
                  <a:gd name="T6" fmla="*/ 16 w 104"/>
                  <a:gd name="T7" fmla="*/ 200 h 400"/>
                  <a:gd name="T8" fmla="*/ 48 w 104"/>
                  <a:gd name="T9" fmla="*/ 96 h 400"/>
                  <a:gd name="T10" fmla="*/ 104 w 104"/>
                  <a:gd name="T11" fmla="*/ 0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4"/>
                  <a:gd name="T19" fmla="*/ 0 h 400"/>
                  <a:gd name="T20" fmla="*/ 104 w 104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4" h="400">
                    <a:moveTo>
                      <a:pt x="0" y="400"/>
                    </a:moveTo>
                    <a:cubicBezTo>
                      <a:pt x="29" y="378"/>
                      <a:pt x="59" y="357"/>
                      <a:pt x="72" y="336"/>
                    </a:cubicBezTo>
                    <a:cubicBezTo>
                      <a:pt x="85" y="315"/>
                      <a:pt x="89" y="295"/>
                      <a:pt x="80" y="272"/>
                    </a:cubicBezTo>
                    <a:cubicBezTo>
                      <a:pt x="71" y="249"/>
                      <a:pt x="21" y="229"/>
                      <a:pt x="16" y="200"/>
                    </a:cubicBezTo>
                    <a:cubicBezTo>
                      <a:pt x="11" y="171"/>
                      <a:pt x="33" y="129"/>
                      <a:pt x="48" y="96"/>
                    </a:cubicBezTo>
                    <a:cubicBezTo>
                      <a:pt x="63" y="63"/>
                      <a:pt x="95" y="16"/>
                      <a:pt x="104" y="0"/>
                    </a:cubicBezTo>
                  </a:path>
                </a:pathLst>
              </a:custGeom>
              <a:noFill/>
              <a:ln w="28575" cap="flat" cmpd="sng">
                <a:solidFill>
                  <a:srgbClr val="33CC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53"/>
              <p:cNvSpPr>
                <a:spLocks/>
              </p:cNvSpPr>
              <p:nvPr/>
            </p:nvSpPr>
            <p:spPr bwMode="auto">
              <a:xfrm flipV="1">
                <a:off x="1576" y="3448"/>
                <a:ext cx="104" cy="400"/>
              </a:xfrm>
              <a:custGeom>
                <a:avLst/>
                <a:gdLst>
                  <a:gd name="T0" fmla="*/ 0 w 104"/>
                  <a:gd name="T1" fmla="*/ 400 h 400"/>
                  <a:gd name="T2" fmla="*/ 72 w 104"/>
                  <a:gd name="T3" fmla="*/ 336 h 400"/>
                  <a:gd name="T4" fmla="*/ 80 w 104"/>
                  <a:gd name="T5" fmla="*/ 272 h 400"/>
                  <a:gd name="T6" fmla="*/ 16 w 104"/>
                  <a:gd name="T7" fmla="*/ 200 h 400"/>
                  <a:gd name="T8" fmla="*/ 48 w 104"/>
                  <a:gd name="T9" fmla="*/ 96 h 400"/>
                  <a:gd name="T10" fmla="*/ 104 w 104"/>
                  <a:gd name="T11" fmla="*/ 0 h 4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4"/>
                  <a:gd name="T19" fmla="*/ 0 h 400"/>
                  <a:gd name="T20" fmla="*/ 104 w 104"/>
                  <a:gd name="T21" fmla="*/ 400 h 4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4" h="400">
                    <a:moveTo>
                      <a:pt x="0" y="400"/>
                    </a:moveTo>
                    <a:cubicBezTo>
                      <a:pt x="29" y="378"/>
                      <a:pt x="59" y="357"/>
                      <a:pt x="72" y="336"/>
                    </a:cubicBezTo>
                    <a:cubicBezTo>
                      <a:pt x="85" y="315"/>
                      <a:pt x="89" y="295"/>
                      <a:pt x="80" y="272"/>
                    </a:cubicBezTo>
                    <a:cubicBezTo>
                      <a:pt x="71" y="249"/>
                      <a:pt x="21" y="229"/>
                      <a:pt x="16" y="200"/>
                    </a:cubicBezTo>
                    <a:cubicBezTo>
                      <a:pt x="11" y="171"/>
                      <a:pt x="33" y="129"/>
                      <a:pt x="48" y="96"/>
                    </a:cubicBezTo>
                    <a:cubicBezTo>
                      <a:pt x="63" y="63"/>
                      <a:pt x="95" y="16"/>
                      <a:pt x="104" y="0"/>
                    </a:cubicBezTo>
                  </a:path>
                </a:pathLst>
              </a:custGeom>
              <a:noFill/>
              <a:ln w="28575" cap="flat" cmpd="sng">
                <a:solidFill>
                  <a:srgbClr val="33CC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уб 1"/>
          <p:cNvSpPr/>
          <p:nvPr/>
        </p:nvSpPr>
        <p:spPr>
          <a:xfrm>
            <a:off x="3714743" y="2357430"/>
            <a:ext cx="1554023" cy="1500346"/>
          </a:xfrm>
          <a:prstGeom prst="cube">
            <a:avLst>
              <a:gd name="adj" fmla="val 491"/>
            </a:avLst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1 см</a:t>
            </a:r>
            <a:r>
              <a:rPr lang="ru-RU" baseline="30000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Куб 2"/>
          <p:cNvSpPr/>
          <p:nvPr/>
        </p:nvSpPr>
        <p:spPr>
          <a:xfrm>
            <a:off x="6572264" y="2071678"/>
            <a:ext cx="2032184" cy="2077402"/>
          </a:xfrm>
          <a:prstGeom prst="cub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см</a:t>
            </a:r>
            <a:r>
              <a:rPr lang="ru-RU" baseline="30000" dirty="0" smtClean="0"/>
              <a:t>3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044813" y="1582416"/>
            <a:ext cx="2080312" cy="1412269"/>
            <a:chOff x="1356496" y="1412610"/>
            <a:chExt cx="1243208" cy="87417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357290" y="2143116"/>
              <a:ext cx="928694" cy="158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1214414" y="2143116"/>
              <a:ext cx="285752" cy="158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2143902" y="2142322"/>
              <a:ext cx="285752" cy="158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500166" y="1785926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1 см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25985" y="1412610"/>
              <a:ext cx="11737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0070C0"/>
                  </a:solidFill>
                </a:rPr>
                <a:t>длины</a:t>
              </a:r>
              <a:endParaRPr lang="ru-RU" sz="28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500429" y="1571612"/>
            <a:ext cx="2264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площади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43702" y="1428735"/>
            <a:ext cx="22986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объема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08" y="441692"/>
            <a:ext cx="48061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Единицы измерения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301399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6"/>
          <p:cNvGrpSpPr>
            <a:grpSpLocks/>
          </p:cNvGrpSpPr>
          <p:nvPr/>
        </p:nvGrpSpPr>
        <p:grpSpPr bwMode="auto">
          <a:xfrm>
            <a:off x="3635375" y="1196975"/>
            <a:ext cx="4213225" cy="4213225"/>
            <a:chOff x="2290" y="1003"/>
            <a:chExt cx="2654" cy="2654"/>
          </a:xfrm>
        </p:grpSpPr>
        <p:sp>
          <p:nvSpPr>
            <p:cNvPr id="3" name="AutoShape 78"/>
            <p:cNvSpPr>
              <a:spLocks noChangeArrowheads="1"/>
            </p:cNvSpPr>
            <p:nvPr/>
          </p:nvSpPr>
          <p:spPr bwMode="auto">
            <a:xfrm>
              <a:off x="2290" y="1003"/>
              <a:ext cx="2654" cy="2654"/>
            </a:xfrm>
            <a:prstGeom prst="cube">
              <a:avLst>
                <a:gd name="adj" fmla="val 25000"/>
              </a:avLst>
            </a:prstGeom>
            <a:solidFill>
              <a:srgbClr val="66FFFF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4" name="Line 80"/>
            <p:cNvSpPr>
              <a:spLocks noChangeShapeType="1"/>
            </p:cNvSpPr>
            <p:nvPr/>
          </p:nvSpPr>
          <p:spPr bwMode="auto">
            <a:xfrm>
              <a:off x="3288" y="1684"/>
              <a:ext cx="0" cy="197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Line 81"/>
            <p:cNvSpPr>
              <a:spLocks noChangeShapeType="1"/>
            </p:cNvSpPr>
            <p:nvPr/>
          </p:nvSpPr>
          <p:spPr bwMode="auto">
            <a:xfrm>
              <a:off x="2472" y="1684"/>
              <a:ext cx="0" cy="197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82"/>
            <p:cNvSpPr>
              <a:spLocks noChangeShapeType="1"/>
            </p:cNvSpPr>
            <p:nvPr/>
          </p:nvSpPr>
          <p:spPr bwMode="auto">
            <a:xfrm>
              <a:off x="2676" y="1684"/>
              <a:ext cx="0" cy="197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83"/>
            <p:cNvSpPr>
              <a:spLocks noChangeShapeType="1"/>
            </p:cNvSpPr>
            <p:nvPr/>
          </p:nvSpPr>
          <p:spPr bwMode="auto">
            <a:xfrm>
              <a:off x="2880" y="1684"/>
              <a:ext cx="0" cy="197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84"/>
            <p:cNvSpPr>
              <a:spLocks noChangeShapeType="1"/>
            </p:cNvSpPr>
            <p:nvPr/>
          </p:nvSpPr>
          <p:spPr bwMode="auto">
            <a:xfrm>
              <a:off x="3084" y="1684"/>
              <a:ext cx="0" cy="197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85"/>
            <p:cNvSpPr>
              <a:spLocks noChangeShapeType="1"/>
            </p:cNvSpPr>
            <p:nvPr/>
          </p:nvSpPr>
          <p:spPr bwMode="auto">
            <a:xfrm>
              <a:off x="3470" y="1684"/>
              <a:ext cx="0" cy="197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86"/>
            <p:cNvSpPr>
              <a:spLocks noChangeShapeType="1"/>
            </p:cNvSpPr>
            <p:nvPr/>
          </p:nvSpPr>
          <p:spPr bwMode="auto">
            <a:xfrm>
              <a:off x="3674" y="1684"/>
              <a:ext cx="0" cy="197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87"/>
            <p:cNvSpPr>
              <a:spLocks noChangeShapeType="1"/>
            </p:cNvSpPr>
            <p:nvPr/>
          </p:nvSpPr>
          <p:spPr bwMode="auto">
            <a:xfrm>
              <a:off x="3878" y="1684"/>
              <a:ext cx="0" cy="197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88"/>
            <p:cNvSpPr>
              <a:spLocks noChangeShapeType="1"/>
            </p:cNvSpPr>
            <p:nvPr/>
          </p:nvSpPr>
          <p:spPr bwMode="auto">
            <a:xfrm>
              <a:off x="4082" y="1684"/>
              <a:ext cx="0" cy="197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" name="Group 93"/>
            <p:cNvGrpSpPr>
              <a:grpSpLocks/>
            </p:cNvGrpSpPr>
            <p:nvPr/>
          </p:nvGrpSpPr>
          <p:grpSpPr bwMode="auto">
            <a:xfrm rot="-5400000">
              <a:off x="2993" y="2160"/>
              <a:ext cx="589" cy="1996"/>
              <a:chOff x="1134" y="1684"/>
              <a:chExt cx="612" cy="1973"/>
            </a:xfrm>
          </p:grpSpPr>
          <p:sp>
            <p:nvSpPr>
              <p:cNvPr id="56" name="Line 89"/>
              <p:cNvSpPr>
                <a:spLocks noChangeShapeType="1"/>
              </p:cNvSpPr>
              <p:nvPr/>
            </p:nvSpPr>
            <p:spPr bwMode="auto">
              <a:xfrm>
                <a:off x="1134" y="1684"/>
                <a:ext cx="0" cy="1973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Line 90"/>
              <p:cNvSpPr>
                <a:spLocks noChangeShapeType="1"/>
              </p:cNvSpPr>
              <p:nvPr/>
            </p:nvSpPr>
            <p:spPr bwMode="auto">
              <a:xfrm>
                <a:off x="1338" y="1684"/>
                <a:ext cx="0" cy="1973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Line 91"/>
              <p:cNvSpPr>
                <a:spLocks noChangeShapeType="1"/>
              </p:cNvSpPr>
              <p:nvPr/>
            </p:nvSpPr>
            <p:spPr bwMode="auto">
              <a:xfrm>
                <a:off x="1542" y="1684"/>
                <a:ext cx="0" cy="1973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Line 92"/>
              <p:cNvSpPr>
                <a:spLocks noChangeShapeType="1"/>
              </p:cNvSpPr>
              <p:nvPr/>
            </p:nvSpPr>
            <p:spPr bwMode="auto">
              <a:xfrm>
                <a:off x="1746" y="1684"/>
                <a:ext cx="0" cy="1973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94"/>
            <p:cNvGrpSpPr>
              <a:grpSpLocks/>
            </p:cNvGrpSpPr>
            <p:nvPr/>
          </p:nvGrpSpPr>
          <p:grpSpPr bwMode="auto">
            <a:xfrm rot="-5400000">
              <a:off x="2982" y="1151"/>
              <a:ext cx="612" cy="1996"/>
              <a:chOff x="1134" y="1684"/>
              <a:chExt cx="612" cy="1973"/>
            </a:xfrm>
          </p:grpSpPr>
          <p:sp>
            <p:nvSpPr>
              <p:cNvPr id="52" name="Line 95"/>
              <p:cNvSpPr>
                <a:spLocks noChangeShapeType="1"/>
              </p:cNvSpPr>
              <p:nvPr/>
            </p:nvSpPr>
            <p:spPr bwMode="auto">
              <a:xfrm>
                <a:off x="1134" y="1684"/>
                <a:ext cx="0" cy="1973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Line 96"/>
              <p:cNvSpPr>
                <a:spLocks noChangeShapeType="1"/>
              </p:cNvSpPr>
              <p:nvPr/>
            </p:nvSpPr>
            <p:spPr bwMode="auto">
              <a:xfrm>
                <a:off x="1338" y="1684"/>
                <a:ext cx="0" cy="1973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Line 97"/>
              <p:cNvSpPr>
                <a:spLocks noChangeShapeType="1"/>
              </p:cNvSpPr>
              <p:nvPr/>
            </p:nvSpPr>
            <p:spPr bwMode="auto">
              <a:xfrm>
                <a:off x="1542" y="1684"/>
                <a:ext cx="0" cy="1973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Line 98"/>
              <p:cNvSpPr>
                <a:spLocks noChangeShapeType="1"/>
              </p:cNvSpPr>
              <p:nvPr/>
            </p:nvSpPr>
            <p:spPr bwMode="auto">
              <a:xfrm>
                <a:off x="1746" y="1684"/>
                <a:ext cx="0" cy="1973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" name="Line 99"/>
            <p:cNvSpPr>
              <a:spLocks noChangeShapeType="1"/>
            </p:cNvSpPr>
            <p:nvPr/>
          </p:nvSpPr>
          <p:spPr bwMode="auto">
            <a:xfrm rot="-5400000">
              <a:off x="3288" y="1661"/>
              <a:ext cx="0" cy="19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100"/>
            <p:cNvSpPr>
              <a:spLocks noChangeShapeType="1"/>
            </p:cNvSpPr>
            <p:nvPr/>
          </p:nvSpPr>
          <p:spPr bwMode="auto">
            <a:xfrm flipH="1">
              <a:off x="4286" y="2001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101"/>
            <p:cNvSpPr>
              <a:spLocks noChangeShapeType="1"/>
            </p:cNvSpPr>
            <p:nvPr/>
          </p:nvSpPr>
          <p:spPr bwMode="auto">
            <a:xfrm flipH="1">
              <a:off x="4286" y="1797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102"/>
            <p:cNvSpPr>
              <a:spLocks noChangeShapeType="1"/>
            </p:cNvSpPr>
            <p:nvPr/>
          </p:nvSpPr>
          <p:spPr bwMode="auto">
            <a:xfrm flipH="1">
              <a:off x="4286" y="1593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103"/>
            <p:cNvSpPr>
              <a:spLocks noChangeShapeType="1"/>
            </p:cNvSpPr>
            <p:nvPr/>
          </p:nvSpPr>
          <p:spPr bwMode="auto">
            <a:xfrm flipH="1">
              <a:off x="4286" y="1389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104"/>
            <p:cNvSpPr>
              <a:spLocks noChangeShapeType="1"/>
            </p:cNvSpPr>
            <p:nvPr/>
          </p:nvSpPr>
          <p:spPr bwMode="auto">
            <a:xfrm flipH="1">
              <a:off x="4286" y="1185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105"/>
            <p:cNvSpPr>
              <a:spLocks noChangeShapeType="1"/>
            </p:cNvSpPr>
            <p:nvPr/>
          </p:nvSpPr>
          <p:spPr bwMode="auto">
            <a:xfrm flipH="1">
              <a:off x="4286" y="2795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106"/>
            <p:cNvSpPr>
              <a:spLocks noChangeShapeType="1"/>
            </p:cNvSpPr>
            <p:nvPr/>
          </p:nvSpPr>
          <p:spPr bwMode="auto">
            <a:xfrm flipH="1">
              <a:off x="4286" y="2591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107"/>
            <p:cNvSpPr>
              <a:spLocks noChangeShapeType="1"/>
            </p:cNvSpPr>
            <p:nvPr/>
          </p:nvSpPr>
          <p:spPr bwMode="auto">
            <a:xfrm flipH="1">
              <a:off x="4286" y="2409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108"/>
            <p:cNvSpPr>
              <a:spLocks noChangeShapeType="1"/>
            </p:cNvSpPr>
            <p:nvPr/>
          </p:nvSpPr>
          <p:spPr bwMode="auto">
            <a:xfrm flipH="1">
              <a:off x="4286" y="2205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109"/>
            <p:cNvSpPr>
              <a:spLocks noChangeShapeType="1"/>
            </p:cNvSpPr>
            <p:nvPr/>
          </p:nvSpPr>
          <p:spPr bwMode="auto">
            <a:xfrm flipH="1">
              <a:off x="2472" y="1003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Line 110"/>
            <p:cNvSpPr>
              <a:spLocks noChangeShapeType="1"/>
            </p:cNvSpPr>
            <p:nvPr/>
          </p:nvSpPr>
          <p:spPr bwMode="auto">
            <a:xfrm flipH="1">
              <a:off x="2676" y="1003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Line 111"/>
            <p:cNvSpPr>
              <a:spLocks noChangeShapeType="1"/>
            </p:cNvSpPr>
            <p:nvPr/>
          </p:nvSpPr>
          <p:spPr bwMode="auto">
            <a:xfrm flipH="1">
              <a:off x="2880" y="1003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112"/>
            <p:cNvSpPr>
              <a:spLocks noChangeShapeType="1"/>
            </p:cNvSpPr>
            <p:nvPr/>
          </p:nvSpPr>
          <p:spPr bwMode="auto">
            <a:xfrm flipH="1">
              <a:off x="3084" y="1003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113"/>
            <p:cNvSpPr>
              <a:spLocks noChangeShapeType="1"/>
            </p:cNvSpPr>
            <p:nvPr/>
          </p:nvSpPr>
          <p:spPr bwMode="auto">
            <a:xfrm flipH="1">
              <a:off x="3288" y="1003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114"/>
            <p:cNvSpPr>
              <a:spLocks noChangeShapeType="1"/>
            </p:cNvSpPr>
            <p:nvPr/>
          </p:nvSpPr>
          <p:spPr bwMode="auto">
            <a:xfrm flipH="1">
              <a:off x="3470" y="1003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115"/>
            <p:cNvSpPr>
              <a:spLocks noChangeShapeType="1"/>
            </p:cNvSpPr>
            <p:nvPr/>
          </p:nvSpPr>
          <p:spPr bwMode="auto">
            <a:xfrm flipH="1">
              <a:off x="3674" y="1003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Line 116"/>
            <p:cNvSpPr>
              <a:spLocks noChangeShapeType="1"/>
            </p:cNvSpPr>
            <p:nvPr/>
          </p:nvSpPr>
          <p:spPr bwMode="auto">
            <a:xfrm flipH="1">
              <a:off x="3878" y="1003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Line 117"/>
            <p:cNvSpPr>
              <a:spLocks noChangeShapeType="1"/>
            </p:cNvSpPr>
            <p:nvPr/>
          </p:nvSpPr>
          <p:spPr bwMode="auto">
            <a:xfrm flipH="1">
              <a:off x="4082" y="1003"/>
              <a:ext cx="658" cy="65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Line 118"/>
            <p:cNvSpPr>
              <a:spLocks noChangeShapeType="1"/>
            </p:cNvSpPr>
            <p:nvPr/>
          </p:nvSpPr>
          <p:spPr bwMode="auto">
            <a:xfrm>
              <a:off x="2631" y="1321"/>
              <a:ext cx="199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Line 119"/>
            <p:cNvSpPr>
              <a:spLocks noChangeShapeType="1"/>
            </p:cNvSpPr>
            <p:nvPr/>
          </p:nvSpPr>
          <p:spPr bwMode="auto">
            <a:xfrm>
              <a:off x="2562" y="1389"/>
              <a:ext cx="199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Line 120"/>
            <p:cNvSpPr>
              <a:spLocks noChangeShapeType="1"/>
            </p:cNvSpPr>
            <p:nvPr/>
          </p:nvSpPr>
          <p:spPr bwMode="auto">
            <a:xfrm>
              <a:off x="2494" y="1457"/>
              <a:ext cx="199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Line 121"/>
            <p:cNvSpPr>
              <a:spLocks noChangeShapeType="1"/>
            </p:cNvSpPr>
            <p:nvPr/>
          </p:nvSpPr>
          <p:spPr bwMode="auto">
            <a:xfrm>
              <a:off x="2426" y="1525"/>
              <a:ext cx="199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Line 122"/>
            <p:cNvSpPr>
              <a:spLocks noChangeShapeType="1"/>
            </p:cNvSpPr>
            <p:nvPr/>
          </p:nvSpPr>
          <p:spPr bwMode="auto">
            <a:xfrm>
              <a:off x="2358" y="1593"/>
              <a:ext cx="199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Line 123"/>
            <p:cNvSpPr>
              <a:spLocks noChangeShapeType="1"/>
            </p:cNvSpPr>
            <p:nvPr/>
          </p:nvSpPr>
          <p:spPr bwMode="auto">
            <a:xfrm>
              <a:off x="2903" y="1049"/>
              <a:ext cx="199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Line 124"/>
            <p:cNvSpPr>
              <a:spLocks noChangeShapeType="1"/>
            </p:cNvSpPr>
            <p:nvPr/>
          </p:nvSpPr>
          <p:spPr bwMode="auto">
            <a:xfrm>
              <a:off x="2835" y="1117"/>
              <a:ext cx="199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Line 125"/>
            <p:cNvSpPr>
              <a:spLocks noChangeShapeType="1"/>
            </p:cNvSpPr>
            <p:nvPr/>
          </p:nvSpPr>
          <p:spPr bwMode="auto">
            <a:xfrm>
              <a:off x="2767" y="1185"/>
              <a:ext cx="199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Line 126"/>
            <p:cNvSpPr>
              <a:spLocks noChangeShapeType="1"/>
            </p:cNvSpPr>
            <p:nvPr/>
          </p:nvSpPr>
          <p:spPr bwMode="auto">
            <a:xfrm>
              <a:off x="2699" y="1253"/>
              <a:ext cx="199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Line 127"/>
            <p:cNvSpPr>
              <a:spLocks noChangeShapeType="1"/>
            </p:cNvSpPr>
            <p:nvPr/>
          </p:nvSpPr>
          <p:spPr bwMode="auto">
            <a:xfrm>
              <a:off x="4558" y="1389"/>
              <a:ext cx="0" cy="19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Line 128"/>
            <p:cNvSpPr>
              <a:spLocks noChangeShapeType="1"/>
            </p:cNvSpPr>
            <p:nvPr/>
          </p:nvSpPr>
          <p:spPr bwMode="auto">
            <a:xfrm>
              <a:off x="4490" y="1457"/>
              <a:ext cx="0" cy="19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Line 129"/>
            <p:cNvSpPr>
              <a:spLocks noChangeShapeType="1"/>
            </p:cNvSpPr>
            <p:nvPr/>
          </p:nvSpPr>
          <p:spPr bwMode="auto">
            <a:xfrm>
              <a:off x="4422" y="1525"/>
              <a:ext cx="0" cy="19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Line 130"/>
            <p:cNvSpPr>
              <a:spLocks noChangeShapeType="1"/>
            </p:cNvSpPr>
            <p:nvPr/>
          </p:nvSpPr>
          <p:spPr bwMode="auto">
            <a:xfrm>
              <a:off x="4354" y="1593"/>
              <a:ext cx="0" cy="19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Line 131"/>
            <p:cNvSpPr>
              <a:spLocks noChangeShapeType="1"/>
            </p:cNvSpPr>
            <p:nvPr/>
          </p:nvSpPr>
          <p:spPr bwMode="auto">
            <a:xfrm>
              <a:off x="4830" y="1117"/>
              <a:ext cx="0" cy="19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Line 132"/>
            <p:cNvSpPr>
              <a:spLocks noChangeShapeType="1"/>
            </p:cNvSpPr>
            <p:nvPr/>
          </p:nvSpPr>
          <p:spPr bwMode="auto">
            <a:xfrm>
              <a:off x="4762" y="1185"/>
              <a:ext cx="0" cy="19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Line 133"/>
            <p:cNvSpPr>
              <a:spLocks noChangeShapeType="1"/>
            </p:cNvSpPr>
            <p:nvPr/>
          </p:nvSpPr>
          <p:spPr bwMode="auto">
            <a:xfrm>
              <a:off x="4694" y="1253"/>
              <a:ext cx="0" cy="19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Line 134"/>
            <p:cNvSpPr>
              <a:spLocks noChangeShapeType="1"/>
            </p:cNvSpPr>
            <p:nvPr/>
          </p:nvSpPr>
          <p:spPr bwMode="auto">
            <a:xfrm>
              <a:off x="4626" y="1321"/>
              <a:ext cx="0" cy="19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Line 135"/>
            <p:cNvSpPr>
              <a:spLocks noChangeShapeType="1"/>
            </p:cNvSpPr>
            <p:nvPr/>
          </p:nvSpPr>
          <p:spPr bwMode="auto">
            <a:xfrm>
              <a:off x="4898" y="1049"/>
              <a:ext cx="0" cy="19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0" name="Group 143"/>
          <p:cNvGrpSpPr>
            <a:grpSpLocks/>
          </p:cNvGrpSpPr>
          <p:nvPr/>
        </p:nvGrpSpPr>
        <p:grpSpPr bwMode="auto">
          <a:xfrm>
            <a:off x="3635375" y="5402263"/>
            <a:ext cx="3168650" cy="366712"/>
            <a:chOff x="2154" y="3403"/>
            <a:chExt cx="1996" cy="231"/>
          </a:xfrm>
        </p:grpSpPr>
        <p:sp>
          <p:nvSpPr>
            <p:cNvPr id="61" name="Line 137"/>
            <p:cNvSpPr>
              <a:spLocks noChangeShapeType="1"/>
            </p:cNvSpPr>
            <p:nvPr/>
          </p:nvSpPr>
          <p:spPr bwMode="auto">
            <a:xfrm>
              <a:off x="2154" y="3407"/>
              <a:ext cx="1996" cy="0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Text Box 140"/>
            <p:cNvSpPr txBox="1">
              <a:spLocks noChangeArrowheads="1"/>
            </p:cNvSpPr>
            <p:nvPr/>
          </p:nvSpPr>
          <p:spPr bwMode="auto">
            <a:xfrm>
              <a:off x="2903" y="3403"/>
              <a:ext cx="56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10см</a:t>
              </a:r>
            </a:p>
          </p:txBody>
        </p:sp>
      </p:grpSp>
      <p:grpSp>
        <p:nvGrpSpPr>
          <p:cNvPr id="63" name="Group 145"/>
          <p:cNvGrpSpPr>
            <a:grpSpLocks/>
          </p:cNvGrpSpPr>
          <p:nvPr/>
        </p:nvGrpSpPr>
        <p:grpSpPr bwMode="auto">
          <a:xfrm>
            <a:off x="6804025" y="4365625"/>
            <a:ext cx="1368425" cy="1044575"/>
            <a:chOff x="4150" y="2750"/>
            <a:chExt cx="862" cy="658"/>
          </a:xfrm>
        </p:grpSpPr>
        <p:sp>
          <p:nvSpPr>
            <p:cNvPr id="64" name="Line 139"/>
            <p:cNvSpPr>
              <a:spLocks noChangeShapeType="1"/>
            </p:cNvSpPr>
            <p:nvPr/>
          </p:nvSpPr>
          <p:spPr bwMode="auto">
            <a:xfrm flipH="1">
              <a:off x="4150" y="2750"/>
              <a:ext cx="658" cy="658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Text Box 141"/>
            <p:cNvSpPr txBox="1">
              <a:spLocks noChangeArrowheads="1"/>
            </p:cNvSpPr>
            <p:nvPr/>
          </p:nvSpPr>
          <p:spPr bwMode="auto">
            <a:xfrm>
              <a:off x="4445" y="3022"/>
              <a:ext cx="56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10см</a:t>
              </a:r>
            </a:p>
          </p:txBody>
        </p:sp>
      </p:grpSp>
      <p:grpSp>
        <p:nvGrpSpPr>
          <p:cNvPr id="66" name="Group 144"/>
          <p:cNvGrpSpPr>
            <a:grpSpLocks/>
          </p:cNvGrpSpPr>
          <p:nvPr/>
        </p:nvGrpSpPr>
        <p:grpSpPr bwMode="auto">
          <a:xfrm>
            <a:off x="6083300" y="2241550"/>
            <a:ext cx="900113" cy="3168650"/>
            <a:chOff x="3696" y="1412"/>
            <a:chExt cx="567" cy="1996"/>
          </a:xfrm>
        </p:grpSpPr>
        <p:sp>
          <p:nvSpPr>
            <p:cNvPr id="67" name="Line 138"/>
            <p:cNvSpPr>
              <a:spLocks noChangeShapeType="1"/>
            </p:cNvSpPr>
            <p:nvPr/>
          </p:nvSpPr>
          <p:spPr bwMode="auto">
            <a:xfrm>
              <a:off x="4150" y="1412"/>
              <a:ext cx="0" cy="1996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Text Box 142"/>
            <p:cNvSpPr txBox="1">
              <a:spLocks noChangeArrowheads="1"/>
            </p:cNvSpPr>
            <p:nvPr/>
          </p:nvSpPr>
          <p:spPr bwMode="auto">
            <a:xfrm>
              <a:off x="3696" y="2205"/>
              <a:ext cx="56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b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10 см</a:t>
              </a:r>
            </a:p>
          </p:txBody>
        </p:sp>
      </p:grpSp>
      <p:sp>
        <p:nvSpPr>
          <p:cNvPr id="69" name="Text Box 146"/>
          <p:cNvSpPr txBox="1">
            <a:spLocks noChangeArrowheads="1"/>
          </p:cNvSpPr>
          <p:nvPr/>
        </p:nvSpPr>
        <p:spPr bwMode="auto">
          <a:xfrm>
            <a:off x="2916238" y="1160463"/>
            <a:ext cx="1620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1000 см</a:t>
            </a:r>
            <a:r>
              <a:rPr lang="ru-RU" sz="24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70" name="Text Box 147"/>
          <p:cNvSpPr txBox="1">
            <a:spLocks noChangeArrowheads="1"/>
          </p:cNvSpPr>
          <p:nvPr/>
        </p:nvSpPr>
        <p:spPr bwMode="auto">
          <a:xfrm>
            <a:off x="1008063" y="1160463"/>
            <a:ext cx="2195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 •</a:t>
            </a:r>
            <a:r>
              <a:rPr lang="ru-RU" sz="2400">
                <a:solidFill>
                  <a:srgbClr val="CC0000"/>
                </a:solidFill>
              </a:rPr>
              <a:t> </a:t>
            </a:r>
            <a:r>
              <a:rPr 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 •</a:t>
            </a:r>
            <a:r>
              <a:rPr lang="ru-RU" sz="2400">
                <a:solidFill>
                  <a:srgbClr val="CC0000"/>
                </a:solidFill>
              </a:rPr>
              <a:t> </a:t>
            </a:r>
            <a:r>
              <a:rPr 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 =</a:t>
            </a:r>
          </a:p>
        </p:txBody>
      </p:sp>
      <p:sp>
        <p:nvSpPr>
          <p:cNvPr id="75" name="Text Box 152"/>
          <p:cNvSpPr txBox="1">
            <a:spLocks noChangeArrowheads="1"/>
          </p:cNvSpPr>
          <p:nvPr/>
        </p:nvSpPr>
        <p:spPr bwMode="auto">
          <a:xfrm>
            <a:off x="5472113" y="5408613"/>
            <a:ext cx="9001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=1дм</a:t>
            </a:r>
          </a:p>
        </p:txBody>
      </p:sp>
      <p:sp>
        <p:nvSpPr>
          <p:cNvPr id="76" name="Text Box 153"/>
          <p:cNvSpPr txBox="1">
            <a:spLocks noChangeArrowheads="1"/>
          </p:cNvSpPr>
          <p:nvPr/>
        </p:nvSpPr>
        <p:spPr bwMode="auto">
          <a:xfrm>
            <a:off x="7343775" y="5013325"/>
            <a:ext cx="9001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=1дм</a:t>
            </a:r>
          </a:p>
        </p:txBody>
      </p:sp>
      <p:sp>
        <p:nvSpPr>
          <p:cNvPr id="77" name="Text Box 154"/>
          <p:cNvSpPr txBox="1">
            <a:spLocks noChangeArrowheads="1"/>
          </p:cNvSpPr>
          <p:nvPr/>
        </p:nvSpPr>
        <p:spPr bwMode="auto">
          <a:xfrm>
            <a:off x="6767513" y="3500438"/>
            <a:ext cx="9001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=1 дм</a:t>
            </a:r>
          </a:p>
        </p:txBody>
      </p:sp>
      <p:sp>
        <p:nvSpPr>
          <p:cNvPr id="78" name="Text Box 155"/>
          <p:cNvSpPr txBox="1">
            <a:spLocks noChangeArrowheads="1"/>
          </p:cNvSpPr>
          <p:nvPr/>
        </p:nvSpPr>
        <p:spPr bwMode="auto">
          <a:xfrm>
            <a:off x="1150938" y="1639888"/>
            <a:ext cx="2519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• 1 • 1 =</a:t>
            </a: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1 дм</a:t>
            </a:r>
            <a:r>
              <a:rPr lang="ru-RU" sz="24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79" name="Text Box 156"/>
          <p:cNvSpPr txBox="1">
            <a:spLocks noChangeArrowheads="1"/>
          </p:cNvSpPr>
          <p:nvPr/>
        </p:nvSpPr>
        <p:spPr bwMode="auto">
          <a:xfrm>
            <a:off x="1008063" y="2241550"/>
            <a:ext cx="2555875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дм</a:t>
            </a:r>
            <a:r>
              <a:rPr lang="ru-RU" sz="24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</a:t>
            </a: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ru-RU" sz="24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1000 см</a:t>
            </a:r>
            <a:r>
              <a:rPr lang="ru-RU" sz="2400" b="1" baseline="30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6612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5" grpId="0"/>
      <p:bldP spid="76" grpId="0"/>
      <p:bldP spid="77" grpId="0"/>
      <p:bldP spid="78" grpId="0"/>
      <p:bldP spid="7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Рисунок 18"/>
          <p:cNvSpPr>
            <a:spLocks noGrp="1"/>
          </p:cNvSpPr>
          <p:nvPr>
            <p:ph type="pic" idx="1"/>
          </p:nvPr>
        </p:nvSpPr>
        <p:spPr>
          <a:xfrm>
            <a:off x="539552" y="620688"/>
            <a:ext cx="7704856" cy="4114800"/>
          </a:xfrm>
        </p:spPr>
      </p:sp>
      <p:sp>
        <p:nvSpPr>
          <p:cNvPr id="20" name="Текст 19"/>
          <p:cNvSpPr>
            <a:spLocks noGrp="1"/>
          </p:cNvSpPr>
          <p:nvPr>
            <p:ph type="body" sz="half" idx="2"/>
          </p:nvPr>
        </p:nvSpPr>
        <p:spPr>
          <a:xfrm>
            <a:off x="1792288" y="6021288"/>
            <a:ext cx="5486400" cy="150912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764704"/>
            <a:ext cx="1368152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156176" y="3573016"/>
            <a:ext cx="1060704" cy="914400"/>
          </a:xfrm>
          <a:prstGeom prst="triangl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Цилиндр 6"/>
          <p:cNvSpPr/>
          <p:nvPr/>
        </p:nvSpPr>
        <p:spPr>
          <a:xfrm>
            <a:off x="2555776" y="3212976"/>
            <a:ext cx="914400" cy="1216152"/>
          </a:xfrm>
          <a:prstGeom prst="ca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4716016" y="3356992"/>
            <a:ext cx="1080120" cy="1216152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11560" y="3356992"/>
            <a:ext cx="914400" cy="914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683568" y="2132856"/>
            <a:ext cx="1994520" cy="914400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5364088" y="1052736"/>
            <a:ext cx="2296272" cy="1216152"/>
          </a:xfrm>
          <a:prstGeom prst="cub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/>
        </p:nvSpPr>
        <p:spPr>
          <a:xfrm>
            <a:off x="2987824" y="692696"/>
            <a:ext cx="914400" cy="914400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092280" y="2636912"/>
            <a:ext cx="792088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851920" y="1196752"/>
            <a:ext cx="988696" cy="1296144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851920" y="2204864"/>
            <a:ext cx="1008112" cy="64807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Фигуры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Плоские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Объёмные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solidFill>
            <a:srgbClr val="00B050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solidFill>
            <a:srgbClr val="92D050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83568" y="1844824"/>
            <a:ext cx="141845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1844824"/>
            <a:ext cx="1418456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907704" y="429309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3275856" y="3068960"/>
            <a:ext cx="914400" cy="914400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899592" y="3212976"/>
            <a:ext cx="648072" cy="7200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907704" y="3068960"/>
            <a:ext cx="792088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6012160" y="1772816"/>
            <a:ext cx="2376264" cy="1216152"/>
          </a:xfrm>
          <a:prstGeom prst="cub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Цилиндр 19"/>
          <p:cNvSpPr/>
          <p:nvPr/>
        </p:nvSpPr>
        <p:spPr>
          <a:xfrm>
            <a:off x="5076056" y="3573016"/>
            <a:ext cx="914400" cy="1368152"/>
          </a:xfrm>
          <a:prstGeom prst="ca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уб 20"/>
          <p:cNvSpPr/>
          <p:nvPr/>
        </p:nvSpPr>
        <p:spPr>
          <a:xfrm>
            <a:off x="6948264" y="3573016"/>
            <a:ext cx="1152128" cy="1216152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4788024" y="1556792"/>
            <a:ext cx="916688" cy="115212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788024" y="2420888"/>
            <a:ext cx="936104" cy="64807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Величины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944963"/>
              </p:ext>
            </p:extLst>
          </p:nvPr>
        </p:nvGraphicFramePr>
        <p:xfrm>
          <a:off x="457196" y="3140968"/>
          <a:ext cx="8686804" cy="1807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1"/>
                <a:gridCol w="2171701"/>
                <a:gridCol w="2171701"/>
                <a:gridCol w="2171701"/>
              </a:tblGrid>
              <a:tr h="435694"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ДЛИНА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МАССА </a:t>
                      </a:r>
                      <a:endParaRPr lang="ru-RU" sz="2800" b="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</a:t>
                      </a:r>
                      <a:endParaRPr lang="ru-RU" sz="2800" b="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ОБЪЕМ</a:t>
                      </a:r>
                      <a:endParaRPr lang="ru-RU" sz="2800" b="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520" marR="965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95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6520" marR="965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6520" marR="965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6520" marR="965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6520" marR="965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2743200" y="2209800"/>
            <a:ext cx="2819400" cy="2514600"/>
          </a:xfrm>
          <a:prstGeom prst="cube">
            <a:avLst>
              <a:gd name="adj" fmla="val 25000"/>
            </a:avLst>
          </a:prstGeom>
          <a:solidFill>
            <a:srgbClr val="005D9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800">
              <a:latin typeface="Times New Roman" pitchFamily="18" charset="0"/>
            </a:endParaRPr>
          </a:p>
        </p:txBody>
      </p:sp>
      <p:sp>
        <p:nvSpPr>
          <p:cNvPr id="5" name="Freeform 12"/>
          <p:cNvSpPr>
            <a:spLocks/>
          </p:cNvSpPr>
          <p:nvPr/>
        </p:nvSpPr>
        <p:spPr bwMode="auto">
          <a:xfrm>
            <a:off x="4953000" y="2209800"/>
            <a:ext cx="609600" cy="2514600"/>
          </a:xfrm>
          <a:custGeom>
            <a:avLst/>
            <a:gdLst>
              <a:gd name="T0" fmla="*/ 0 w 384"/>
              <a:gd name="T1" fmla="*/ 2147483647 h 1584"/>
              <a:gd name="T2" fmla="*/ 0 w 384"/>
              <a:gd name="T3" fmla="*/ 2147483647 h 1584"/>
              <a:gd name="T4" fmla="*/ 2147483647 w 384"/>
              <a:gd name="T5" fmla="*/ 2147483647 h 1584"/>
              <a:gd name="T6" fmla="*/ 2147483647 w 384"/>
              <a:gd name="T7" fmla="*/ 0 h 1584"/>
              <a:gd name="T8" fmla="*/ 0 w 384"/>
              <a:gd name="T9" fmla="*/ 2147483647 h 15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4"/>
              <a:gd name="T16" fmla="*/ 0 h 1584"/>
              <a:gd name="T17" fmla="*/ 384 w 384"/>
              <a:gd name="T18" fmla="*/ 1584 h 15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4" h="1584">
                <a:moveTo>
                  <a:pt x="0" y="384"/>
                </a:moveTo>
                <a:lnTo>
                  <a:pt x="0" y="1584"/>
                </a:lnTo>
                <a:lnTo>
                  <a:pt x="384" y="1200"/>
                </a:lnTo>
                <a:lnTo>
                  <a:pt x="384" y="0"/>
                </a:lnTo>
                <a:lnTo>
                  <a:pt x="0" y="384"/>
                </a:lnTo>
                <a:close/>
              </a:path>
            </a:pathLst>
          </a:cu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>
            <a:off x="2743200" y="2209800"/>
            <a:ext cx="2819400" cy="609600"/>
          </a:xfrm>
          <a:custGeom>
            <a:avLst/>
            <a:gdLst>
              <a:gd name="T0" fmla="*/ 2147483647 w 1776"/>
              <a:gd name="T1" fmla="*/ 0 h 384"/>
              <a:gd name="T2" fmla="*/ 2147483647 w 1776"/>
              <a:gd name="T3" fmla="*/ 0 h 384"/>
              <a:gd name="T4" fmla="*/ 2147483647 w 1776"/>
              <a:gd name="T5" fmla="*/ 2147483647 h 384"/>
              <a:gd name="T6" fmla="*/ 0 w 1776"/>
              <a:gd name="T7" fmla="*/ 2147483647 h 384"/>
              <a:gd name="T8" fmla="*/ 2147483647 w 1776"/>
              <a:gd name="T9" fmla="*/ 0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76"/>
              <a:gd name="T16" fmla="*/ 0 h 384"/>
              <a:gd name="T17" fmla="*/ 1776 w 1776"/>
              <a:gd name="T18" fmla="*/ 384 h 3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76" h="384">
                <a:moveTo>
                  <a:pt x="384" y="0"/>
                </a:moveTo>
                <a:lnTo>
                  <a:pt x="1776" y="0"/>
                </a:lnTo>
                <a:lnTo>
                  <a:pt x="1392" y="384"/>
                </a:lnTo>
                <a:lnTo>
                  <a:pt x="0" y="384"/>
                </a:lnTo>
                <a:lnTo>
                  <a:pt x="384" y="0"/>
                </a:lnTo>
                <a:close/>
              </a:path>
            </a:pathLst>
          </a:cu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00B050"/>
              </a:solidFill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2743200" y="2819400"/>
            <a:ext cx="2209800" cy="1905000"/>
          </a:xfrm>
          <a:custGeom>
            <a:avLst/>
            <a:gdLst>
              <a:gd name="T0" fmla="*/ 0 w 1392"/>
              <a:gd name="T1" fmla="*/ 0 h 1200"/>
              <a:gd name="T2" fmla="*/ 2147483647 w 1392"/>
              <a:gd name="T3" fmla="*/ 0 h 1200"/>
              <a:gd name="T4" fmla="*/ 2147483647 w 1392"/>
              <a:gd name="T5" fmla="*/ 2147483647 h 1200"/>
              <a:gd name="T6" fmla="*/ 0 w 1392"/>
              <a:gd name="T7" fmla="*/ 2147483647 h 1200"/>
              <a:gd name="T8" fmla="*/ 0 w 1392"/>
              <a:gd name="T9" fmla="*/ 0 h 1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92"/>
              <a:gd name="T16" fmla="*/ 0 h 1200"/>
              <a:gd name="T17" fmla="*/ 1392 w 1392"/>
              <a:gd name="T18" fmla="*/ 1200 h 1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92" h="1200">
                <a:moveTo>
                  <a:pt x="0" y="0"/>
                </a:moveTo>
                <a:lnTo>
                  <a:pt x="1392" y="0"/>
                </a:lnTo>
                <a:lnTo>
                  <a:pt x="1392" y="1200"/>
                </a:lnTo>
                <a:lnTo>
                  <a:pt x="0" y="1200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6019800" y="990600"/>
            <a:ext cx="2590800" cy="2362200"/>
            <a:chOff x="2256" y="1248"/>
            <a:chExt cx="1776" cy="1584"/>
          </a:xfrm>
        </p:grpSpPr>
        <p:sp>
          <p:nvSpPr>
            <p:cNvPr id="9" name="Freeform 21"/>
            <p:cNvSpPr>
              <a:spLocks/>
            </p:cNvSpPr>
            <p:nvPr/>
          </p:nvSpPr>
          <p:spPr bwMode="auto">
            <a:xfrm>
              <a:off x="2640" y="1248"/>
              <a:ext cx="1392" cy="1200"/>
            </a:xfrm>
            <a:custGeom>
              <a:avLst/>
              <a:gdLst>
                <a:gd name="T0" fmla="*/ 0 w 1392"/>
                <a:gd name="T1" fmla="*/ 0 h 1200"/>
                <a:gd name="T2" fmla="*/ 1392 w 1392"/>
                <a:gd name="T3" fmla="*/ 0 h 1200"/>
                <a:gd name="T4" fmla="*/ 1392 w 1392"/>
                <a:gd name="T5" fmla="*/ 1200 h 1200"/>
                <a:gd name="T6" fmla="*/ 0 w 1392"/>
                <a:gd name="T7" fmla="*/ 1200 h 1200"/>
                <a:gd name="T8" fmla="*/ 0 w 1392"/>
                <a:gd name="T9" fmla="*/ 0 h 1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92"/>
                <a:gd name="T16" fmla="*/ 0 h 1200"/>
                <a:gd name="T17" fmla="*/ 1392 w 1392"/>
                <a:gd name="T18" fmla="*/ 1200 h 1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92" h="1200">
                  <a:moveTo>
                    <a:pt x="0" y="0"/>
                  </a:moveTo>
                  <a:lnTo>
                    <a:pt x="1392" y="0"/>
                  </a:lnTo>
                  <a:lnTo>
                    <a:pt x="1392" y="1200"/>
                  </a:lnTo>
                  <a:lnTo>
                    <a:pt x="0" y="1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2"/>
            <p:cNvSpPr>
              <a:spLocks/>
            </p:cNvSpPr>
            <p:nvPr/>
          </p:nvSpPr>
          <p:spPr bwMode="auto">
            <a:xfrm>
              <a:off x="2256" y="1632"/>
              <a:ext cx="1392" cy="1200"/>
            </a:xfrm>
            <a:custGeom>
              <a:avLst/>
              <a:gdLst>
                <a:gd name="T0" fmla="*/ 0 w 1392"/>
                <a:gd name="T1" fmla="*/ 0 h 1200"/>
                <a:gd name="T2" fmla="*/ 1392 w 1392"/>
                <a:gd name="T3" fmla="*/ 0 h 1200"/>
                <a:gd name="T4" fmla="*/ 1392 w 1392"/>
                <a:gd name="T5" fmla="*/ 1200 h 1200"/>
                <a:gd name="T6" fmla="*/ 0 w 1392"/>
                <a:gd name="T7" fmla="*/ 1200 h 1200"/>
                <a:gd name="T8" fmla="*/ 0 w 1392"/>
                <a:gd name="T9" fmla="*/ 0 h 1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92"/>
                <a:gd name="T16" fmla="*/ 0 h 1200"/>
                <a:gd name="T17" fmla="*/ 1392 w 1392"/>
                <a:gd name="T18" fmla="*/ 1200 h 1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92" h="1200">
                  <a:moveTo>
                    <a:pt x="0" y="0"/>
                  </a:moveTo>
                  <a:lnTo>
                    <a:pt x="1392" y="0"/>
                  </a:lnTo>
                  <a:lnTo>
                    <a:pt x="1392" y="1200"/>
                  </a:lnTo>
                  <a:lnTo>
                    <a:pt x="0" y="1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26"/>
          <p:cNvGrpSpPr>
            <a:grpSpLocks/>
          </p:cNvGrpSpPr>
          <p:nvPr/>
        </p:nvGrpSpPr>
        <p:grpSpPr bwMode="auto">
          <a:xfrm>
            <a:off x="381000" y="609600"/>
            <a:ext cx="2590800" cy="2362200"/>
            <a:chOff x="3552" y="2352"/>
            <a:chExt cx="1776" cy="1584"/>
          </a:xfrm>
          <a:solidFill>
            <a:srgbClr val="92D050"/>
          </a:solidFill>
        </p:grpSpPr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3552" y="3552"/>
              <a:ext cx="1776" cy="384"/>
            </a:xfrm>
            <a:custGeom>
              <a:avLst/>
              <a:gdLst>
                <a:gd name="T0" fmla="*/ 384 w 1776"/>
                <a:gd name="T1" fmla="*/ 0 h 384"/>
                <a:gd name="T2" fmla="*/ 1776 w 1776"/>
                <a:gd name="T3" fmla="*/ 0 h 384"/>
                <a:gd name="T4" fmla="*/ 1392 w 1776"/>
                <a:gd name="T5" fmla="*/ 384 h 384"/>
                <a:gd name="T6" fmla="*/ 0 w 1776"/>
                <a:gd name="T7" fmla="*/ 384 h 384"/>
                <a:gd name="T8" fmla="*/ 384 w 1776"/>
                <a:gd name="T9" fmla="*/ 0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6"/>
                <a:gd name="T16" fmla="*/ 0 h 384"/>
                <a:gd name="T17" fmla="*/ 1776 w 1776"/>
                <a:gd name="T18" fmla="*/ 384 h 3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6" h="384">
                  <a:moveTo>
                    <a:pt x="384" y="0"/>
                  </a:moveTo>
                  <a:lnTo>
                    <a:pt x="1776" y="0"/>
                  </a:lnTo>
                  <a:lnTo>
                    <a:pt x="1392" y="384"/>
                  </a:lnTo>
                  <a:lnTo>
                    <a:pt x="0" y="384"/>
                  </a:lnTo>
                  <a:lnTo>
                    <a:pt x="384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25"/>
            <p:cNvSpPr>
              <a:spLocks/>
            </p:cNvSpPr>
            <p:nvPr/>
          </p:nvSpPr>
          <p:spPr bwMode="auto">
            <a:xfrm>
              <a:off x="3552" y="2352"/>
              <a:ext cx="1776" cy="384"/>
            </a:xfrm>
            <a:custGeom>
              <a:avLst/>
              <a:gdLst>
                <a:gd name="T0" fmla="*/ 384 w 1776"/>
                <a:gd name="T1" fmla="*/ 0 h 384"/>
                <a:gd name="T2" fmla="*/ 1776 w 1776"/>
                <a:gd name="T3" fmla="*/ 0 h 384"/>
                <a:gd name="T4" fmla="*/ 1392 w 1776"/>
                <a:gd name="T5" fmla="*/ 384 h 384"/>
                <a:gd name="T6" fmla="*/ 0 w 1776"/>
                <a:gd name="T7" fmla="*/ 384 h 384"/>
                <a:gd name="T8" fmla="*/ 384 w 1776"/>
                <a:gd name="T9" fmla="*/ 0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6"/>
                <a:gd name="T16" fmla="*/ 0 h 384"/>
                <a:gd name="T17" fmla="*/ 1776 w 1776"/>
                <a:gd name="T18" fmla="*/ 384 h 3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6" h="384">
                  <a:moveTo>
                    <a:pt x="384" y="0"/>
                  </a:moveTo>
                  <a:lnTo>
                    <a:pt x="1776" y="0"/>
                  </a:lnTo>
                  <a:lnTo>
                    <a:pt x="1392" y="384"/>
                  </a:lnTo>
                  <a:lnTo>
                    <a:pt x="0" y="384"/>
                  </a:lnTo>
                  <a:lnTo>
                    <a:pt x="384" y="0"/>
                  </a:ln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29"/>
          <p:cNvGrpSpPr>
            <a:grpSpLocks/>
          </p:cNvGrpSpPr>
          <p:nvPr/>
        </p:nvGrpSpPr>
        <p:grpSpPr bwMode="auto">
          <a:xfrm>
            <a:off x="6516688" y="4005263"/>
            <a:ext cx="2286000" cy="2286000"/>
            <a:chOff x="2448" y="2592"/>
            <a:chExt cx="1776" cy="1584"/>
          </a:xfrm>
        </p:grpSpPr>
        <p:sp>
          <p:nvSpPr>
            <p:cNvPr id="15" name="Freeform 27"/>
            <p:cNvSpPr>
              <a:spLocks/>
            </p:cNvSpPr>
            <p:nvPr/>
          </p:nvSpPr>
          <p:spPr bwMode="auto">
            <a:xfrm>
              <a:off x="2448" y="2592"/>
              <a:ext cx="384" cy="1584"/>
            </a:xfrm>
            <a:custGeom>
              <a:avLst/>
              <a:gdLst>
                <a:gd name="T0" fmla="*/ 0 w 384"/>
                <a:gd name="T1" fmla="*/ 384 h 1584"/>
                <a:gd name="T2" fmla="*/ 0 w 384"/>
                <a:gd name="T3" fmla="*/ 1584 h 1584"/>
                <a:gd name="T4" fmla="*/ 384 w 384"/>
                <a:gd name="T5" fmla="*/ 1200 h 1584"/>
                <a:gd name="T6" fmla="*/ 384 w 384"/>
                <a:gd name="T7" fmla="*/ 0 h 1584"/>
                <a:gd name="T8" fmla="*/ 0 w 384"/>
                <a:gd name="T9" fmla="*/ 384 h 15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1584"/>
                <a:gd name="T17" fmla="*/ 384 w 384"/>
                <a:gd name="T18" fmla="*/ 1584 h 15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1584">
                  <a:moveTo>
                    <a:pt x="0" y="384"/>
                  </a:moveTo>
                  <a:lnTo>
                    <a:pt x="0" y="1584"/>
                  </a:lnTo>
                  <a:lnTo>
                    <a:pt x="384" y="1200"/>
                  </a:lnTo>
                  <a:lnTo>
                    <a:pt x="384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28"/>
            <p:cNvSpPr>
              <a:spLocks/>
            </p:cNvSpPr>
            <p:nvPr/>
          </p:nvSpPr>
          <p:spPr bwMode="auto">
            <a:xfrm>
              <a:off x="3840" y="2592"/>
              <a:ext cx="384" cy="1584"/>
            </a:xfrm>
            <a:custGeom>
              <a:avLst/>
              <a:gdLst>
                <a:gd name="T0" fmla="*/ 0 w 384"/>
                <a:gd name="T1" fmla="*/ 384 h 1584"/>
                <a:gd name="T2" fmla="*/ 0 w 384"/>
                <a:gd name="T3" fmla="*/ 1584 h 1584"/>
                <a:gd name="T4" fmla="*/ 384 w 384"/>
                <a:gd name="T5" fmla="*/ 1200 h 1584"/>
                <a:gd name="T6" fmla="*/ 384 w 384"/>
                <a:gd name="T7" fmla="*/ 0 h 1584"/>
                <a:gd name="T8" fmla="*/ 0 w 384"/>
                <a:gd name="T9" fmla="*/ 384 h 15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1584"/>
                <a:gd name="T17" fmla="*/ 384 w 384"/>
                <a:gd name="T18" fmla="*/ 1584 h 15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1584">
                  <a:moveTo>
                    <a:pt x="0" y="384"/>
                  </a:moveTo>
                  <a:lnTo>
                    <a:pt x="0" y="1584"/>
                  </a:lnTo>
                  <a:lnTo>
                    <a:pt x="384" y="1200"/>
                  </a:lnTo>
                  <a:lnTo>
                    <a:pt x="384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" name="Text Box 31"/>
          <p:cNvSpPr txBox="1">
            <a:spLocks noChangeArrowheads="1"/>
          </p:cNvSpPr>
          <p:nvPr/>
        </p:nvSpPr>
        <p:spPr bwMode="auto">
          <a:xfrm>
            <a:off x="381000" y="1385888"/>
            <a:ext cx="5105400" cy="823912"/>
          </a:xfrm>
          <a:prstGeom prst="rect">
            <a:avLst/>
          </a:prstGeom>
          <a:noFill/>
          <a:ln>
            <a:noFill/>
          </a:ln>
          <a:effectLst>
            <a:outerShdw dist="35921" dir="18900000" algn="ctr" rotWithShape="0">
              <a:srgbClr val="6699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4800" b="1">
                <a:solidFill>
                  <a:srgbClr val="000099"/>
                </a:solidFill>
              </a:rPr>
              <a:t>прямоугольники</a:t>
            </a:r>
          </a:p>
        </p:txBody>
      </p:sp>
      <p:sp>
        <p:nvSpPr>
          <p:cNvPr id="18" name="WordArt 32"/>
          <p:cNvSpPr>
            <a:spLocks noChangeArrowheads="1" noChangeShapeType="1" noTextEdit="1"/>
          </p:cNvSpPr>
          <p:nvPr/>
        </p:nvSpPr>
        <p:spPr bwMode="auto">
          <a:xfrm>
            <a:off x="3492500" y="333375"/>
            <a:ext cx="2590800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грани</a:t>
            </a:r>
          </a:p>
        </p:txBody>
      </p:sp>
      <p:sp>
        <p:nvSpPr>
          <p:cNvPr id="20" name="Text Box 39"/>
          <p:cNvSpPr txBox="1">
            <a:spLocks noChangeArrowheads="1"/>
          </p:cNvSpPr>
          <p:nvPr/>
        </p:nvSpPr>
        <p:spPr bwMode="auto">
          <a:xfrm>
            <a:off x="1547813" y="5157788"/>
            <a:ext cx="51054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ru-RU" altLang="ru-RU" sz="4400" b="1">
                <a:solidFill>
                  <a:srgbClr val="000099"/>
                </a:solidFill>
                <a:latin typeface="Arial" charset="0"/>
              </a:rPr>
              <a:t>Противолежащие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ru-RU" altLang="ru-RU" sz="4400" b="1">
                <a:solidFill>
                  <a:srgbClr val="000099"/>
                </a:solidFill>
                <a:latin typeface="Arial" charset="0"/>
              </a:rPr>
              <a:t>грани равны !</a:t>
            </a:r>
          </a:p>
        </p:txBody>
      </p:sp>
    </p:spTree>
    <p:extLst>
      <p:ext uri="{BB962C8B-B14F-4D97-AF65-F5344CB8AC3E}">
        <p14:creationId xmlns:p14="http://schemas.microsoft.com/office/powerpoint/2010/main" val="426027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7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7" grpId="0" autoUpdateAnimBg="0"/>
      <p:bldP spid="18" grpId="0" animBg="1"/>
      <p:bldP spid="2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914400" y="2133600"/>
            <a:ext cx="4648200" cy="4038600"/>
            <a:chOff x="1104" y="1200"/>
            <a:chExt cx="2928" cy="2544"/>
          </a:xfrm>
        </p:grpSpPr>
        <p:sp>
          <p:nvSpPr>
            <p:cNvPr id="5" name="AutoShape 34"/>
            <p:cNvSpPr>
              <a:spLocks noChangeArrowheads="1"/>
            </p:cNvSpPr>
            <p:nvPr/>
          </p:nvSpPr>
          <p:spPr bwMode="auto">
            <a:xfrm>
              <a:off x="1104" y="1200"/>
              <a:ext cx="2928" cy="2544"/>
            </a:xfrm>
            <a:prstGeom prst="cube">
              <a:avLst>
                <a:gd name="adj" fmla="val 25000"/>
              </a:avLst>
            </a:prstGeom>
            <a:noFill/>
            <a:ln w="38100">
              <a:solidFill>
                <a:srgbClr val="00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2800">
                <a:latin typeface="Times New Roman" pitchFamily="18" charset="0"/>
              </a:endParaRPr>
            </a:p>
          </p:txBody>
        </p:sp>
        <p:sp>
          <p:nvSpPr>
            <p:cNvPr id="6" name="Freeform 35"/>
            <p:cNvSpPr>
              <a:spLocks/>
            </p:cNvSpPr>
            <p:nvPr/>
          </p:nvSpPr>
          <p:spPr bwMode="auto">
            <a:xfrm>
              <a:off x="1736" y="1208"/>
              <a:ext cx="1" cy="368"/>
            </a:xfrm>
            <a:custGeom>
              <a:avLst/>
              <a:gdLst>
                <a:gd name="T0" fmla="*/ 0 w 1"/>
                <a:gd name="T1" fmla="*/ 0 h 368"/>
                <a:gd name="T2" fmla="*/ 0 w 1"/>
                <a:gd name="T3" fmla="*/ 368 h 368"/>
                <a:gd name="T4" fmla="*/ 0 60000 65536"/>
                <a:gd name="T5" fmla="*/ 0 60000 65536"/>
                <a:gd name="T6" fmla="*/ 0 w 1"/>
                <a:gd name="T7" fmla="*/ 0 h 368"/>
                <a:gd name="T8" fmla="*/ 1 w 1"/>
                <a:gd name="T9" fmla="*/ 368 h 3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68">
                  <a:moveTo>
                    <a:pt x="0" y="0"/>
                  </a:moveTo>
                  <a:lnTo>
                    <a:pt x="0" y="368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Line 36"/>
            <p:cNvSpPr>
              <a:spLocks noChangeShapeType="1"/>
            </p:cNvSpPr>
            <p:nvPr/>
          </p:nvSpPr>
          <p:spPr bwMode="auto">
            <a:xfrm>
              <a:off x="1728" y="1728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Line 37"/>
            <p:cNvSpPr>
              <a:spLocks noChangeShapeType="1"/>
            </p:cNvSpPr>
            <p:nvPr/>
          </p:nvSpPr>
          <p:spPr bwMode="auto">
            <a:xfrm>
              <a:off x="1728" y="2304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Line 38"/>
            <p:cNvSpPr>
              <a:spLocks noChangeShapeType="1"/>
            </p:cNvSpPr>
            <p:nvPr/>
          </p:nvSpPr>
          <p:spPr bwMode="auto">
            <a:xfrm flipH="1">
              <a:off x="3696" y="3120"/>
              <a:ext cx="336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Line 39"/>
            <p:cNvSpPr>
              <a:spLocks noChangeShapeType="1"/>
            </p:cNvSpPr>
            <p:nvPr/>
          </p:nvSpPr>
          <p:spPr bwMode="auto">
            <a:xfrm flipH="1">
              <a:off x="2928" y="3120"/>
              <a:ext cx="432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Line 40"/>
            <p:cNvSpPr>
              <a:spLocks noChangeShapeType="1"/>
            </p:cNvSpPr>
            <p:nvPr/>
          </p:nvSpPr>
          <p:spPr bwMode="auto">
            <a:xfrm flipH="1">
              <a:off x="2064" y="3120"/>
              <a:ext cx="62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Line 41"/>
            <p:cNvSpPr>
              <a:spLocks noChangeShapeType="1"/>
            </p:cNvSpPr>
            <p:nvPr/>
          </p:nvSpPr>
          <p:spPr bwMode="auto">
            <a:xfrm flipH="1">
              <a:off x="1728" y="3120"/>
              <a:ext cx="14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Freeform 42"/>
            <p:cNvSpPr>
              <a:spLocks/>
            </p:cNvSpPr>
            <p:nvPr/>
          </p:nvSpPr>
          <p:spPr bwMode="auto">
            <a:xfrm>
              <a:off x="1728" y="2832"/>
              <a:ext cx="1" cy="292"/>
            </a:xfrm>
            <a:custGeom>
              <a:avLst/>
              <a:gdLst>
                <a:gd name="T0" fmla="*/ 0 w 1"/>
                <a:gd name="T1" fmla="*/ 0 h 292"/>
                <a:gd name="T2" fmla="*/ 0 w 1"/>
                <a:gd name="T3" fmla="*/ 292 h 292"/>
                <a:gd name="T4" fmla="*/ 0 60000 65536"/>
                <a:gd name="T5" fmla="*/ 0 60000 65536"/>
                <a:gd name="T6" fmla="*/ 0 w 1"/>
                <a:gd name="T7" fmla="*/ 0 h 292"/>
                <a:gd name="T8" fmla="*/ 1 w 1"/>
                <a:gd name="T9" fmla="*/ 292 h 29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92">
                  <a:moveTo>
                    <a:pt x="0" y="0"/>
                  </a:moveTo>
                  <a:lnTo>
                    <a:pt x="0" y="292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Line 43"/>
            <p:cNvSpPr>
              <a:spLocks noChangeShapeType="1"/>
            </p:cNvSpPr>
            <p:nvPr/>
          </p:nvSpPr>
          <p:spPr bwMode="auto">
            <a:xfrm flipH="1">
              <a:off x="1440" y="3120"/>
              <a:ext cx="288" cy="288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Line 44"/>
            <p:cNvSpPr>
              <a:spLocks noChangeShapeType="1"/>
            </p:cNvSpPr>
            <p:nvPr/>
          </p:nvSpPr>
          <p:spPr bwMode="auto">
            <a:xfrm flipV="1">
              <a:off x="1104" y="3504"/>
              <a:ext cx="240" cy="24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62"/>
          <p:cNvGrpSpPr>
            <a:grpSpLocks/>
          </p:cNvGrpSpPr>
          <p:nvPr/>
        </p:nvGrpSpPr>
        <p:grpSpPr bwMode="auto">
          <a:xfrm>
            <a:off x="914400" y="2133600"/>
            <a:ext cx="4648200" cy="4038600"/>
            <a:chOff x="1104" y="1200"/>
            <a:chExt cx="2928" cy="2544"/>
          </a:xfrm>
        </p:grpSpPr>
        <p:sp>
          <p:nvSpPr>
            <p:cNvPr id="17" name="Line 56"/>
            <p:cNvSpPr>
              <a:spLocks noChangeShapeType="1"/>
            </p:cNvSpPr>
            <p:nvPr/>
          </p:nvSpPr>
          <p:spPr bwMode="auto">
            <a:xfrm flipV="1">
              <a:off x="1104" y="120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57"/>
            <p:cNvSpPr>
              <a:spLocks noChangeShapeType="1"/>
            </p:cNvSpPr>
            <p:nvPr/>
          </p:nvSpPr>
          <p:spPr bwMode="auto">
            <a:xfrm flipV="1">
              <a:off x="3408" y="120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58"/>
            <p:cNvSpPr>
              <a:spLocks noChangeShapeType="1"/>
            </p:cNvSpPr>
            <p:nvPr/>
          </p:nvSpPr>
          <p:spPr bwMode="auto">
            <a:xfrm flipV="1">
              <a:off x="3408" y="312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59"/>
            <p:cNvSpPr>
              <a:spLocks noChangeShapeType="1"/>
            </p:cNvSpPr>
            <p:nvPr/>
          </p:nvSpPr>
          <p:spPr bwMode="auto">
            <a:xfrm flipV="1">
              <a:off x="1104" y="312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" name="Group 60"/>
          <p:cNvGrpSpPr>
            <a:grpSpLocks/>
          </p:cNvGrpSpPr>
          <p:nvPr/>
        </p:nvGrpSpPr>
        <p:grpSpPr bwMode="auto">
          <a:xfrm>
            <a:off x="914400" y="2132013"/>
            <a:ext cx="4648200" cy="4041775"/>
            <a:chOff x="1104" y="1199"/>
            <a:chExt cx="2928" cy="2546"/>
          </a:xfrm>
        </p:grpSpPr>
        <p:sp>
          <p:nvSpPr>
            <p:cNvPr id="22" name="Line 47"/>
            <p:cNvSpPr>
              <a:spLocks noChangeShapeType="1"/>
            </p:cNvSpPr>
            <p:nvPr/>
          </p:nvSpPr>
          <p:spPr bwMode="auto">
            <a:xfrm>
              <a:off x="1728" y="1199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48"/>
            <p:cNvSpPr>
              <a:spLocks noChangeShapeType="1"/>
            </p:cNvSpPr>
            <p:nvPr/>
          </p:nvSpPr>
          <p:spPr bwMode="auto">
            <a:xfrm>
              <a:off x="1728" y="3120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50"/>
            <p:cNvSpPr>
              <a:spLocks noChangeShapeType="1"/>
            </p:cNvSpPr>
            <p:nvPr/>
          </p:nvSpPr>
          <p:spPr bwMode="auto">
            <a:xfrm>
              <a:off x="1104" y="3744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49"/>
            <p:cNvSpPr>
              <a:spLocks noChangeShapeType="1"/>
            </p:cNvSpPr>
            <p:nvPr/>
          </p:nvSpPr>
          <p:spPr bwMode="auto">
            <a:xfrm>
              <a:off x="1104" y="1824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" name="Group 61"/>
          <p:cNvGrpSpPr>
            <a:grpSpLocks/>
          </p:cNvGrpSpPr>
          <p:nvPr/>
        </p:nvGrpSpPr>
        <p:grpSpPr bwMode="auto">
          <a:xfrm>
            <a:off x="912813" y="2133600"/>
            <a:ext cx="4649787" cy="4038600"/>
            <a:chOff x="1104" y="1200"/>
            <a:chExt cx="2929" cy="2544"/>
          </a:xfrm>
        </p:grpSpPr>
        <p:sp>
          <p:nvSpPr>
            <p:cNvPr id="27" name="Line 54"/>
            <p:cNvSpPr>
              <a:spLocks noChangeShapeType="1"/>
            </p:cNvSpPr>
            <p:nvPr/>
          </p:nvSpPr>
          <p:spPr bwMode="auto">
            <a:xfrm>
              <a:off x="4032" y="1200"/>
              <a:ext cx="1" cy="192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55"/>
            <p:cNvSpPr>
              <a:spLocks noChangeShapeType="1"/>
            </p:cNvSpPr>
            <p:nvPr/>
          </p:nvSpPr>
          <p:spPr bwMode="auto">
            <a:xfrm>
              <a:off x="1728" y="1200"/>
              <a:ext cx="1" cy="192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52"/>
            <p:cNvSpPr>
              <a:spLocks noChangeShapeType="1"/>
            </p:cNvSpPr>
            <p:nvPr/>
          </p:nvSpPr>
          <p:spPr bwMode="auto">
            <a:xfrm>
              <a:off x="1104" y="1824"/>
              <a:ext cx="1" cy="192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53"/>
            <p:cNvSpPr>
              <a:spLocks noChangeShapeType="1"/>
            </p:cNvSpPr>
            <p:nvPr/>
          </p:nvSpPr>
          <p:spPr bwMode="auto">
            <a:xfrm>
              <a:off x="3408" y="1824"/>
              <a:ext cx="1" cy="192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" name="WordArt 63"/>
          <p:cNvSpPr>
            <a:spLocks noChangeArrowheads="1" noChangeShapeType="1" noTextEdit="1"/>
          </p:cNvSpPr>
          <p:nvPr/>
        </p:nvSpPr>
        <p:spPr bwMode="auto">
          <a:xfrm>
            <a:off x="5029200" y="188640"/>
            <a:ext cx="3600450" cy="127235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263"/>
              </a:avLst>
            </a:prstTxWarp>
          </a:bodyPr>
          <a:lstStyle/>
          <a:p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рёбра</a:t>
            </a:r>
          </a:p>
        </p:txBody>
      </p:sp>
      <p:grpSp>
        <p:nvGrpSpPr>
          <p:cNvPr id="32" name="Group 70"/>
          <p:cNvGrpSpPr>
            <a:grpSpLocks/>
          </p:cNvGrpSpPr>
          <p:nvPr/>
        </p:nvGrpSpPr>
        <p:grpSpPr bwMode="auto">
          <a:xfrm>
            <a:off x="304800" y="1752600"/>
            <a:ext cx="5943600" cy="4770438"/>
            <a:chOff x="768" y="1008"/>
            <a:chExt cx="3744" cy="3005"/>
          </a:xfrm>
        </p:grpSpPr>
        <p:sp>
          <p:nvSpPr>
            <p:cNvPr id="33" name="Text Box 71"/>
            <p:cNvSpPr txBox="1">
              <a:spLocks noChangeArrowheads="1"/>
            </p:cNvSpPr>
            <p:nvPr/>
          </p:nvSpPr>
          <p:spPr bwMode="auto">
            <a:xfrm>
              <a:off x="1392" y="1008"/>
              <a:ext cx="62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34" name="Text Box 72"/>
            <p:cNvSpPr txBox="1">
              <a:spLocks noChangeArrowheads="1"/>
            </p:cNvSpPr>
            <p:nvPr/>
          </p:nvSpPr>
          <p:spPr bwMode="auto">
            <a:xfrm>
              <a:off x="4176" y="1008"/>
              <a:ext cx="33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35" name="Text Box 73"/>
            <p:cNvSpPr txBox="1">
              <a:spLocks noChangeArrowheads="1"/>
            </p:cNvSpPr>
            <p:nvPr/>
          </p:nvSpPr>
          <p:spPr bwMode="auto">
            <a:xfrm>
              <a:off x="3408" y="1728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36" name="Text Box 74"/>
            <p:cNvSpPr txBox="1">
              <a:spLocks noChangeArrowheads="1"/>
            </p:cNvSpPr>
            <p:nvPr/>
          </p:nvSpPr>
          <p:spPr bwMode="auto">
            <a:xfrm>
              <a:off x="768" y="1680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37" name="Text Box 75"/>
            <p:cNvSpPr txBox="1">
              <a:spLocks noChangeArrowheads="1"/>
            </p:cNvSpPr>
            <p:nvPr/>
          </p:nvSpPr>
          <p:spPr bwMode="auto">
            <a:xfrm>
              <a:off x="1392" y="2784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К</a:t>
              </a:r>
            </a:p>
          </p:txBody>
        </p:sp>
        <p:sp>
          <p:nvSpPr>
            <p:cNvPr id="38" name="Text Box 76"/>
            <p:cNvSpPr txBox="1">
              <a:spLocks noChangeArrowheads="1"/>
            </p:cNvSpPr>
            <p:nvPr/>
          </p:nvSpPr>
          <p:spPr bwMode="auto">
            <a:xfrm>
              <a:off x="4080" y="2851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F</a:t>
              </a:r>
            </a:p>
          </p:txBody>
        </p:sp>
        <p:sp>
          <p:nvSpPr>
            <p:cNvPr id="39" name="Text Box 77"/>
            <p:cNvSpPr txBox="1">
              <a:spLocks noChangeArrowheads="1"/>
            </p:cNvSpPr>
            <p:nvPr/>
          </p:nvSpPr>
          <p:spPr bwMode="auto">
            <a:xfrm>
              <a:off x="3456" y="3571"/>
              <a:ext cx="38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М</a:t>
              </a:r>
            </a:p>
          </p:txBody>
        </p:sp>
        <p:sp>
          <p:nvSpPr>
            <p:cNvPr id="40" name="Text Box 78"/>
            <p:cNvSpPr txBox="1">
              <a:spLocks noChangeArrowheads="1"/>
            </p:cNvSpPr>
            <p:nvPr/>
          </p:nvSpPr>
          <p:spPr bwMode="auto">
            <a:xfrm>
              <a:off x="768" y="3552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577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971550" y="1844675"/>
            <a:ext cx="4648200" cy="4038600"/>
            <a:chOff x="1104" y="1200"/>
            <a:chExt cx="2928" cy="2544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1104" y="1200"/>
              <a:ext cx="2928" cy="2544"/>
            </a:xfrm>
            <a:prstGeom prst="cube">
              <a:avLst>
                <a:gd name="adj" fmla="val 25000"/>
              </a:avLst>
            </a:prstGeom>
            <a:noFill/>
            <a:ln w="38100">
              <a:solidFill>
                <a:srgbClr val="00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2800">
                <a:latin typeface="Times New Roman" pitchFamily="18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736" y="1208"/>
              <a:ext cx="1" cy="368"/>
            </a:xfrm>
            <a:custGeom>
              <a:avLst/>
              <a:gdLst>
                <a:gd name="T0" fmla="*/ 0 w 1"/>
                <a:gd name="T1" fmla="*/ 0 h 368"/>
                <a:gd name="T2" fmla="*/ 0 w 1"/>
                <a:gd name="T3" fmla="*/ 368 h 368"/>
                <a:gd name="T4" fmla="*/ 0 60000 65536"/>
                <a:gd name="T5" fmla="*/ 0 60000 65536"/>
                <a:gd name="T6" fmla="*/ 0 w 1"/>
                <a:gd name="T7" fmla="*/ 0 h 368"/>
                <a:gd name="T8" fmla="*/ 1 w 1"/>
                <a:gd name="T9" fmla="*/ 368 h 3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68">
                  <a:moveTo>
                    <a:pt x="0" y="0"/>
                  </a:moveTo>
                  <a:lnTo>
                    <a:pt x="0" y="368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728" y="1728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728" y="2304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3696" y="3120"/>
              <a:ext cx="336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H="1">
              <a:off x="2928" y="3120"/>
              <a:ext cx="432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2064" y="3120"/>
              <a:ext cx="62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H="1">
              <a:off x="1728" y="3120"/>
              <a:ext cx="14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728" y="2832"/>
              <a:ext cx="1" cy="292"/>
            </a:xfrm>
            <a:custGeom>
              <a:avLst/>
              <a:gdLst>
                <a:gd name="T0" fmla="*/ 0 w 1"/>
                <a:gd name="T1" fmla="*/ 0 h 292"/>
                <a:gd name="T2" fmla="*/ 0 w 1"/>
                <a:gd name="T3" fmla="*/ 292 h 292"/>
                <a:gd name="T4" fmla="*/ 0 60000 65536"/>
                <a:gd name="T5" fmla="*/ 0 60000 65536"/>
                <a:gd name="T6" fmla="*/ 0 w 1"/>
                <a:gd name="T7" fmla="*/ 0 h 292"/>
                <a:gd name="T8" fmla="*/ 1 w 1"/>
                <a:gd name="T9" fmla="*/ 292 h 29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92">
                  <a:moveTo>
                    <a:pt x="0" y="0"/>
                  </a:moveTo>
                  <a:lnTo>
                    <a:pt x="0" y="292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 flipH="1">
              <a:off x="1440" y="3120"/>
              <a:ext cx="288" cy="288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V="1">
              <a:off x="1104" y="3504"/>
              <a:ext cx="240" cy="24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14"/>
          <p:cNvGrpSpPr>
            <a:grpSpLocks/>
          </p:cNvGrpSpPr>
          <p:nvPr/>
        </p:nvGrpSpPr>
        <p:grpSpPr bwMode="auto">
          <a:xfrm>
            <a:off x="438150" y="1387475"/>
            <a:ext cx="5943600" cy="4770438"/>
            <a:chOff x="768" y="1008"/>
            <a:chExt cx="3744" cy="3005"/>
          </a:xfrm>
        </p:grpSpPr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1392" y="1008"/>
              <a:ext cx="62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4176" y="1008"/>
              <a:ext cx="33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3408" y="1728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768" y="1680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21" name="Text Box 19"/>
            <p:cNvSpPr txBox="1">
              <a:spLocks noChangeArrowheads="1"/>
            </p:cNvSpPr>
            <p:nvPr/>
          </p:nvSpPr>
          <p:spPr bwMode="auto">
            <a:xfrm>
              <a:off x="1392" y="2784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К</a:t>
              </a:r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4080" y="2851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F</a:t>
              </a: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3456" y="3571"/>
              <a:ext cx="38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М</a:t>
              </a: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768" y="3552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H</a:t>
              </a:r>
            </a:p>
          </p:txBody>
        </p:sp>
      </p:grpSp>
      <p:sp>
        <p:nvSpPr>
          <p:cNvPr id="25" name="WordArt 23"/>
          <p:cNvSpPr>
            <a:spLocks noChangeArrowheads="1" noChangeShapeType="1" noTextEdit="1"/>
          </p:cNvSpPr>
          <p:nvPr/>
        </p:nvSpPr>
        <p:spPr bwMode="auto">
          <a:xfrm>
            <a:off x="2555875" y="333375"/>
            <a:ext cx="4114800" cy="762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вершины</a:t>
            </a:r>
          </a:p>
        </p:txBody>
      </p:sp>
      <p:grpSp>
        <p:nvGrpSpPr>
          <p:cNvPr id="26" name="Group 24"/>
          <p:cNvGrpSpPr>
            <a:grpSpLocks/>
          </p:cNvGrpSpPr>
          <p:nvPr/>
        </p:nvGrpSpPr>
        <p:grpSpPr bwMode="auto">
          <a:xfrm>
            <a:off x="895350" y="1768475"/>
            <a:ext cx="4800600" cy="4191000"/>
            <a:chOff x="1056" y="1152"/>
            <a:chExt cx="3024" cy="2640"/>
          </a:xfrm>
        </p:grpSpPr>
        <p:sp>
          <p:nvSpPr>
            <p:cNvPr id="27" name="AutoShape 25"/>
            <p:cNvSpPr>
              <a:spLocks noChangeArrowheads="1"/>
            </p:cNvSpPr>
            <p:nvPr/>
          </p:nvSpPr>
          <p:spPr bwMode="auto">
            <a:xfrm>
              <a:off x="1056" y="3696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2800">
                <a:latin typeface="Times New Roman" pitchFamily="18" charset="0"/>
              </a:endParaRPr>
            </a:p>
          </p:txBody>
        </p:sp>
        <p:sp>
          <p:nvSpPr>
            <p:cNvPr id="28" name="AutoShape 26"/>
            <p:cNvSpPr>
              <a:spLocks noChangeArrowheads="1"/>
            </p:cNvSpPr>
            <p:nvPr/>
          </p:nvSpPr>
          <p:spPr bwMode="auto">
            <a:xfrm>
              <a:off x="1680" y="3072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2800">
                <a:latin typeface="Times New Roman" pitchFamily="18" charset="0"/>
              </a:endParaRPr>
            </a:p>
          </p:txBody>
        </p:sp>
        <p:sp>
          <p:nvSpPr>
            <p:cNvPr id="29" name="AutoShape 27"/>
            <p:cNvSpPr>
              <a:spLocks noChangeArrowheads="1"/>
            </p:cNvSpPr>
            <p:nvPr/>
          </p:nvSpPr>
          <p:spPr bwMode="auto">
            <a:xfrm>
              <a:off x="1680" y="1152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2800">
                <a:latin typeface="Times New Roman" pitchFamily="18" charset="0"/>
              </a:endParaRPr>
            </a:p>
          </p:txBody>
        </p:sp>
        <p:sp>
          <p:nvSpPr>
            <p:cNvPr id="30" name="AutoShape 28"/>
            <p:cNvSpPr>
              <a:spLocks noChangeArrowheads="1"/>
            </p:cNvSpPr>
            <p:nvPr/>
          </p:nvSpPr>
          <p:spPr bwMode="auto">
            <a:xfrm>
              <a:off x="1056" y="1776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2800">
                <a:latin typeface="Times New Roman" pitchFamily="18" charset="0"/>
              </a:endParaRPr>
            </a:p>
          </p:txBody>
        </p:sp>
        <p:sp>
          <p:nvSpPr>
            <p:cNvPr id="31" name="AutoShape 29"/>
            <p:cNvSpPr>
              <a:spLocks noChangeArrowheads="1"/>
            </p:cNvSpPr>
            <p:nvPr/>
          </p:nvSpPr>
          <p:spPr bwMode="auto">
            <a:xfrm>
              <a:off x="3984" y="1152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2800">
                <a:latin typeface="Times New Roman" pitchFamily="18" charset="0"/>
              </a:endParaRPr>
            </a:p>
          </p:txBody>
        </p:sp>
        <p:sp>
          <p:nvSpPr>
            <p:cNvPr id="32" name="AutoShape 30"/>
            <p:cNvSpPr>
              <a:spLocks noChangeArrowheads="1"/>
            </p:cNvSpPr>
            <p:nvPr/>
          </p:nvSpPr>
          <p:spPr bwMode="auto">
            <a:xfrm>
              <a:off x="3360" y="1776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2800">
                <a:latin typeface="Times New Roman" pitchFamily="18" charset="0"/>
              </a:endParaRPr>
            </a:p>
          </p:txBody>
        </p:sp>
        <p:sp>
          <p:nvSpPr>
            <p:cNvPr id="33" name="AutoShape 31"/>
            <p:cNvSpPr>
              <a:spLocks noChangeArrowheads="1"/>
            </p:cNvSpPr>
            <p:nvPr/>
          </p:nvSpPr>
          <p:spPr bwMode="auto">
            <a:xfrm>
              <a:off x="3984" y="3072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2800">
                <a:latin typeface="Times New Roman" pitchFamily="18" charset="0"/>
              </a:endParaRPr>
            </a:p>
          </p:txBody>
        </p:sp>
        <p:sp>
          <p:nvSpPr>
            <p:cNvPr id="34" name="AutoShape 32"/>
            <p:cNvSpPr>
              <a:spLocks noChangeArrowheads="1"/>
            </p:cNvSpPr>
            <p:nvPr/>
          </p:nvSpPr>
          <p:spPr bwMode="auto">
            <a:xfrm>
              <a:off x="3360" y="3696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2800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752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5"/>
          <p:cNvGrpSpPr>
            <a:grpSpLocks/>
          </p:cNvGrpSpPr>
          <p:nvPr/>
        </p:nvGrpSpPr>
        <p:grpSpPr bwMode="auto">
          <a:xfrm>
            <a:off x="914400" y="2133600"/>
            <a:ext cx="4648200" cy="4038600"/>
            <a:chOff x="1104" y="1200"/>
            <a:chExt cx="2928" cy="2544"/>
          </a:xfrm>
        </p:grpSpPr>
        <p:sp>
          <p:nvSpPr>
            <p:cNvPr id="43" name="AutoShape 34"/>
            <p:cNvSpPr>
              <a:spLocks noChangeArrowheads="1"/>
            </p:cNvSpPr>
            <p:nvPr/>
          </p:nvSpPr>
          <p:spPr bwMode="auto">
            <a:xfrm>
              <a:off x="1104" y="1200"/>
              <a:ext cx="2928" cy="2544"/>
            </a:xfrm>
            <a:prstGeom prst="cube">
              <a:avLst>
                <a:gd name="adj" fmla="val 25000"/>
              </a:avLst>
            </a:prstGeom>
            <a:noFill/>
            <a:ln w="38100">
              <a:solidFill>
                <a:srgbClr val="00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2800">
                <a:latin typeface="Times New Roman" pitchFamily="18" charset="0"/>
              </a:endParaRPr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1736" y="1208"/>
              <a:ext cx="1" cy="368"/>
            </a:xfrm>
            <a:custGeom>
              <a:avLst/>
              <a:gdLst>
                <a:gd name="T0" fmla="*/ 0 w 1"/>
                <a:gd name="T1" fmla="*/ 0 h 368"/>
                <a:gd name="T2" fmla="*/ 0 w 1"/>
                <a:gd name="T3" fmla="*/ 368 h 368"/>
                <a:gd name="T4" fmla="*/ 0 60000 65536"/>
                <a:gd name="T5" fmla="*/ 0 60000 65536"/>
                <a:gd name="T6" fmla="*/ 0 w 1"/>
                <a:gd name="T7" fmla="*/ 0 h 368"/>
                <a:gd name="T8" fmla="*/ 1 w 1"/>
                <a:gd name="T9" fmla="*/ 368 h 3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68">
                  <a:moveTo>
                    <a:pt x="0" y="0"/>
                  </a:moveTo>
                  <a:lnTo>
                    <a:pt x="0" y="368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Line 36"/>
            <p:cNvSpPr>
              <a:spLocks noChangeShapeType="1"/>
            </p:cNvSpPr>
            <p:nvPr/>
          </p:nvSpPr>
          <p:spPr bwMode="auto">
            <a:xfrm>
              <a:off x="1728" y="1728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Line 37"/>
            <p:cNvSpPr>
              <a:spLocks noChangeShapeType="1"/>
            </p:cNvSpPr>
            <p:nvPr/>
          </p:nvSpPr>
          <p:spPr bwMode="auto">
            <a:xfrm>
              <a:off x="1728" y="2304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7" name="Line 38"/>
            <p:cNvSpPr>
              <a:spLocks noChangeShapeType="1"/>
            </p:cNvSpPr>
            <p:nvPr/>
          </p:nvSpPr>
          <p:spPr bwMode="auto">
            <a:xfrm flipH="1">
              <a:off x="3696" y="3120"/>
              <a:ext cx="336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Line 39"/>
            <p:cNvSpPr>
              <a:spLocks noChangeShapeType="1"/>
            </p:cNvSpPr>
            <p:nvPr/>
          </p:nvSpPr>
          <p:spPr bwMode="auto">
            <a:xfrm flipH="1">
              <a:off x="2928" y="3120"/>
              <a:ext cx="432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Line 40"/>
            <p:cNvSpPr>
              <a:spLocks noChangeShapeType="1"/>
            </p:cNvSpPr>
            <p:nvPr/>
          </p:nvSpPr>
          <p:spPr bwMode="auto">
            <a:xfrm flipH="1">
              <a:off x="2064" y="3120"/>
              <a:ext cx="62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" name="Line 41"/>
            <p:cNvSpPr>
              <a:spLocks noChangeShapeType="1"/>
            </p:cNvSpPr>
            <p:nvPr/>
          </p:nvSpPr>
          <p:spPr bwMode="auto">
            <a:xfrm flipH="1">
              <a:off x="1728" y="3120"/>
              <a:ext cx="14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1728" y="2832"/>
              <a:ext cx="1" cy="292"/>
            </a:xfrm>
            <a:custGeom>
              <a:avLst/>
              <a:gdLst>
                <a:gd name="T0" fmla="*/ 0 w 1"/>
                <a:gd name="T1" fmla="*/ 0 h 292"/>
                <a:gd name="T2" fmla="*/ 0 w 1"/>
                <a:gd name="T3" fmla="*/ 292 h 292"/>
                <a:gd name="T4" fmla="*/ 0 60000 65536"/>
                <a:gd name="T5" fmla="*/ 0 60000 65536"/>
                <a:gd name="T6" fmla="*/ 0 w 1"/>
                <a:gd name="T7" fmla="*/ 0 h 292"/>
                <a:gd name="T8" fmla="*/ 1 w 1"/>
                <a:gd name="T9" fmla="*/ 292 h 29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92">
                  <a:moveTo>
                    <a:pt x="0" y="0"/>
                  </a:moveTo>
                  <a:lnTo>
                    <a:pt x="0" y="292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Line 43"/>
            <p:cNvSpPr>
              <a:spLocks noChangeShapeType="1"/>
            </p:cNvSpPr>
            <p:nvPr/>
          </p:nvSpPr>
          <p:spPr bwMode="auto">
            <a:xfrm flipH="1">
              <a:off x="1440" y="3120"/>
              <a:ext cx="288" cy="288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Line 44"/>
            <p:cNvSpPr>
              <a:spLocks noChangeShapeType="1"/>
            </p:cNvSpPr>
            <p:nvPr/>
          </p:nvSpPr>
          <p:spPr bwMode="auto">
            <a:xfrm flipV="1">
              <a:off x="1104" y="3504"/>
              <a:ext cx="240" cy="24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4" name="Group 62"/>
          <p:cNvGrpSpPr>
            <a:grpSpLocks/>
          </p:cNvGrpSpPr>
          <p:nvPr/>
        </p:nvGrpSpPr>
        <p:grpSpPr bwMode="auto">
          <a:xfrm>
            <a:off x="914400" y="2133600"/>
            <a:ext cx="4648200" cy="4038600"/>
            <a:chOff x="1104" y="1200"/>
            <a:chExt cx="2928" cy="2544"/>
          </a:xfrm>
        </p:grpSpPr>
        <p:sp>
          <p:nvSpPr>
            <p:cNvPr id="55" name="Line 56"/>
            <p:cNvSpPr>
              <a:spLocks noChangeShapeType="1"/>
            </p:cNvSpPr>
            <p:nvPr/>
          </p:nvSpPr>
          <p:spPr bwMode="auto">
            <a:xfrm flipV="1">
              <a:off x="1104" y="120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Line 57"/>
            <p:cNvSpPr>
              <a:spLocks noChangeShapeType="1"/>
            </p:cNvSpPr>
            <p:nvPr/>
          </p:nvSpPr>
          <p:spPr bwMode="auto">
            <a:xfrm flipV="1">
              <a:off x="3408" y="120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Line 58"/>
            <p:cNvSpPr>
              <a:spLocks noChangeShapeType="1"/>
            </p:cNvSpPr>
            <p:nvPr/>
          </p:nvSpPr>
          <p:spPr bwMode="auto">
            <a:xfrm flipV="1">
              <a:off x="3408" y="312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Line 59"/>
            <p:cNvSpPr>
              <a:spLocks noChangeShapeType="1"/>
            </p:cNvSpPr>
            <p:nvPr/>
          </p:nvSpPr>
          <p:spPr bwMode="auto">
            <a:xfrm flipV="1">
              <a:off x="1104" y="312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9" name="Group 60"/>
          <p:cNvGrpSpPr>
            <a:grpSpLocks/>
          </p:cNvGrpSpPr>
          <p:nvPr/>
        </p:nvGrpSpPr>
        <p:grpSpPr bwMode="auto">
          <a:xfrm>
            <a:off x="914400" y="2132013"/>
            <a:ext cx="4648200" cy="4041775"/>
            <a:chOff x="1104" y="1199"/>
            <a:chExt cx="2928" cy="2546"/>
          </a:xfrm>
        </p:grpSpPr>
        <p:sp>
          <p:nvSpPr>
            <p:cNvPr id="60" name="Line 47"/>
            <p:cNvSpPr>
              <a:spLocks noChangeShapeType="1"/>
            </p:cNvSpPr>
            <p:nvPr/>
          </p:nvSpPr>
          <p:spPr bwMode="auto">
            <a:xfrm>
              <a:off x="1728" y="1199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Line 48"/>
            <p:cNvSpPr>
              <a:spLocks noChangeShapeType="1"/>
            </p:cNvSpPr>
            <p:nvPr/>
          </p:nvSpPr>
          <p:spPr bwMode="auto">
            <a:xfrm>
              <a:off x="1728" y="3120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Line 50"/>
            <p:cNvSpPr>
              <a:spLocks noChangeShapeType="1"/>
            </p:cNvSpPr>
            <p:nvPr/>
          </p:nvSpPr>
          <p:spPr bwMode="auto">
            <a:xfrm>
              <a:off x="1104" y="3744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Line 49"/>
            <p:cNvSpPr>
              <a:spLocks noChangeShapeType="1"/>
            </p:cNvSpPr>
            <p:nvPr/>
          </p:nvSpPr>
          <p:spPr bwMode="auto">
            <a:xfrm>
              <a:off x="1104" y="1824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4" name="Group 61"/>
          <p:cNvGrpSpPr>
            <a:grpSpLocks/>
          </p:cNvGrpSpPr>
          <p:nvPr/>
        </p:nvGrpSpPr>
        <p:grpSpPr bwMode="auto">
          <a:xfrm>
            <a:off x="912813" y="2133600"/>
            <a:ext cx="4649787" cy="4038600"/>
            <a:chOff x="1104" y="1200"/>
            <a:chExt cx="2929" cy="2544"/>
          </a:xfrm>
        </p:grpSpPr>
        <p:sp>
          <p:nvSpPr>
            <p:cNvPr id="65" name="Line 54"/>
            <p:cNvSpPr>
              <a:spLocks noChangeShapeType="1"/>
            </p:cNvSpPr>
            <p:nvPr/>
          </p:nvSpPr>
          <p:spPr bwMode="auto">
            <a:xfrm>
              <a:off x="4032" y="1200"/>
              <a:ext cx="1" cy="192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Line 55"/>
            <p:cNvSpPr>
              <a:spLocks noChangeShapeType="1"/>
            </p:cNvSpPr>
            <p:nvPr/>
          </p:nvSpPr>
          <p:spPr bwMode="auto">
            <a:xfrm>
              <a:off x="1728" y="1200"/>
              <a:ext cx="1" cy="192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Line 52"/>
            <p:cNvSpPr>
              <a:spLocks noChangeShapeType="1"/>
            </p:cNvSpPr>
            <p:nvPr/>
          </p:nvSpPr>
          <p:spPr bwMode="auto">
            <a:xfrm>
              <a:off x="1104" y="1824"/>
              <a:ext cx="1" cy="192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Line 53"/>
            <p:cNvSpPr>
              <a:spLocks noChangeShapeType="1"/>
            </p:cNvSpPr>
            <p:nvPr/>
          </p:nvSpPr>
          <p:spPr bwMode="auto">
            <a:xfrm>
              <a:off x="3408" y="1824"/>
              <a:ext cx="1" cy="192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9" name="WordArt 63"/>
          <p:cNvSpPr>
            <a:spLocks noChangeArrowheads="1" noChangeShapeType="1" noTextEdit="1"/>
          </p:cNvSpPr>
          <p:nvPr/>
        </p:nvSpPr>
        <p:spPr bwMode="auto">
          <a:xfrm>
            <a:off x="684213" y="333375"/>
            <a:ext cx="3200400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505"/>
              </a:avLst>
            </a:prstTxWarp>
          </a:bodyPr>
          <a:lstStyle/>
          <a:p>
            <a:endParaRPr lang="ru-RU" sz="3600" kern="10">
              <a:solidFill>
                <a:srgbClr val="33669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0" name="Text Box 67"/>
          <p:cNvSpPr txBox="1">
            <a:spLocks noChangeArrowheads="1"/>
          </p:cNvSpPr>
          <p:nvPr/>
        </p:nvSpPr>
        <p:spPr bwMode="auto">
          <a:xfrm>
            <a:off x="2909905" y="177729"/>
            <a:ext cx="1905000" cy="201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4400" b="1" dirty="0">
              <a:solidFill>
                <a:srgbClr val="005D9C"/>
              </a:solidFill>
              <a:latin typeface="Arial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длина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1" name="Text Box 68"/>
          <p:cNvSpPr txBox="1">
            <a:spLocks noChangeArrowheads="1"/>
          </p:cNvSpPr>
          <p:nvPr/>
        </p:nvSpPr>
        <p:spPr bwMode="auto">
          <a:xfrm>
            <a:off x="5165737" y="4265707"/>
            <a:ext cx="2362200" cy="201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4400" b="1" dirty="0">
              <a:solidFill>
                <a:srgbClr val="005D9C"/>
              </a:solidFill>
              <a:latin typeface="Arial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5400" b="1" dirty="0" smtClean="0">
                <a:solidFill>
                  <a:srgbClr val="FFC000"/>
                </a:solidFill>
                <a:latin typeface="Monotype Corsiva" pitchFamily="66" charset="0"/>
              </a:rPr>
              <a:t>ширина</a:t>
            </a:r>
            <a:endParaRPr lang="ru-RU" sz="5400" b="1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sp>
        <p:nvSpPr>
          <p:cNvPr id="72" name="Text Box 69"/>
          <p:cNvSpPr txBox="1">
            <a:spLocks noChangeArrowheads="1"/>
          </p:cNvSpPr>
          <p:nvPr/>
        </p:nvSpPr>
        <p:spPr bwMode="auto">
          <a:xfrm>
            <a:off x="5562600" y="2370018"/>
            <a:ext cx="2286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400" b="1" dirty="0" smtClean="0">
                <a:solidFill>
                  <a:srgbClr val="005D9C"/>
                </a:solidFill>
                <a:latin typeface="Arial" charset="0"/>
              </a:rPr>
              <a:t> </a:t>
            </a:r>
            <a:r>
              <a:rPr lang="ru-RU" sz="5400" b="1" dirty="0" smtClean="0">
                <a:solidFill>
                  <a:srgbClr val="00B050"/>
                </a:solidFill>
                <a:latin typeface="Monotype Corsiva" pitchFamily="66" charset="0"/>
              </a:rPr>
              <a:t>высота</a:t>
            </a:r>
            <a:endParaRPr lang="ru-RU" sz="54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grpSp>
        <p:nvGrpSpPr>
          <p:cNvPr id="73" name="Group 70"/>
          <p:cNvGrpSpPr>
            <a:grpSpLocks/>
          </p:cNvGrpSpPr>
          <p:nvPr/>
        </p:nvGrpSpPr>
        <p:grpSpPr bwMode="auto">
          <a:xfrm>
            <a:off x="304800" y="1752600"/>
            <a:ext cx="5943600" cy="4770438"/>
            <a:chOff x="768" y="1008"/>
            <a:chExt cx="3744" cy="3005"/>
          </a:xfrm>
        </p:grpSpPr>
        <p:sp>
          <p:nvSpPr>
            <p:cNvPr id="74" name="Text Box 71"/>
            <p:cNvSpPr txBox="1">
              <a:spLocks noChangeArrowheads="1"/>
            </p:cNvSpPr>
            <p:nvPr/>
          </p:nvSpPr>
          <p:spPr bwMode="auto">
            <a:xfrm>
              <a:off x="1392" y="1008"/>
              <a:ext cx="62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75" name="Text Box 72"/>
            <p:cNvSpPr txBox="1">
              <a:spLocks noChangeArrowheads="1"/>
            </p:cNvSpPr>
            <p:nvPr/>
          </p:nvSpPr>
          <p:spPr bwMode="auto">
            <a:xfrm>
              <a:off x="4176" y="1008"/>
              <a:ext cx="33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76" name="Text Box 73"/>
            <p:cNvSpPr txBox="1">
              <a:spLocks noChangeArrowheads="1"/>
            </p:cNvSpPr>
            <p:nvPr/>
          </p:nvSpPr>
          <p:spPr bwMode="auto">
            <a:xfrm>
              <a:off x="3408" y="1728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77" name="Text Box 74"/>
            <p:cNvSpPr txBox="1">
              <a:spLocks noChangeArrowheads="1"/>
            </p:cNvSpPr>
            <p:nvPr/>
          </p:nvSpPr>
          <p:spPr bwMode="auto">
            <a:xfrm>
              <a:off x="768" y="1680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78" name="Text Box 75"/>
            <p:cNvSpPr txBox="1">
              <a:spLocks noChangeArrowheads="1"/>
            </p:cNvSpPr>
            <p:nvPr/>
          </p:nvSpPr>
          <p:spPr bwMode="auto">
            <a:xfrm>
              <a:off x="1392" y="2784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К</a:t>
              </a:r>
            </a:p>
          </p:txBody>
        </p:sp>
        <p:sp>
          <p:nvSpPr>
            <p:cNvPr id="79" name="Text Box 76"/>
            <p:cNvSpPr txBox="1">
              <a:spLocks noChangeArrowheads="1"/>
            </p:cNvSpPr>
            <p:nvPr/>
          </p:nvSpPr>
          <p:spPr bwMode="auto">
            <a:xfrm>
              <a:off x="4080" y="2851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F</a:t>
              </a:r>
            </a:p>
          </p:txBody>
        </p:sp>
        <p:sp>
          <p:nvSpPr>
            <p:cNvPr id="80" name="Text Box 77"/>
            <p:cNvSpPr txBox="1">
              <a:spLocks noChangeArrowheads="1"/>
            </p:cNvSpPr>
            <p:nvPr/>
          </p:nvSpPr>
          <p:spPr bwMode="auto">
            <a:xfrm>
              <a:off x="3456" y="3571"/>
              <a:ext cx="38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М</a:t>
              </a:r>
            </a:p>
          </p:txBody>
        </p:sp>
        <p:sp>
          <p:nvSpPr>
            <p:cNvPr id="81" name="Text Box 78"/>
            <p:cNvSpPr txBox="1">
              <a:spLocks noChangeArrowheads="1"/>
            </p:cNvSpPr>
            <p:nvPr/>
          </p:nvSpPr>
          <p:spPr bwMode="auto">
            <a:xfrm>
              <a:off x="768" y="3552"/>
              <a:ext cx="28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ru-RU" altLang="ru-RU" sz="4000" b="1">
                  <a:latin typeface="Times New Roman" pitchFamily="18" charset="0"/>
                </a:rPr>
                <a:t>H</a:t>
              </a:r>
            </a:p>
          </p:txBody>
        </p:sp>
      </p:grpSp>
      <p:sp>
        <p:nvSpPr>
          <p:cNvPr id="82" name="Text Box 79"/>
          <p:cNvSpPr txBox="1">
            <a:spLocks noChangeArrowheads="1"/>
          </p:cNvSpPr>
          <p:nvPr/>
        </p:nvSpPr>
        <p:spPr bwMode="auto">
          <a:xfrm>
            <a:off x="4283968" y="214610"/>
            <a:ext cx="44640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54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ИЗМЕРЕНИЯ</a:t>
            </a:r>
            <a:endParaRPr lang="ru-RU" sz="5400" b="1" i="1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76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1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utoUpdateAnimBg="0"/>
      <p:bldP spid="71" grpId="0" autoUpdateAnimBg="0"/>
      <p:bldP spid="72" grpId="0" autoUpdateAnimBg="0"/>
      <p:bldP spid="8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1475656" y="2780928"/>
            <a:ext cx="3714056" cy="564918"/>
            <a:chOff x="431" y="3022"/>
            <a:chExt cx="2655" cy="432"/>
          </a:xfrm>
          <a:solidFill>
            <a:srgbClr val="FF0000"/>
          </a:solidFill>
        </p:grpSpPr>
        <p:sp>
          <p:nvSpPr>
            <p:cNvPr id="7" name="AutoShape 22"/>
            <p:cNvSpPr>
              <a:spLocks noChangeArrowheads="1"/>
            </p:cNvSpPr>
            <p:nvPr/>
          </p:nvSpPr>
          <p:spPr bwMode="auto">
            <a:xfrm>
              <a:off x="431" y="3022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23"/>
            <p:cNvSpPr>
              <a:spLocks noChangeArrowheads="1"/>
            </p:cNvSpPr>
            <p:nvPr/>
          </p:nvSpPr>
          <p:spPr bwMode="auto">
            <a:xfrm>
              <a:off x="749" y="3022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24"/>
            <p:cNvSpPr>
              <a:spLocks noChangeArrowheads="1"/>
            </p:cNvSpPr>
            <p:nvPr/>
          </p:nvSpPr>
          <p:spPr bwMode="auto">
            <a:xfrm>
              <a:off x="1066" y="3022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25"/>
            <p:cNvSpPr>
              <a:spLocks noChangeArrowheads="1"/>
            </p:cNvSpPr>
            <p:nvPr/>
          </p:nvSpPr>
          <p:spPr bwMode="auto">
            <a:xfrm>
              <a:off x="1384" y="3022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26"/>
            <p:cNvSpPr>
              <a:spLocks noChangeArrowheads="1"/>
            </p:cNvSpPr>
            <p:nvPr/>
          </p:nvSpPr>
          <p:spPr bwMode="auto">
            <a:xfrm>
              <a:off x="1701" y="3022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27"/>
            <p:cNvSpPr>
              <a:spLocks noChangeArrowheads="1"/>
            </p:cNvSpPr>
            <p:nvPr/>
          </p:nvSpPr>
          <p:spPr bwMode="auto">
            <a:xfrm>
              <a:off x="2019" y="3022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28"/>
            <p:cNvSpPr>
              <a:spLocks noChangeArrowheads="1"/>
            </p:cNvSpPr>
            <p:nvPr/>
          </p:nvSpPr>
          <p:spPr bwMode="auto">
            <a:xfrm>
              <a:off x="2336" y="3022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utoShape 29"/>
            <p:cNvSpPr>
              <a:spLocks noChangeArrowheads="1"/>
            </p:cNvSpPr>
            <p:nvPr/>
          </p:nvSpPr>
          <p:spPr bwMode="auto">
            <a:xfrm>
              <a:off x="2654" y="3022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8"/>
          <p:cNvGrpSpPr>
            <a:grpSpLocks/>
          </p:cNvGrpSpPr>
          <p:nvPr/>
        </p:nvGrpSpPr>
        <p:grpSpPr bwMode="auto">
          <a:xfrm>
            <a:off x="7380312" y="1700808"/>
            <a:ext cx="1176223" cy="1140302"/>
            <a:chOff x="432" y="1008"/>
            <a:chExt cx="816" cy="816"/>
          </a:xfrm>
          <a:solidFill>
            <a:srgbClr val="92D050"/>
          </a:solidFill>
        </p:grpSpPr>
        <p:sp>
          <p:nvSpPr>
            <p:cNvPr id="20" name="AutoShape 9"/>
            <p:cNvSpPr>
              <a:spLocks noChangeArrowheads="1"/>
            </p:cNvSpPr>
            <p:nvPr/>
          </p:nvSpPr>
          <p:spPr bwMode="auto">
            <a:xfrm>
              <a:off x="528" y="1296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AutoShape 10"/>
            <p:cNvSpPr>
              <a:spLocks noChangeArrowheads="1"/>
            </p:cNvSpPr>
            <p:nvPr/>
          </p:nvSpPr>
          <p:spPr bwMode="auto">
            <a:xfrm>
              <a:off x="432" y="1392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AutoShape 11"/>
            <p:cNvSpPr>
              <a:spLocks noChangeArrowheads="1"/>
            </p:cNvSpPr>
            <p:nvPr/>
          </p:nvSpPr>
          <p:spPr bwMode="auto">
            <a:xfrm>
              <a:off x="528" y="1008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816" y="1296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AutoShape 13"/>
            <p:cNvSpPr>
              <a:spLocks noChangeArrowheads="1"/>
            </p:cNvSpPr>
            <p:nvPr/>
          </p:nvSpPr>
          <p:spPr bwMode="auto">
            <a:xfrm>
              <a:off x="720" y="1392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AutoShape 14"/>
            <p:cNvSpPr>
              <a:spLocks noChangeArrowheads="1"/>
            </p:cNvSpPr>
            <p:nvPr/>
          </p:nvSpPr>
          <p:spPr bwMode="auto">
            <a:xfrm>
              <a:off x="816" y="1008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AutoShape 15"/>
            <p:cNvSpPr>
              <a:spLocks noChangeArrowheads="1"/>
            </p:cNvSpPr>
            <p:nvPr/>
          </p:nvSpPr>
          <p:spPr bwMode="auto">
            <a:xfrm>
              <a:off x="432" y="1104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AutoShape 16"/>
            <p:cNvSpPr>
              <a:spLocks noChangeArrowheads="1"/>
            </p:cNvSpPr>
            <p:nvPr/>
          </p:nvSpPr>
          <p:spPr bwMode="auto">
            <a:xfrm>
              <a:off x="720" y="1104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9" name="Group 43"/>
          <p:cNvGrpSpPr>
            <a:grpSpLocks/>
          </p:cNvGrpSpPr>
          <p:nvPr/>
        </p:nvGrpSpPr>
        <p:grpSpPr bwMode="auto">
          <a:xfrm>
            <a:off x="6948264" y="4509120"/>
            <a:ext cx="995118" cy="1777420"/>
            <a:chOff x="4195" y="1933"/>
            <a:chExt cx="750" cy="1385"/>
          </a:xfrm>
          <a:solidFill>
            <a:srgbClr val="00B0F0"/>
          </a:solidFill>
        </p:grpSpPr>
        <p:sp>
          <p:nvSpPr>
            <p:cNvPr id="33" name="AutoShape 44"/>
            <p:cNvSpPr>
              <a:spLocks noChangeArrowheads="1"/>
            </p:cNvSpPr>
            <p:nvPr/>
          </p:nvSpPr>
          <p:spPr bwMode="auto">
            <a:xfrm>
              <a:off x="4195" y="2886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AutoShape 45"/>
            <p:cNvSpPr>
              <a:spLocks noChangeArrowheads="1"/>
            </p:cNvSpPr>
            <p:nvPr/>
          </p:nvSpPr>
          <p:spPr bwMode="auto">
            <a:xfrm>
              <a:off x="4513" y="2886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AutoShape 46"/>
            <p:cNvSpPr>
              <a:spLocks noChangeArrowheads="1"/>
            </p:cNvSpPr>
            <p:nvPr/>
          </p:nvSpPr>
          <p:spPr bwMode="auto">
            <a:xfrm>
              <a:off x="4195" y="2568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AutoShape 47"/>
            <p:cNvSpPr>
              <a:spLocks noChangeArrowheads="1"/>
            </p:cNvSpPr>
            <p:nvPr/>
          </p:nvSpPr>
          <p:spPr bwMode="auto">
            <a:xfrm>
              <a:off x="4513" y="2568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AutoShape 48"/>
            <p:cNvSpPr>
              <a:spLocks noChangeArrowheads="1"/>
            </p:cNvSpPr>
            <p:nvPr/>
          </p:nvSpPr>
          <p:spPr bwMode="auto">
            <a:xfrm>
              <a:off x="4195" y="2251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AutoShape 49"/>
            <p:cNvSpPr>
              <a:spLocks noChangeArrowheads="1"/>
            </p:cNvSpPr>
            <p:nvPr/>
          </p:nvSpPr>
          <p:spPr bwMode="auto">
            <a:xfrm>
              <a:off x="4513" y="2251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AutoShape 50"/>
            <p:cNvSpPr>
              <a:spLocks noChangeArrowheads="1"/>
            </p:cNvSpPr>
            <p:nvPr/>
          </p:nvSpPr>
          <p:spPr bwMode="auto">
            <a:xfrm>
              <a:off x="4195" y="1933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AutoShape 51"/>
            <p:cNvSpPr>
              <a:spLocks noChangeArrowheads="1"/>
            </p:cNvSpPr>
            <p:nvPr/>
          </p:nvSpPr>
          <p:spPr bwMode="auto">
            <a:xfrm>
              <a:off x="4513" y="1933"/>
              <a:ext cx="432" cy="432"/>
            </a:xfrm>
            <a:prstGeom prst="cube">
              <a:avLst>
                <a:gd name="adj" fmla="val 25000"/>
              </a:avLst>
            </a:prstGeom>
            <a:grpFill/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" name="Group 14"/>
          <p:cNvGrpSpPr>
            <a:grpSpLocks/>
          </p:cNvGrpSpPr>
          <p:nvPr/>
        </p:nvGrpSpPr>
        <p:grpSpPr bwMode="auto">
          <a:xfrm>
            <a:off x="395536" y="4221088"/>
            <a:ext cx="1828800" cy="1828800"/>
            <a:chOff x="336" y="720"/>
            <a:chExt cx="1152" cy="1152"/>
          </a:xfrm>
        </p:grpSpPr>
        <p:sp>
          <p:nvSpPr>
            <p:cNvPr id="42" name="AutoShape 15"/>
            <p:cNvSpPr>
              <a:spLocks noChangeArrowheads="1"/>
            </p:cNvSpPr>
            <p:nvPr/>
          </p:nvSpPr>
          <p:spPr bwMode="auto">
            <a:xfrm>
              <a:off x="336" y="1488"/>
              <a:ext cx="384" cy="384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AutoShape 16"/>
            <p:cNvSpPr>
              <a:spLocks noChangeArrowheads="1"/>
            </p:cNvSpPr>
            <p:nvPr/>
          </p:nvSpPr>
          <p:spPr bwMode="auto">
            <a:xfrm>
              <a:off x="528" y="720"/>
              <a:ext cx="384" cy="384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" name="AutoShape 17"/>
            <p:cNvSpPr>
              <a:spLocks noChangeArrowheads="1"/>
            </p:cNvSpPr>
            <p:nvPr/>
          </p:nvSpPr>
          <p:spPr bwMode="auto">
            <a:xfrm>
              <a:off x="624" y="1488"/>
              <a:ext cx="384" cy="384"/>
            </a:xfrm>
            <a:prstGeom prst="cube">
              <a:avLst>
                <a:gd name="adj" fmla="val 25000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AutoShape 18"/>
            <p:cNvSpPr>
              <a:spLocks noChangeArrowheads="1"/>
            </p:cNvSpPr>
            <p:nvPr/>
          </p:nvSpPr>
          <p:spPr bwMode="auto">
            <a:xfrm>
              <a:off x="432" y="1104"/>
              <a:ext cx="384" cy="384"/>
            </a:xfrm>
            <a:prstGeom prst="cube">
              <a:avLst>
                <a:gd name="adj" fmla="val 25000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AutoShape 19"/>
            <p:cNvSpPr>
              <a:spLocks noChangeArrowheads="1"/>
            </p:cNvSpPr>
            <p:nvPr/>
          </p:nvSpPr>
          <p:spPr bwMode="auto">
            <a:xfrm>
              <a:off x="1104" y="1296"/>
              <a:ext cx="384" cy="384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7" name="AutoShape 20"/>
            <p:cNvSpPr>
              <a:spLocks noChangeArrowheads="1"/>
            </p:cNvSpPr>
            <p:nvPr/>
          </p:nvSpPr>
          <p:spPr bwMode="auto">
            <a:xfrm>
              <a:off x="1008" y="1392"/>
              <a:ext cx="384" cy="384"/>
            </a:xfrm>
            <a:prstGeom prst="cube">
              <a:avLst>
                <a:gd name="adj" fmla="val 25000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AutoShape 21"/>
            <p:cNvSpPr>
              <a:spLocks noChangeArrowheads="1"/>
            </p:cNvSpPr>
            <p:nvPr/>
          </p:nvSpPr>
          <p:spPr bwMode="auto">
            <a:xfrm>
              <a:off x="816" y="1008"/>
              <a:ext cx="384" cy="384"/>
            </a:xfrm>
            <a:prstGeom prst="cube">
              <a:avLst>
                <a:gd name="adj" fmla="val 25000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AutoShape 22"/>
            <p:cNvSpPr>
              <a:spLocks noChangeArrowheads="1"/>
            </p:cNvSpPr>
            <p:nvPr/>
          </p:nvSpPr>
          <p:spPr bwMode="auto">
            <a:xfrm>
              <a:off x="912" y="1488"/>
              <a:ext cx="384" cy="384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" name="AutoShape 23"/>
            <p:cNvSpPr>
              <a:spLocks noChangeArrowheads="1"/>
            </p:cNvSpPr>
            <p:nvPr/>
          </p:nvSpPr>
          <p:spPr bwMode="auto">
            <a:xfrm>
              <a:off x="720" y="1104"/>
              <a:ext cx="384" cy="384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755576" y="332656"/>
            <a:ext cx="75596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Найдите объемы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тел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2" name="Куб 51"/>
          <p:cNvSpPr/>
          <p:nvPr/>
        </p:nvSpPr>
        <p:spPr>
          <a:xfrm>
            <a:off x="3995936" y="4797152"/>
            <a:ext cx="792088" cy="86409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3995936" y="4149080"/>
            <a:ext cx="792088" cy="86409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Куб 53"/>
          <p:cNvSpPr/>
          <p:nvPr/>
        </p:nvSpPr>
        <p:spPr>
          <a:xfrm>
            <a:off x="4572000" y="4797152"/>
            <a:ext cx="792088" cy="86409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250</TotalTime>
  <Words>171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Презентация PowerPoint</vt:lpstr>
      <vt:lpstr>Презентация PowerPoint</vt:lpstr>
      <vt:lpstr>Фигуры</vt:lpstr>
      <vt:lpstr>                       Величины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Гафарова Р.Т.</dc:creator>
  <cp:lastModifiedBy>Pr</cp:lastModifiedBy>
  <cp:revision>38</cp:revision>
  <dcterms:created xsi:type="dcterms:W3CDTF">2012-01-14T13:25:25Z</dcterms:created>
  <dcterms:modified xsi:type="dcterms:W3CDTF">2018-04-21T06:48:29Z</dcterms:modified>
</cp:coreProperties>
</file>