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4.png" ContentType="image/png"/>
  <Override PartName="/ppt/media/image13.png" ContentType="image/png"/>
  <Override PartName="/ppt/media/image12.png" ContentType="image/png"/>
  <Override PartName="/ppt/media/image11.png" ContentType="image/png"/>
  <Override PartName="/ppt/media/image9.png" ContentType="image/png"/>
  <Override PartName="/ppt/media/image1.jpeg" ContentType="image/jpeg"/>
  <Override PartName="/ppt/media/image8.png" ContentType="image/png"/>
  <Override PartName="/ppt/media/image7.png" ContentType="image/png"/>
  <Override PartName="/ppt/media/image10.png" ContentType="image/png"/>
  <Override PartName="/ppt/media/image5.png" ContentType="image/png"/>
  <Override PartName="/ppt/media/image4.png" ContentType="image/png"/>
  <Override PartName="/ppt/media/image3.png" ContentType="image/png"/>
  <Override PartName="/ppt/media/image2.jpeg" ContentType="image/jpeg"/>
  <Override PartName="/ppt/media/image6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502920" y="530280"/>
            <a:ext cx="81835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502920" y="2717280"/>
            <a:ext cx="81835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2920" y="530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95840" y="530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95840" y="2717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2920" y="2717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02920" y="530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695840" y="530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502920" y="530280"/>
            <a:ext cx="8183520" cy="4187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02920" y="530280"/>
            <a:ext cx="8183520" cy="4187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2920" y="530280"/>
            <a:ext cx="3993120" cy="4187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95840" y="530280"/>
            <a:ext cx="3993120" cy="4187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502920" y="4622760"/>
            <a:ext cx="8183520" cy="4561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2920" y="530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02920" y="2717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95840" y="530280"/>
            <a:ext cx="3993120" cy="4187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502920" y="530280"/>
            <a:ext cx="8183520" cy="4187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2920" y="530280"/>
            <a:ext cx="3993120" cy="4187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95840" y="530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95840" y="2717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502920" y="530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95840" y="530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502920" y="2717280"/>
            <a:ext cx="818280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2920" y="530280"/>
            <a:ext cx="81835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02920" y="2717280"/>
            <a:ext cx="81835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2920" y="530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95840" y="530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695840" y="2717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2920" y="2717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502920" y="530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695840" y="530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2920" y="530280"/>
            <a:ext cx="8183520" cy="4187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2920" y="530280"/>
            <a:ext cx="3993120" cy="4187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95840" y="530280"/>
            <a:ext cx="3993120" cy="4187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02920" y="4622760"/>
            <a:ext cx="8183520" cy="4561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2920" y="530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02920" y="2717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95840" y="530280"/>
            <a:ext cx="3993120" cy="4187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2920" y="530280"/>
            <a:ext cx="3993120" cy="4187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95840" y="530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95840" y="2717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5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2920" y="530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95840" y="530280"/>
            <a:ext cx="399312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502920" y="2717280"/>
            <a:ext cx="8182800" cy="199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3ded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304920" y="329040"/>
            <a:ext cx="8531640" cy="6196320"/>
          </a:xfrm>
          <a:prstGeom prst="rect">
            <a:avLst>
              <a:gd fmla="val 2081" name="adj"/>
            </a:avLst>
          </a:prstGeom>
          <a:gradFill>
            <a:gsLst>
              <a:gs pos="0">
                <a:srgbClr val="dadada"/>
              </a:gs>
              <a:gs pos="50000">
                <a:srgbClr val="ffffff"/>
              </a:gs>
              <a:gs pos="100000">
                <a:srgbClr val="dadada"/>
              </a:gs>
            </a:gsLst>
            <a:lin ang="5400000"/>
          </a:gradFill>
          <a:ln w="2160">
            <a:solidFill>
              <a:srgbClr val="a4a4a3"/>
            </a:solidFill>
            <a:round/>
          </a:ln>
        </p:spPr>
      </p:sp>
      <p:sp>
        <p:nvSpPr>
          <p:cNvPr id="1" name="CustomShape 2"/>
          <p:cNvSpPr/>
          <p:nvPr/>
        </p:nvSpPr>
        <p:spPr>
          <a:xfrm>
            <a:off x="418680" y="434160"/>
            <a:ext cx="8306280" cy="5486040"/>
          </a:xfrm>
          <a:prstGeom prst="rect">
            <a:avLst>
              <a:gd fmla="val 2127" name="adj"/>
            </a:avLst>
          </a:prstGeom>
          <a:gradFill>
            <a:gsLst>
              <a:gs pos="0">
                <a:srgbClr val="ffffff"/>
              </a:gs>
              <a:gs pos="100000">
                <a:srgbClr val="a1a1a1"/>
              </a:gs>
            </a:gsLst>
            <a:path path="circle"/>
          </a:gradFill>
        </p:spPr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520" cy="105120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100000"/>
              </a:lnSpc>
            </a:pPr>
            <a:r>
              <a:rPr b="1" lang="ru-RU" sz="3600">
                <a:solidFill>
                  <a:srgbClr val="ff9257"/>
                </a:solidFill>
                <a:latin typeface="Verdana"/>
              </a:rPr>
              <a:t>Click to edit the title text formatОбразец заголовка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502920" y="530280"/>
            <a:ext cx="8183520" cy="4187520"/>
          </a:xfrm>
          <a:prstGeom prst="rect">
            <a:avLst/>
          </a:prstGeom>
        </p:spPr>
        <p:txBody>
          <a:bodyPr bIns="45000" lIns="182880" rIns="90000" tIns="91440"/>
          <a:p>
            <a:pPr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Seventh Outline LevelОбразец текста</a:t>
            </a:r>
            <a:endParaRPr/>
          </a:p>
          <a:p>
            <a:pPr lvl="1">
              <a:lnSpc>
                <a:spcPct val="100000"/>
              </a:lnSpc>
              <a:buFont typeface="Verdana"/>
              <a:buChar char="◦"/>
            </a:pPr>
            <a:r>
              <a:rPr lang="ru-RU" sz="2400">
                <a:solidFill>
                  <a:srgbClr val="000000"/>
                </a:solidFill>
                <a:latin typeface="Verdana"/>
              </a:rPr>
              <a:t>Второй уровень</a:t>
            </a:r>
            <a:endParaRPr/>
          </a:p>
          <a:p>
            <a:pPr lvl="1">
              <a:buFont typeface="Verdana"/>
              <a:buChar char="◦"/>
            </a:pPr>
            <a:r>
              <a:rPr lang="ru-RU" sz="2200">
                <a:solidFill>
                  <a:srgbClr val="000000"/>
                </a:solidFill>
                <a:latin typeface="Verdana"/>
              </a:rPr>
              <a:t>Третий уровень</a:t>
            </a:r>
            <a:endParaRPr/>
          </a:p>
          <a:p>
            <a:pPr lvl="2">
              <a:buFont charset="2" typeface="Wingdings 2"/>
              <a:buChar char=""/>
            </a:pPr>
            <a:r>
              <a:rPr lang="ru-RU" sz="1900">
                <a:solidFill>
                  <a:srgbClr val="000000"/>
                </a:solidFill>
                <a:latin typeface="Verdana"/>
              </a:rPr>
              <a:t>Четвертый уровень</a:t>
            </a:r>
            <a:endParaRPr/>
          </a:p>
          <a:p>
            <a:pPr lvl="3">
              <a:buSzPct val="112000"/>
              <a:buFont typeface="Verdana"/>
              <a:buChar char="◦"/>
            </a:pPr>
            <a:r>
              <a:rPr lang="ru-RU">
                <a:solidFill>
                  <a:srgbClr val="000000"/>
                </a:solidFill>
                <a:latin typeface="Verdana"/>
              </a:rPr>
              <a:t>Пятый уровень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Verdana"/>
              </a:rPr>
              <a:t>8.4.18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2171B121-F161-4121-9171-B1D1B1919121}" type="slidenum">
              <a:rPr lang="ru-RU">
                <a:solidFill>
                  <a:srgbClr val="000000"/>
                </a:solidFill>
                <a:latin typeface="Verdana"/>
              </a:rPr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3ded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304920" y="329040"/>
            <a:ext cx="8531640" cy="6196320"/>
          </a:xfrm>
          <a:prstGeom prst="rect">
            <a:avLst>
              <a:gd fmla="val 2081" name="adj"/>
            </a:avLst>
          </a:prstGeom>
          <a:gradFill>
            <a:gsLst>
              <a:gs pos="0">
                <a:srgbClr val="dadada"/>
              </a:gs>
              <a:gs pos="50000">
                <a:srgbClr val="ffffff"/>
              </a:gs>
              <a:gs pos="100000">
                <a:srgbClr val="dadada"/>
              </a:gs>
            </a:gsLst>
            <a:lin ang="5400000"/>
          </a:gradFill>
          <a:ln w="2160">
            <a:solidFill>
              <a:srgbClr val="a4a4a3"/>
            </a:solidFill>
            <a:round/>
          </a:ln>
        </p:spPr>
      </p:sp>
      <p:sp>
        <p:nvSpPr>
          <p:cNvPr id="40" name="CustomShape 2"/>
          <p:cNvSpPr/>
          <p:nvPr/>
        </p:nvSpPr>
        <p:spPr>
          <a:xfrm>
            <a:off x="418680" y="434160"/>
            <a:ext cx="8306280" cy="5486040"/>
          </a:xfrm>
          <a:prstGeom prst="rect">
            <a:avLst>
              <a:gd fmla="val 2127" name="adj"/>
            </a:avLst>
          </a:prstGeom>
          <a:gradFill>
            <a:gsLst>
              <a:gs pos="0">
                <a:srgbClr val="ffffff"/>
              </a:gs>
              <a:gs pos="100000">
                <a:srgbClr val="a1a1a1"/>
              </a:gs>
            </a:gsLst>
            <a:path path="circle"/>
          </a:gradFill>
        </p:spPr>
      </p:sp>
      <p:sp>
        <p:nvSpPr>
          <p:cNvPr id="41" name="CustomShape 3"/>
          <p:cNvSpPr/>
          <p:nvPr/>
        </p:nvSpPr>
        <p:spPr>
          <a:xfrm>
            <a:off x="304920" y="329040"/>
            <a:ext cx="8531640" cy="6196320"/>
          </a:xfrm>
          <a:prstGeom prst="rect">
            <a:avLst>
              <a:gd fmla="val 2081" name="adj"/>
            </a:avLst>
          </a:prstGeom>
          <a:gradFill>
            <a:gsLst>
              <a:gs pos="0">
                <a:srgbClr val="dadada"/>
              </a:gs>
              <a:gs pos="50000">
                <a:srgbClr val="ffffff"/>
              </a:gs>
              <a:gs pos="100000">
                <a:srgbClr val="dadada"/>
              </a:gs>
            </a:gsLst>
            <a:lin ang="5400000"/>
          </a:gradFill>
          <a:ln w="2160">
            <a:solidFill>
              <a:srgbClr val="a4a4a3"/>
            </a:solidFill>
            <a:round/>
          </a:ln>
        </p:spPr>
      </p:sp>
      <p:sp>
        <p:nvSpPr>
          <p:cNvPr id="42" name="CustomShape 4"/>
          <p:cNvSpPr/>
          <p:nvPr/>
        </p:nvSpPr>
        <p:spPr>
          <a:xfrm>
            <a:off x="418680" y="434160"/>
            <a:ext cx="8306280" cy="3108600"/>
          </a:xfrm>
          <a:prstGeom prst="rect">
            <a:avLst>
              <a:gd fmla="val 4578" name="adj"/>
            </a:avLst>
          </a:prstGeom>
          <a:gradFill>
            <a:gsLst>
              <a:gs pos="0">
                <a:srgbClr val="ffffff"/>
              </a:gs>
              <a:gs pos="100000">
                <a:srgbClr val="a1a1a1"/>
              </a:gs>
            </a:gsLst>
            <a:path path="circle"/>
          </a:gradFill>
        </p:spPr>
      </p:sp>
      <p:sp>
        <p:nvSpPr>
          <p:cNvPr id="43" name="PlaceHolder 5"/>
          <p:cNvSpPr>
            <a:spLocks noGrp="1"/>
          </p:cNvSpPr>
          <p:nvPr>
            <p:ph type="title"/>
          </p:nvPr>
        </p:nvSpPr>
        <p:spPr>
          <a:xfrm>
            <a:off x="722520" y="1820160"/>
            <a:ext cx="7772040" cy="1828440"/>
          </a:xfrm>
          <a:prstGeom prst="rect">
            <a:avLst/>
          </a:prstGeom>
        </p:spPr>
        <p:txBody>
          <a:bodyPr anchor="b" lIns="45720" rIns="45720" tIns="45000"/>
          <a:p>
            <a:pPr>
              <a:lnSpc>
                <a:spcPct val="100000"/>
              </a:lnSpc>
            </a:pPr>
            <a:r>
              <a:rPr b="1" lang="ru-RU" sz="4500">
                <a:solidFill>
                  <a:srgbClr val="ff9257"/>
                </a:solidFill>
                <a:latin typeface="Verdana"/>
              </a:rPr>
              <a:t>Click to edit the title text formatОбразец заголовка</a:t>
            </a:r>
            <a:endParaRPr/>
          </a:p>
        </p:txBody>
      </p:sp>
      <p:sp>
        <p:nvSpPr>
          <p:cNvPr id="44" name="PlaceHolder 6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Verdana"/>
              </a:rPr>
              <a:t>8.4.18</a:t>
            </a:r>
            <a:endParaRPr/>
          </a:p>
        </p:txBody>
      </p:sp>
      <p:sp>
        <p:nvSpPr>
          <p:cNvPr id="45" name="PlaceHolder 7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46" name="PlaceHolder 8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61B1D161-1161-41F1-B161-0191114191D1}" type="slidenum">
              <a:rPr lang="ru-RU">
                <a:solidFill>
                  <a:srgbClr val="000000"/>
                </a:solidFill>
                <a:latin typeface="Verdana"/>
              </a:rPr>
              <a:t>&lt;number&gt;</a:t>
            </a:fld>
            <a:endParaRPr/>
          </a:p>
        </p:txBody>
      </p:sp>
      <p:sp>
        <p:nvSpPr>
          <p:cNvPr id="47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457200" y="274680"/>
            <a:ext cx="8229240" cy="560232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100000"/>
              </a:lnSpc>
            </a:pPr>
            <a:r>
              <a:rPr b="1" lang="ru-RU" sz="3600">
                <a:solidFill>
                  <a:srgbClr val="ff9257"/>
                </a:solidFill>
                <a:latin typeface="Verdana"/>
              </a:rPr>
              <a:t>Приемы и методы</a:t>
            </a:r>
            <a:r>
              <a:rPr b="1" lang="ru-RU" sz="3600">
                <a:solidFill>
                  <a:srgbClr val="ff9257"/>
                </a:solidFill>
                <a:latin typeface="Verdana"/>
              </a:rPr>
              <a:t>
</a:t>
            </a:r>
            <a:r>
              <a:rPr b="1" lang="ru-RU" sz="3600">
                <a:solidFill>
                  <a:srgbClr val="ff9257"/>
                </a:solidFill>
                <a:latin typeface="Verdana"/>
              </a:rPr>
              <a:t>развития творческих способностей </a:t>
            </a:r>
            <a:r>
              <a:rPr b="1" lang="ru-RU" sz="3600">
                <a:solidFill>
                  <a:srgbClr val="ff9257"/>
                </a:solidFill>
                <a:latin typeface="Verdana"/>
              </a:rPr>
              <a:t>
</a:t>
            </a:r>
            <a:r>
              <a:rPr b="1" lang="ru-RU" sz="3600">
                <a:solidFill>
                  <a:srgbClr val="ff9257"/>
                </a:solidFill>
                <a:latin typeface="Verdana"/>
              </a:rPr>
              <a:t>у музыкально одаренных детей</a:t>
            </a:r>
            <a:r>
              <a:rPr b="1" lang="ru-RU" sz="2800">
                <a:solidFill>
                  <a:srgbClr val="ff9257"/>
                </a:solidFill>
                <a:latin typeface="Verdana"/>
              </a:rPr>
              <a:t> </a:t>
            </a:r>
            <a:r>
              <a:rPr b="1" lang="ru-RU" sz="2400">
                <a:solidFill>
                  <a:srgbClr val="ff9257"/>
                </a:solidFill>
                <a:latin typeface="Verdana"/>
              </a:rPr>
              <a:t>
</a:t>
            </a:r>
            <a:r>
              <a:rPr b="1" lang="ru-RU" sz="2400">
                <a:solidFill>
                  <a:srgbClr val="ff9257"/>
                </a:solidFill>
                <a:latin typeface="Verdana"/>
              </a:rPr>
              <a:t>
</a:t>
            </a:r>
            <a:r>
              <a:rPr b="1" lang="ru-RU" sz="2400">
                <a:solidFill>
                  <a:srgbClr val="ff9257"/>
                </a:solidFill>
                <a:latin typeface="Verdana"/>
              </a:rPr>
              <a:t>
</a:t>
            </a:r>
            <a:r>
              <a:rPr b="1" lang="ru-RU" sz="2400">
                <a:solidFill>
                  <a:srgbClr val="ff9257"/>
                </a:solidFill>
                <a:latin typeface="Verdana"/>
              </a:rPr>
              <a:t>
</a:t>
            </a:r>
            <a:r>
              <a:rPr b="1" lang="ru-RU" sz="2000">
                <a:solidFill>
                  <a:srgbClr val="ff9257"/>
                </a:solidFill>
                <a:latin typeface="Verdana"/>
              </a:rPr>
              <a:t>Преподаватели </a:t>
            </a:r>
            <a:r>
              <a:rPr b="1" lang="ru-RU" sz="2000">
                <a:solidFill>
                  <a:srgbClr val="ff9257"/>
                </a:solidFill>
                <a:latin typeface="Verdana"/>
              </a:rPr>
              <a:t>
</a:t>
            </a:r>
            <a:r>
              <a:rPr b="1" lang="ru-RU" sz="2000">
                <a:solidFill>
                  <a:srgbClr val="ff9257"/>
                </a:solidFill>
                <a:latin typeface="Verdana"/>
              </a:rPr>
              <a:t>музыкально-теоретических дисциплин </a:t>
            </a:r>
            <a:r>
              <a:rPr b="1" lang="ru-RU" sz="2000">
                <a:solidFill>
                  <a:srgbClr val="ff9257"/>
                </a:solidFill>
                <a:latin typeface="Verdana"/>
              </a:rPr>
              <a:t>
</a:t>
            </a:r>
            <a:r>
              <a:rPr b="1" lang="ru-RU" sz="2000">
                <a:solidFill>
                  <a:srgbClr val="ff9257"/>
                </a:solidFill>
                <a:latin typeface="Verdana"/>
              </a:rPr>
              <a:t>ГБОУ школа «Тутти»</a:t>
            </a:r>
            <a:r>
              <a:rPr b="1" lang="ru-RU" sz="2000">
                <a:solidFill>
                  <a:srgbClr val="ff9257"/>
                </a:solidFill>
                <a:latin typeface="Verdana"/>
              </a:rPr>
              <a:t>
</a:t>
            </a:r>
            <a:r>
              <a:rPr b="1" lang="ru-RU" sz="2000">
                <a:solidFill>
                  <a:srgbClr val="ff9257"/>
                </a:solidFill>
                <a:latin typeface="Verdana"/>
              </a:rPr>
              <a:t>Дыгодюк Н.В. и Смирнова Е.А. </a:t>
            </a:r>
            <a:r>
              <a:rPr b="1" lang="ru-RU" sz="2400">
                <a:solidFill>
                  <a:srgbClr val="ff9257"/>
                </a:solidFill>
                <a:latin typeface="Verdana"/>
              </a:rPr>
              <a:t>
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274680"/>
            <a:ext cx="8229240" cy="489600"/>
          </a:xfrm>
          <a:prstGeom prst="rect">
            <a:avLst/>
          </a:prstGeom>
        </p:spPr>
        <p:txBody>
          <a:bodyPr anchor="b" bIns="45000" lIns="90000" rIns="90000" tIns="45000"/>
          <a:p>
            <a:pPr algn="ctr">
              <a:lnSpc>
                <a:spcPct val="100000"/>
              </a:lnSpc>
            </a:pPr>
            <a:r>
              <a:rPr b="1" lang="ru-RU" sz="3600">
                <a:solidFill>
                  <a:srgbClr val="ff9257"/>
                </a:solidFill>
                <a:latin typeface="Verdana"/>
              </a:rPr>
              <a:t>
</a:t>
            </a:r>
            <a:r>
              <a:rPr b="1" lang="ru-RU" sz="4400">
                <a:solidFill>
                  <a:srgbClr val="ff9257"/>
                </a:solidFill>
                <a:latin typeface="Verdana"/>
              </a:rPr>
              <a:t>IV.   Игры</a:t>
            </a:r>
            <a:r>
              <a:rPr b="1" lang="ru-RU" sz="3600">
                <a:solidFill>
                  <a:srgbClr val="ff9257"/>
                </a:solidFill>
                <a:latin typeface="Verdana"/>
              </a:rPr>
              <a:t> </a:t>
            </a:r>
            <a:endParaRPr/>
          </a:p>
        </p:txBody>
      </p:sp>
      <p:sp>
        <p:nvSpPr>
          <p:cNvPr id="107" name="TextShape 2"/>
          <p:cNvSpPr txBox="1"/>
          <p:nvPr/>
        </p:nvSpPr>
        <p:spPr>
          <a:xfrm>
            <a:off x="395640" y="908640"/>
            <a:ext cx="8229240" cy="5616360"/>
          </a:xfrm>
          <a:prstGeom prst="rect">
            <a:avLst/>
          </a:prstGeom>
        </p:spPr>
        <p:txBody>
          <a:bodyPr bIns="45000" lIns="182880" rIns="90000" tIns="91440"/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b="1" lang="ru-RU" sz="2800">
                <a:solidFill>
                  <a:srgbClr val="000000"/>
                </a:solidFill>
                <a:latin typeface="Verdana"/>
              </a:rPr>
              <a:t> </a:t>
            </a:r>
            <a:r>
              <a:rPr b="1" lang="ru-RU" sz="2800">
                <a:solidFill>
                  <a:srgbClr val="000000"/>
                </a:solidFill>
                <a:latin typeface="Verdana"/>
              </a:rPr>
              <a:t>Игра «Композиторы нашего города»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Verdana"/>
              </a:rPr>
              <a:t>           </a:t>
            </a:r>
            <a:r>
              <a:rPr lang="ru-RU" sz="2800">
                <a:solidFill>
                  <a:srgbClr val="000000"/>
                </a:solidFill>
                <a:latin typeface="Verdana"/>
              </a:rPr>
              <a:t>Игра проводится с  учащимися 5-7 классов. Каждое проведение  игры посвящено одному из композиторов Санкт-Петербурга.  Первый этап - учащиеся делятся на две команды. Каждая команда поочередно слушает текст  - отрывок из биографии композитора. Задача команды — подробно пересказать текст и получить максимальное количество баллов. Другая команда добавляет и тоже получает баллы. Второй этап — каждая команда поочередно слушает по три музыкальных фрагмента. Задача — узнать музыку данного композитора. Третий этап — записать нотами мелодию из произведения композитора. Выигрывает команда, набравшая больше баллов. Заключительный этап — получение призов.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b="1" lang="ru-RU" sz="2800">
                <a:solidFill>
                  <a:srgbClr val="000000"/>
                </a:solidFill>
                <a:latin typeface="Verdana"/>
              </a:rPr>
              <a:t> </a:t>
            </a:r>
            <a:r>
              <a:rPr b="1" lang="ru-RU" sz="2800">
                <a:solidFill>
                  <a:srgbClr val="000000"/>
                </a:solidFill>
                <a:latin typeface="Verdana"/>
              </a:rPr>
              <a:t>Музыкально-теоретическая игра «ALIAS»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Verdana"/>
              </a:rPr>
              <a:t>       </a:t>
            </a:r>
            <a:r>
              <a:rPr lang="ru-RU" sz="2800">
                <a:solidFill>
                  <a:srgbClr val="000000"/>
                </a:solidFill>
                <a:latin typeface="Verdana"/>
              </a:rPr>
              <a:t>Игра проводится с учащимися 8-10 классов. Учащиеся делятся на две команды. Все участники поочередно становятся водящими и получают карточку с музыкально-теоретическими терминами. Задача водящего — объяснить </a:t>
            </a:r>
            <a:r>
              <a:rPr b="1" lang="ru-RU" sz="2800">
                <a:solidFill>
                  <a:srgbClr val="000000"/>
                </a:solidFill>
                <a:latin typeface="Verdana"/>
              </a:rPr>
              <a:t>своей</a:t>
            </a:r>
            <a:r>
              <a:rPr lang="ru-RU" sz="2800">
                <a:solidFill>
                  <a:srgbClr val="000000"/>
                </a:solidFill>
                <a:latin typeface="Verdana"/>
              </a:rPr>
              <a:t> команде, какие слова или выражения написаны на карточке, не используя эти и однокоренные слова. Команда угадывает слова, пока «работают» песочные часы. По количеству угаданных слов фишка команды продвигается по игровому полю.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24" nodeType="tmRoot" restart="never">
          <p:childTnLst>
            <p:seq>
              <p:cTn id="25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502920" y="4983480"/>
            <a:ext cx="8183520" cy="1051200"/>
          </a:xfrm>
          <a:prstGeom prst="rect">
            <a:avLst/>
          </a:prstGeom>
        </p:spPr>
        <p:txBody>
          <a:bodyPr anchor="b" bIns="45000" lIns="90000" rIns="90000" tIns="45000"/>
          <a:p>
            <a:endParaRPr/>
          </a:p>
        </p:txBody>
      </p:sp>
    </p:spTree>
  </p:cSld>
  <p:timing>
    <p:tnLst>
      <p:par>
        <p:cTn dur="indefinite" id="26" nodeType="tmRoot" restart="never">
          <p:childTnLst>
            <p:seq>
              <p:cTn id="27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410760" y="86400"/>
            <a:ext cx="8229240" cy="561600"/>
          </a:xfrm>
          <a:prstGeom prst="rect">
            <a:avLst/>
          </a:prstGeom>
        </p:spPr>
        <p:txBody>
          <a:bodyPr anchor="b" bIns="45000" lIns="90000" rIns="90000" tIns="45000"/>
          <a:p>
            <a:pPr algn="ctr">
              <a:lnSpc>
                <a:spcPct val="100000"/>
              </a:lnSpc>
            </a:pPr>
            <a:r>
              <a:rPr b="1" lang="ru-RU" sz="3200">
                <a:solidFill>
                  <a:srgbClr val="ff9257"/>
                </a:solidFill>
                <a:latin typeface="Verdana"/>
              </a:rPr>
              <a:t>Повседневная работа на уроке:</a:t>
            </a:r>
            <a:r>
              <a:rPr b="1" lang="ru-RU" sz="2600">
                <a:solidFill>
                  <a:srgbClr val="ff9257"/>
                </a:solidFill>
                <a:latin typeface="Verdana"/>
              </a:rPr>
              <a:t>
</a:t>
            </a:r>
            <a:endParaRPr/>
          </a:p>
        </p:txBody>
      </p:sp>
      <p:sp>
        <p:nvSpPr>
          <p:cNvPr id="82" name="TextShape 2"/>
          <p:cNvSpPr txBox="1"/>
          <p:nvPr/>
        </p:nvSpPr>
        <p:spPr>
          <a:xfrm>
            <a:off x="360000" y="398520"/>
            <a:ext cx="8229240" cy="5505480"/>
          </a:xfrm>
          <a:prstGeom prst="rect">
            <a:avLst/>
          </a:prstGeom>
        </p:spPr>
        <p:txBody>
          <a:bodyPr bIns="45000" lIns="182880" rIns="90000" tIns="91440"/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b="1" lang="ru-RU" sz="2800">
                <a:solidFill>
                  <a:srgbClr val="000000"/>
                </a:solidFill>
                <a:latin typeface="Verdana"/>
              </a:rPr>
              <a:t>«Пожалуйста, так»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Игра может проходить двумя способами: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 </a:t>
            </a:r>
            <a:r>
              <a:rPr lang="ru-RU" sz="2800">
                <a:solidFill>
                  <a:srgbClr val="000000"/>
                </a:solidFill>
                <a:latin typeface="Verdana"/>
              </a:rPr>
              <a:t>а\ ведущий пластически изображает любое настроение, образ, а все остальные  должны его точно повторить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Verdana"/>
              </a:rPr>
              <a:t>   </a:t>
            </a:r>
            <a:r>
              <a:rPr lang="ru-RU" sz="2800">
                <a:solidFill>
                  <a:srgbClr val="000000"/>
                </a:solidFill>
                <a:latin typeface="Verdana"/>
              </a:rPr>
              <a:t>б\ ведущий пропевает любую фразу, другой участник повторяет ее.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b="1" lang="ru-RU" sz="2800">
                <a:solidFill>
                  <a:srgbClr val="000000"/>
                </a:solidFill>
                <a:latin typeface="Verdana"/>
              </a:rPr>
              <a:t>«звучащие жесты»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воспроизведение сильных и слабых долей такта различными </a:t>
            </a:r>
            <a:r>
              <a:rPr b="1" lang="ru-RU" sz="2800">
                <a:solidFill>
                  <a:srgbClr val="000000"/>
                </a:solidFill>
                <a:latin typeface="Verdana"/>
              </a:rPr>
              <a:t>«звучащими жестами»,</a:t>
            </a:r>
            <a:r>
              <a:rPr lang="ru-RU" sz="2800">
                <a:solidFill>
                  <a:srgbClr val="000000"/>
                </a:solidFill>
                <a:latin typeface="Verdana"/>
              </a:rPr>
              <a:t> импровизация движений, соответствующих сильным и слабым долям, позволяющих </a:t>
            </a:r>
            <a:r>
              <a:rPr i="1" lang="ru-RU" sz="2800">
                <a:solidFill>
                  <a:srgbClr val="000000"/>
                </a:solidFill>
                <a:latin typeface="Verdana"/>
              </a:rPr>
              <a:t>протанцевать доли такта, увидеть метр</a:t>
            </a:r>
            <a:r>
              <a:rPr lang="ru-RU" sz="2800">
                <a:solidFill>
                  <a:srgbClr val="000000"/>
                </a:solidFill>
                <a:latin typeface="Verdana"/>
              </a:rPr>
              <a:t>.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b="1" lang="ru-RU" sz="2800">
                <a:solidFill>
                  <a:srgbClr val="000000"/>
                </a:solidFill>
                <a:latin typeface="Verdana"/>
              </a:rPr>
              <a:t>«Меняемся длительностями»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Ученики делятся сначала на две (половинные, четверти), затем на три группы (прибавляются восьмые) и встают в разных частях класса (зала). Каждая группа хлопает «свои» длительности, затем, по счету «раз, два, три» бежит на место соседней группы и начинает хлопать «ее» длительности. Перебежка повторяется несколько раз, задача каждой группы — вовремя поменять длительности.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b="1" lang="ru-RU" sz="2800">
                <a:solidFill>
                  <a:srgbClr val="000000"/>
                </a:solidFill>
                <a:latin typeface="Verdana"/>
              </a:rPr>
              <a:t>двигательная импровизация под музыку.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Подготовительным упражнением к такой импровизации может быть слушание музыкального отрывка с закрытыми глазами, а, затем, обсуждение услышанного («Что ты услышал?», «Что ты представлял, когда слушал эту музыку?»). Двигательную импровизацию лучше проводить с закрытыми глазами, можно предложить детям импровизировать под музыку парами, стоя спиной к спине. Такую импровизацию можно провести, например, всем классом, вместе образуя «ствол большого дерева». 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b="1" lang="ru-RU" sz="2800">
                <a:solidFill>
                  <a:srgbClr val="000000"/>
                </a:solidFill>
                <a:latin typeface="Verdana"/>
              </a:rPr>
              <a:t>Досочинение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Это упражнение может быть как ритмическое, так и мелодическое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467640" y="404640"/>
            <a:ext cx="8229240" cy="561600"/>
          </a:xfrm>
          <a:prstGeom prst="rect">
            <a:avLst/>
          </a:prstGeom>
        </p:spPr>
        <p:txBody>
          <a:bodyPr anchor="b" bIns="45000" lIns="90000" rIns="90000" tIns="45000"/>
          <a:p>
            <a:pPr algn="ctr">
              <a:lnSpc>
                <a:spcPct val="100000"/>
              </a:lnSpc>
            </a:pPr>
            <a:r>
              <a:rPr b="1" lang="ru-RU" sz="3600">
                <a:solidFill>
                  <a:srgbClr val="ff9257"/>
                </a:solidFill>
                <a:latin typeface="Verdana"/>
              </a:rPr>
              <a:t>Самостоятельная работа</a:t>
            </a:r>
            <a:r>
              <a:rPr b="1" lang="ru-RU" sz="3600">
                <a:solidFill>
                  <a:srgbClr val="ff9257"/>
                </a:solidFill>
                <a:latin typeface="Verdana"/>
              </a:rPr>
              <a:t>
</a:t>
            </a:r>
            <a:endParaRPr/>
          </a:p>
        </p:txBody>
      </p:sp>
      <p:sp>
        <p:nvSpPr>
          <p:cNvPr id="84" name="TextShape 2"/>
          <p:cNvSpPr txBox="1"/>
          <p:nvPr/>
        </p:nvSpPr>
        <p:spPr>
          <a:xfrm>
            <a:off x="457200" y="836640"/>
            <a:ext cx="8229240" cy="5289120"/>
          </a:xfrm>
          <a:prstGeom prst="rect">
            <a:avLst/>
          </a:prstGeom>
        </p:spPr>
        <p:txBody>
          <a:bodyPr bIns="45000" lIns="182880" rIns="90000" tIns="91440"/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b="1" lang="ru-RU" sz="2800">
                <a:solidFill>
                  <a:srgbClr val="000000"/>
                </a:solidFill>
                <a:latin typeface="Verdana"/>
              </a:rPr>
              <a:t>Интервальные сказки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Запомнить интервалы, научиться определять их на слух помогают интервальные сказки.</a:t>
            </a:r>
            <a:r>
              <a:rPr b="1" lang="ru-RU" sz="2800">
                <a:solidFill>
                  <a:srgbClr val="000000"/>
                </a:solidFill>
                <a:latin typeface="Verdana"/>
              </a:rPr>
              <a:t> </a:t>
            </a:r>
            <a:r>
              <a:rPr lang="ru-RU" sz="2800">
                <a:solidFill>
                  <a:srgbClr val="000000"/>
                </a:solidFill>
                <a:latin typeface="Verdana"/>
              </a:rPr>
              <a:t>Можно использовать</a:t>
            </a:r>
            <a:r>
              <a:rPr b="1" lang="ru-RU" sz="2800">
                <a:solidFill>
                  <a:srgbClr val="000000"/>
                </a:solidFill>
                <a:latin typeface="Verdana"/>
              </a:rPr>
              <a:t> </a:t>
            </a:r>
            <a:r>
              <a:rPr lang="ru-RU" sz="2800">
                <a:solidFill>
                  <a:srgbClr val="000000"/>
                </a:solidFill>
                <a:latin typeface="Verdana"/>
              </a:rPr>
              <a:t>ассоциации с различными животными (например, секунда – маленький, колючий – ежик; терция – маленький, певучий, мелодичный – птичка и т.д.). Можно совсем не использовать их . В любом случае рассказывание сказки сопровождается звучанием данного интервала. 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b="1" lang="ru-RU" sz="2800">
                <a:solidFill>
                  <a:srgbClr val="000000"/>
                </a:solidFill>
                <a:latin typeface="Verdana"/>
              </a:rPr>
              <a:t>Конкурс «Музыкальный знак»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Рисуем картину, состоящую из музыкальных знаков  (как правило на тему Нового года) 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b="1" lang="ru-RU" sz="2800">
                <a:solidFill>
                  <a:srgbClr val="000000"/>
                </a:solidFill>
                <a:latin typeface="Verdana"/>
              </a:rPr>
              <a:t>Сочинение стихов на ритмический рисунок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755640" y="188640"/>
            <a:ext cx="7772040" cy="647640"/>
          </a:xfrm>
          <a:prstGeom prst="rect">
            <a:avLst/>
          </a:prstGeom>
        </p:spPr>
        <p:txBody>
          <a:bodyPr anchor="b" lIns="45720" rIns="45720" tIns="45000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ff9257"/>
                </a:solidFill>
                <a:latin typeface="Verdana"/>
              </a:rPr>
              <a:t>Интервальные сказки</a:t>
            </a:r>
            <a:endParaRPr/>
          </a:p>
        </p:txBody>
      </p:sp>
      <p:sp>
        <p:nvSpPr>
          <p:cNvPr id="86" name="TextShape 2"/>
          <p:cNvSpPr txBox="1"/>
          <p:nvPr/>
        </p:nvSpPr>
        <p:spPr>
          <a:xfrm>
            <a:off x="3708000" y="764640"/>
            <a:ext cx="5144400" cy="1752120"/>
          </a:xfrm>
          <a:prstGeom prst="rect">
            <a:avLst/>
          </a:prstGeom>
        </p:spPr>
        <p:txBody>
          <a:bodyPr bIns="45000" lIns="182880" rIns="90000" tIns="0"/>
          <a:p>
            <a:pPr algn="r">
              <a:lnSpc>
                <a:spcPct val="100000"/>
              </a:lnSpc>
            </a:pPr>
            <a:r>
              <a:rPr lang="ru-RU" sz="1100">
                <a:solidFill>
                  <a:srgbClr val="000000"/>
                </a:solidFill>
                <a:latin typeface="Verdana"/>
              </a:rPr>
              <a:t>Алина Баева</a:t>
            </a:r>
            <a:r>
              <a:rPr lang="ru-RU" sz="1100">
                <a:solidFill>
                  <a:srgbClr val="000000"/>
                </a:solidFill>
                <a:latin typeface="Verdana"/>
              </a:rPr>
              <a:t>
</a:t>
            </a:r>
            <a:r>
              <a:rPr lang="ru-RU" sz="1100">
                <a:solidFill>
                  <a:srgbClr val="000000"/>
                </a:solidFill>
                <a:latin typeface="Verdana"/>
              </a:rPr>
              <a:t>3 класс</a:t>
            </a:r>
            <a:r>
              <a:rPr lang="ru-RU" sz="1100">
                <a:solidFill>
                  <a:srgbClr val="000000"/>
                </a:solidFill>
                <a:latin typeface="Verdana"/>
              </a:rPr>
              <a:t>
</a:t>
            </a:r>
            <a:r>
              <a:rPr lang="ru-RU" sz="1100">
                <a:solidFill>
                  <a:srgbClr val="000000"/>
                </a:solidFill>
                <a:latin typeface="Verdana"/>
              </a:rPr>
              <a:t> </a:t>
            </a:r>
            <a:r>
              <a:rPr lang="ru-RU" sz="1100">
                <a:solidFill>
                  <a:srgbClr val="000000"/>
                </a:solidFill>
                <a:latin typeface="Verdana"/>
              </a:rPr>
              <a:t>
</a:t>
            </a:r>
            <a:r>
              <a:rPr lang="ru-RU" sz="1100">
                <a:solidFill>
                  <a:srgbClr val="000000"/>
                </a:solidFill>
                <a:latin typeface="Verdana"/>
              </a:rPr>
              <a:t>	</a:t>
            </a:r>
            <a:r>
              <a:rPr lang="ru-RU" sz="1100">
                <a:solidFill>
                  <a:srgbClr val="000000"/>
                </a:solidFill>
                <a:latin typeface="Verdana"/>
              </a:rPr>
              <a:t>Однажды собрались еж, птичка, конь, крокодил, олень и жираф у озера, чтобы попить воды, но вдруг птичка как скажет, щебеча: «Я лучше всех пою!» Еж рассердился и сказал: «А я колючее всех!» Конь сказал: «А я быстрее всех бегаю!» «А у меня самые длинные и острые рога!», - сказал олень. Жираф: «А я выше всех!» </a:t>
            </a:r>
            <a:r>
              <a:rPr lang="ru-RU" sz="1100">
                <a:solidFill>
                  <a:srgbClr val="000000"/>
                </a:solidFill>
                <a:latin typeface="Verdana"/>
              </a:rPr>
              <a:t>
</a:t>
            </a:r>
            <a:r>
              <a:rPr lang="ru-RU" sz="1100">
                <a:solidFill>
                  <a:srgbClr val="000000"/>
                </a:solidFill>
                <a:latin typeface="Verdana"/>
              </a:rPr>
              <a:t>	</a:t>
            </a:r>
            <a:r>
              <a:rPr lang="ru-RU" sz="1100">
                <a:solidFill>
                  <a:srgbClr val="000000"/>
                </a:solidFill>
                <a:latin typeface="Verdana"/>
              </a:rPr>
              <a:t>Крокодил молчал, молчал, терпел, терпел, да как щелкнет острыми, как бритва зубами, зарычит! Все сразу затихли… Крокодил сказал, что теперь все будут говорить не «Я, я, я!» и не будут позволять себе петь одним звуком (он разрешил так петь только мудрому филину-приме). С тех пор появились интервалы</a:t>
            </a:r>
            <a:endParaRPr/>
          </a:p>
        </p:txBody>
      </p:sp>
      <p:pic>
        <p:nvPicPr>
          <p:cNvPr descr="" id="87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331640" y="1412640"/>
            <a:ext cx="1685520" cy="1800000"/>
          </a:xfrm>
          <a:prstGeom prst="rect">
            <a:avLst/>
          </a:prstGeom>
        </p:spPr>
      </p:pic>
      <p:sp>
        <p:nvSpPr>
          <p:cNvPr id="88" name="CustomShape 3"/>
          <p:cNvSpPr/>
          <p:nvPr/>
        </p:nvSpPr>
        <p:spPr>
          <a:xfrm>
            <a:off x="2915640" y="3247920"/>
            <a:ext cx="6011640" cy="3452760"/>
          </a:xfrm>
          <a:prstGeom prst="rect">
            <a:avLst/>
          </a:prstGeom>
        </p:spPr>
        <p:txBody>
          <a:bodyPr bIns="45000" lIns="90000" rIns="90000" tIns="45000"/>
          <a:p>
            <a:pPr algn="r">
              <a:lnSpc>
                <a:spcPct val="100000"/>
              </a:lnSpc>
            </a:pPr>
            <a:r>
              <a:rPr lang="ru-RU" sz="1100">
                <a:solidFill>
                  <a:srgbClr val="000000"/>
                </a:solidFill>
                <a:latin typeface="Verdana"/>
              </a:rPr>
              <a:t>Полина Жиляева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1100">
                <a:solidFill>
                  <a:srgbClr val="000000"/>
                </a:solidFill>
                <a:latin typeface="Verdana"/>
              </a:rPr>
              <a:t>3 класс</a:t>
            </a:r>
            <a:endParaRPr/>
          </a:p>
          <a:p>
            <a:pPr>
              <a:lnSpc>
                <a:spcPct val="100000"/>
              </a:lnSpc>
            </a:pPr>
            <a:r>
              <a:rPr lang="ru-RU" sz="1100">
                <a:solidFill>
                  <a:srgbClr val="000000"/>
                </a:solidFill>
                <a:latin typeface="Verdana"/>
              </a:rPr>
              <a:t> 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100">
                <a:solidFill>
                  <a:srgbClr val="000000"/>
                </a:solidFill>
                <a:latin typeface="Verdana"/>
              </a:rPr>
              <a:t>Звуки.</a:t>
            </a:r>
            <a:endParaRPr/>
          </a:p>
          <a:p>
            <a:pPr>
              <a:lnSpc>
                <a:spcPct val="100000"/>
              </a:lnSpc>
            </a:pPr>
            <a:r>
              <a:rPr lang="ru-RU" sz="1100">
                <a:solidFill>
                  <a:srgbClr val="000000"/>
                </a:solidFill>
                <a:latin typeface="Verdana"/>
              </a:rPr>
              <a:t> 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1100">
                <a:solidFill>
                  <a:srgbClr val="000000"/>
                </a:solidFill>
                <a:latin typeface="Verdana"/>
              </a:rPr>
              <a:t>В музыкальной роще жили звуки. У них был учитель – мудрый филин. Для того чтобы звуки придумывали свои песни, филин звал их из дома ДО на озеро СОЛЬ. Звук пел ДО и СОЛЬ, а озеро эхом отзывалось. 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1100">
                <a:solidFill>
                  <a:srgbClr val="000000"/>
                </a:solidFill>
                <a:latin typeface="Verdana"/>
              </a:rPr>
              <a:t>Озеро было внизу, до него было пять ступенек. И, пока звуки летали из дома на озеро и обратно, они видели ежика, который ходил только по двум ступенькам, птичку, которая летала через ступеньку и коня, который прыгал через две ступеньки. 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1100">
                <a:solidFill>
                  <a:srgbClr val="000000"/>
                </a:solidFill>
                <a:latin typeface="Verdana"/>
              </a:rPr>
              <a:t>После озера ступени продолжались. 6 ступенек перепрыгнуть никто не мог, только олень. Чтобы осилить 7 ступенек, крокодил ложился хвостом на ДО, а пасть оказывалась на СИ. 8 ступенек достались жирафу. Он наклонял свою шею и доставал до следующего домика ДО. 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1100">
                <a:solidFill>
                  <a:srgbClr val="000000"/>
                </a:solidFill>
                <a:latin typeface="Verdana"/>
              </a:rPr>
              <a:t>Звуки смотрели на животных, филин махал крыльями, и звуки оживали. Получалась красивая мелодия, которая звучала по всей роще.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1100">
                <a:solidFill>
                  <a:srgbClr val="000000"/>
                </a:solidFill>
                <a:latin typeface="Verdana"/>
              </a:rPr>
              <a:t>Поэтому ее и звали музыкальной.</a:t>
            </a:r>
            <a:r>
              <a:rPr lang="ru-RU" sz="1200">
                <a:solidFill>
                  <a:srgbClr val="000000"/>
                </a:solidFill>
                <a:latin typeface="Verdana"/>
              </a:rPr>
              <a:t>
</a:t>
            </a:r>
            <a:endParaRPr/>
          </a:p>
        </p:txBody>
      </p:sp>
      <p:pic>
        <p:nvPicPr>
          <p:cNvPr descr="" id="89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11640" y="3717000"/>
            <a:ext cx="2160000" cy="1622520"/>
          </a:xfrm>
          <a:prstGeom prst="rect">
            <a:avLst/>
          </a:prstGeom>
        </p:spPr>
      </p:pic>
    </p:spTree>
  </p:cSld>
  <p:timing>
    <p:tnLst>
      <p:par>
        <p:cTn dur="indefinite" id="7" nodeType="tmRoot" restart="never">
          <p:childTnLst>
            <p:seq>
              <p:cTn id="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0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827640" y="908640"/>
            <a:ext cx="3489840" cy="4884120"/>
          </a:xfrm>
          <a:prstGeom prst="rect">
            <a:avLst/>
          </a:prstGeom>
        </p:spPr>
      </p:pic>
      <p:pic>
        <p:nvPicPr>
          <p:cNvPr descr="" id="91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716000" y="908640"/>
            <a:ext cx="3528000" cy="4974840"/>
          </a:xfrm>
          <a:prstGeom prst="rect">
            <a:avLst/>
          </a:prstGeom>
        </p:spPr>
      </p:pic>
    </p:spTree>
  </p:cSld>
  <p:timing>
    <p:tnLst>
      <p:par>
        <p:cTn dur="indefinite" id="9" nodeType="tmRoot" restart="never">
          <p:childTnLst>
            <p:seq>
              <p:cTn id="1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457200" y="274680"/>
            <a:ext cx="8229240" cy="561600"/>
          </a:xfrm>
          <a:prstGeom prst="rect">
            <a:avLst/>
          </a:prstGeom>
        </p:spPr>
        <p:txBody>
          <a:bodyPr anchor="b" bIns="45000" lIns="90000" rIns="90000" tIns="45000"/>
          <a:p>
            <a:pPr algn="ctr">
              <a:lnSpc>
                <a:spcPct val="100000"/>
              </a:lnSpc>
            </a:pPr>
            <a:r>
              <a:rPr b="1" lang="ru-RU" sz="3200">
                <a:solidFill>
                  <a:srgbClr val="ff9257"/>
                </a:solidFill>
                <a:latin typeface="Verdana"/>
              </a:rPr>
              <a:t>III. Интегрированные уроки </a:t>
            </a:r>
            <a:endParaRPr/>
          </a:p>
        </p:txBody>
      </p:sp>
      <p:sp>
        <p:nvSpPr>
          <p:cNvPr id="93" name="TextShape 2"/>
          <p:cNvSpPr txBox="1"/>
          <p:nvPr/>
        </p:nvSpPr>
        <p:spPr>
          <a:xfrm>
            <a:off x="457200" y="980640"/>
            <a:ext cx="8229240" cy="5145120"/>
          </a:xfrm>
          <a:prstGeom prst="rect">
            <a:avLst/>
          </a:prstGeom>
        </p:spPr>
        <p:txBody>
          <a:bodyPr bIns="45000" lIns="182880" rIns="90000" tIns="91440"/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b="1" lang="ru-RU" sz="2800">
                <a:solidFill>
                  <a:srgbClr val="000000"/>
                </a:solidFill>
                <a:latin typeface="Verdana"/>
              </a:rPr>
              <a:t>«Что общего? В чем разница?</a:t>
            </a:r>
            <a:r>
              <a:rPr lang="ru-RU" sz="2800">
                <a:solidFill>
                  <a:srgbClr val="000000"/>
                </a:solidFill>
                <a:latin typeface="Verdana"/>
              </a:rPr>
              <a:t> (Математика плюс сольфеджио. 4й класс) прим.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b="1" lang="ru-RU" sz="2800">
                <a:solidFill>
                  <a:srgbClr val="000000"/>
                </a:solidFill>
                <a:latin typeface="Verdana"/>
              </a:rPr>
              <a:t>Все о польке </a:t>
            </a:r>
            <a:r>
              <a:rPr lang="ru-RU" sz="2800">
                <a:solidFill>
                  <a:srgbClr val="000000"/>
                </a:solidFill>
                <a:latin typeface="Verdana"/>
              </a:rPr>
              <a:t>(сольфеджио плюс музыкально-танцевальные жанры. 3й класс) прим.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Первы этап — изучаем ритмические рисунки, характерные для жанра польки. Второй этап — домашняя работа - сочиняем мелодию в жанре польки, рисуем рисунок. Третий этап — исполняем свои сочинения, слушаем польку М. Глинки, сочиняем ритмический аккомпанемент (партитуру), исполняем ударными инструментами «Орфовского» оркестра.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Verdana"/>
              </a:rPr>
              <a:t> 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b="1" lang="ru-RU" sz="2800">
                <a:solidFill>
                  <a:srgbClr val="000000"/>
                </a:solidFill>
                <a:latin typeface="Verdana"/>
              </a:rPr>
              <a:t>Баркарола и тарантелла</a:t>
            </a:r>
            <a:r>
              <a:rPr lang="ru-RU" sz="2800">
                <a:solidFill>
                  <a:srgbClr val="000000"/>
                </a:solidFill>
                <a:latin typeface="Verdana"/>
              </a:rPr>
              <a:t>  (сольфеджио плюс литература плюс музыкально-танцевальные жанры. 5й класс)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Первый этап — изучаем размер 6\8. Второй этап — готовим сообщения на тему  «Жанр баркаролы», «Тарантела — народный итальянский танец», «Стихи о Венеции». Третий этап — рассказываем и слушаем музыку. (музыкальная характеристика жанра), разучиваем танец тарантелу.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Verdana"/>
              </a:rPr>
              <a:t> 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b="1" lang="ru-RU" sz="2800">
                <a:solidFill>
                  <a:srgbClr val="000000"/>
                </a:solidFill>
                <a:latin typeface="Verdana"/>
              </a:rPr>
              <a:t> </a:t>
            </a:r>
            <a:r>
              <a:rPr b="1" lang="ru-RU" sz="2800">
                <a:solidFill>
                  <a:srgbClr val="000000"/>
                </a:solidFill>
                <a:latin typeface="Verdana"/>
              </a:rPr>
              <a:t>Праздник одной мелодии </a:t>
            </a:r>
            <a:r>
              <a:rPr lang="ru-RU" sz="2800">
                <a:solidFill>
                  <a:srgbClr val="000000"/>
                </a:solidFill>
                <a:latin typeface="Verdana"/>
              </a:rPr>
              <a:t>(сольфеджио плюс специальность)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"/>
            </a:pPr>
            <a:r>
              <a:rPr lang="ru-RU" sz="2800">
                <a:solidFill>
                  <a:srgbClr val="000000"/>
                </a:solidFill>
                <a:latin typeface="Verdana"/>
              </a:rPr>
              <a:t>Каждый праздник посвящен одной какой-нибудь знаменитой мелодии (напр., «Тамбурин» Рамо, «Во поле береза стояла» 2 кл., «Старинная французская песня» П.Чайковского 3 кл., «Танец снежных хлопьев» из балета «Щелкунчик» П. Чайковского 4 кл.. Первый этап — записываем мелодию нотами (музыкальный диктант). Второй этап — домашняя работа — подбираем аккомпанемент, рисуем рисунок, разучиваем мелодию на своем инструменте, готовим сообщения об авторе, жанре. Третий этап — миниконцерт, исполняем мелодию на инструментах под аккомпанемент, слушаем сообщения. Заключительный этап — получаем призы.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11" nodeType="tmRoot" restart="never">
          <p:childTnLst>
            <p:seq>
              <p:cTn id="1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4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827640" y="476640"/>
            <a:ext cx="3638520" cy="2808000"/>
          </a:xfrm>
          <a:prstGeom prst="rect">
            <a:avLst/>
          </a:prstGeom>
        </p:spPr>
      </p:pic>
      <p:pic>
        <p:nvPicPr>
          <p:cNvPr descr="" id="95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788000" y="404640"/>
            <a:ext cx="3600000" cy="3070440"/>
          </a:xfrm>
          <a:prstGeom prst="rect">
            <a:avLst/>
          </a:prstGeom>
        </p:spPr>
      </p:pic>
      <p:pic>
        <p:nvPicPr>
          <p:cNvPr descr="" id="96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83640" y="3417840"/>
            <a:ext cx="3816000" cy="2829960"/>
          </a:xfrm>
          <a:prstGeom prst="rect">
            <a:avLst/>
          </a:prstGeom>
        </p:spPr>
      </p:pic>
      <p:pic>
        <p:nvPicPr>
          <p:cNvPr descr="" id="97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4742280" y="3706920"/>
            <a:ext cx="3274200" cy="2541240"/>
          </a:xfrm>
          <a:prstGeom prst="rect">
            <a:avLst/>
          </a:prstGeom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457200" y="274680"/>
            <a:ext cx="8229240" cy="417600"/>
          </a:xfrm>
          <a:prstGeom prst="rect">
            <a:avLst/>
          </a:prstGeom>
        </p:spPr>
        <p:txBody>
          <a:bodyPr anchor="b"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ff9257"/>
                </a:solidFill>
                <a:latin typeface="Verdana"/>
              </a:rPr>
              <a:t>3 класс</a:t>
            </a:r>
            <a:endParaRPr/>
          </a:p>
        </p:txBody>
      </p:sp>
      <p:sp>
        <p:nvSpPr>
          <p:cNvPr id="99" name="TextShape 2"/>
          <p:cNvSpPr txBox="1"/>
          <p:nvPr/>
        </p:nvSpPr>
        <p:spPr>
          <a:xfrm>
            <a:off x="457200" y="692640"/>
            <a:ext cx="8229240" cy="5433120"/>
          </a:xfrm>
          <a:prstGeom prst="rect">
            <a:avLst/>
          </a:prstGeom>
        </p:spPr>
        <p:txBody>
          <a:bodyPr bIns="45000" lIns="182880" rIns="90000" tIns="91440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Verdana"/>
              </a:rPr>
              <a:t>Задание – сочинить польку на записанный в виде диктанта ритм.</a:t>
            </a:r>
            <a:endParaRPr/>
          </a:p>
        </p:txBody>
      </p:sp>
      <p:pic>
        <p:nvPicPr>
          <p:cNvPr descr="" id="100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395640" y="2408040"/>
            <a:ext cx="7920360" cy="4171680"/>
          </a:xfrm>
          <a:prstGeom prst="rect">
            <a:avLst/>
          </a:prstGeom>
        </p:spPr>
      </p:pic>
      <p:pic>
        <p:nvPicPr>
          <p:cNvPr descr="" id="101" name="Полька.mscz.wav"/>
          <p:cNvPicPr/>
          <p:nvPr/>
        </p:nvPicPr>
        <p:blipFill>
          <a:blip r:embed="rId2"/>
          <a:stretch>
            <a:fillRect/>
          </a:stretch>
        </p:blipFill>
        <p:spPr>
          <a:xfrm>
            <a:off x="7562880" y="1416960"/>
            <a:ext cx="609120" cy="609120"/>
          </a:xfrm>
          <a:prstGeom prst="rect">
            <a:avLst/>
          </a:prstGeom>
        </p:spPr>
      </p:pic>
      <p:pic>
        <p:nvPicPr>
          <p:cNvPr descr="" id="102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115640" y="1110600"/>
            <a:ext cx="2078280" cy="1957680"/>
          </a:xfrm>
          <a:prstGeom prst="rect">
            <a:avLst/>
          </a:prstGeom>
        </p:spPr>
      </p:pic>
    </p:spTree>
  </p:cSld>
  <p:timing>
    <p:tnLst>
      <p:par>
        <p:cTn dur="indefinite" id="13" nodeType="tmRoot" restart="never">
          <p:childTnLst>
            <p:seq>
              <p:cTn fill="hold" id="14" nodeType="interactiveSeq" restart="whenNotActive">
                <p:childTnLst>
                  <p:par>
                    <p:cTn fill="hold" id="15">
                      <p:stCondLst/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mediacall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seq>
              <p:cTn id="1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0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395640" y="3789000"/>
            <a:ext cx="8591400" cy="2235960"/>
          </a:xfrm>
          <a:prstGeom prst="rect">
            <a:avLst/>
          </a:prstGeom>
        </p:spPr>
      </p:pic>
      <p:pic>
        <p:nvPicPr>
          <p:cNvPr descr="" id="104" name="Кошко-полька.mscz.wav"/>
          <p:cNvPicPr/>
          <p:nvPr/>
        </p:nvPicPr>
        <p:blipFill>
          <a:blip r:embed="rId2"/>
          <a:stretch>
            <a:fillRect/>
          </a:stretch>
        </p:blipFill>
        <p:spPr>
          <a:xfrm>
            <a:off x="7236360" y="2637000"/>
            <a:ext cx="609120" cy="609120"/>
          </a:xfrm>
          <a:prstGeom prst="rect">
            <a:avLst/>
          </a:prstGeom>
        </p:spPr>
      </p:pic>
      <p:pic>
        <p:nvPicPr>
          <p:cNvPr descr="" id="105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43640" y="620640"/>
            <a:ext cx="2307600" cy="3634920"/>
          </a:xfrm>
          <a:prstGeom prst="rect">
            <a:avLst/>
          </a:prstGeom>
        </p:spPr>
      </p:pic>
    </p:spTree>
  </p:cSld>
  <p:timing>
    <p:tnLst>
      <p:par>
        <p:cTn dur="indefinite" id="19" nodeType="tmRoot" restart="never">
          <p:childTnLst>
            <p:seq>
              <p:cTn fill="hold" id="20" nodeType="interactiveSeq" restart="whenNotActive">
                <p:childTnLst>
                  <p:par>
                    <p:cTn fill="hold" id="21">
                      <p:stCondLst/>
                      <p:childTnLst>
                        <p:par>
                          <p:cTn fill="hold" id="22">
                            <p:stCondLst>
                              <p:cond delay="0"/>
                            </p:stCondLst>
                            <p:childTnLst>
                              <p:par>
                                <p:cTn fill="hold" id="23" nodeType="clickEffect" presetClass="mediacall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