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8" r:id="rId3"/>
    <p:sldId id="275" r:id="rId4"/>
    <p:sldId id="259" r:id="rId5"/>
    <p:sldId id="261" r:id="rId6"/>
    <p:sldId id="262" r:id="rId7"/>
    <p:sldId id="263" r:id="rId8"/>
    <p:sldId id="277" r:id="rId9"/>
    <p:sldId id="268" r:id="rId10"/>
    <p:sldId id="269" r:id="rId11"/>
    <p:sldId id="272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50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cat>
            <c:strRef>
              <c:f>Аркуш1!$A$2:$A$5</c:f>
              <c:strCache>
                <c:ptCount val="4"/>
                <c:pt idx="0">
                  <c:v>Высокий</c:v>
                </c:pt>
                <c:pt idx="1">
                  <c:v>Достаточный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Аркуш1!$B$2:$B$5</c:f>
              <c:numCache>
                <c:formatCode>0%</c:formatCode>
                <c:ptCount val="4"/>
                <c:pt idx="0">
                  <c:v>0.4</c:v>
                </c:pt>
                <c:pt idx="1">
                  <c:v>0.56000000000000005</c:v>
                </c:pt>
                <c:pt idx="2">
                  <c:v>4.0000000000000008E-2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301632"/>
        <c:axId val="146092416"/>
      </c:barChart>
      <c:catAx>
        <c:axId val="53301632"/>
        <c:scaling>
          <c:orientation val="minMax"/>
        </c:scaling>
        <c:delete val="0"/>
        <c:axPos val="b"/>
        <c:majorTickMark val="out"/>
        <c:minorTickMark val="none"/>
        <c:tickLblPos val="nextTo"/>
        <c:crossAx val="146092416"/>
        <c:crosses val="autoZero"/>
        <c:auto val="1"/>
        <c:lblAlgn val="ctr"/>
        <c:lblOffset val="100"/>
        <c:noMultiLvlLbl val="0"/>
      </c:catAx>
      <c:valAx>
        <c:axId val="1460924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33016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7"/>
    </mc:Choice>
    <mc:Fallback>
      <c:style val="4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    </c:v>
                </c:pt>
              </c:strCache>
            </c:strRef>
          </c:tx>
          <c:invertIfNegative val="0"/>
          <c:cat>
            <c:strRef>
              <c:f>Аркуш1!$A$2:$A$5</c:f>
              <c:strCache>
                <c:ptCount val="4"/>
                <c:pt idx="0">
                  <c:v>Высокий</c:v>
                </c:pt>
                <c:pt idx="1">
                  <c:v>Достаточный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Аркуш1!$B$2:$B$5</c:f>
              <c:numCache>
                <c:formatCode>0%</c:formatCode>
                <c:ptCount val="4"/>
                <c:pt idx="0">
                  <c:v>0.4</c:v>
                </c:pt>
                <c:pt idx="1">
                  <c:v>0.52</c:v>
                </c:pt>
                <c:pt idx="2">
                  <c:v>8.0000000000000016E-2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095104"/>
        <c:axId val="146117376"/>
      </c:barChart>
      <c:catAx>
        <c:axId val="146095104"/>
        <c:scaling>
          <c:orientation val="minMax"/>
        </c:scaling>
        <c:delete val="0"/>
        <c:axPos val="b"/>
        <c:majorTickMark val="out"/>
        <c:minorTickMark val="none"/>
        <c:tickLblPos val="nextTo"/>
        <c:crossAx val="146117376"/>
        <c:crosses val="autoZero"/>
        <c:auto val="1"/>
        <c:lblAlgn val="ctr"/>
        <c:lblOffset val="100"/>
        <c:noMultiLvlLbl val="0"/>
      </c:catAx>
      <c:valAx>
        <c:axId val="1461173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6095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   </c:v>
                </c:pt>
              </c:strCache>
            </c:strRef>
          </c:tx>
          <c:invertIfNegative val="0"/>
          <c:cat>
            <c:strRef>
              <c:f>Аркуш1!$A$2:$A$5</c:f>
              <c:strCache>
                <c:ptCount val="4"/>
                <c:pt idx="0">
                  <c:v>Высокий</c:v>
                </c:pt>
                <c:pt idx="1">
                  <c:v>Достаточный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Аркуш1!$B$2:$B$5</c:f>
              <c:numCache>
                <c:formatCode>0%</c:formatCode>
                <c:ptCount val="4"/>
                <c:pt idx="0">
                  <c:v>0.43000000000000005</c:v>
                </c:pt>
                <c:pt idx="1">
                  <c:v>0.54</c:v>
                </c:pt>
                <c:pt idx="2">
                  <c:v>3.0000000000000002E-2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592128"/>
        <c:axId val="146593664"/>
      </c:barChart>
      <c:catAx>
        <c:axId val="146592128"/>
        <c:scaling>
          <c:orientation val="minMax"/>
        </c:scaling>
        <c:delete val="0"/>
        <c:axPos val="b"/>
        <c:majorTickMark val="out"/>
        <c:minorTickMark val="none"/>
        <c:tickLblPos val="nextTo"/>
        <c:crossAx val="146593664"/>
        <c:crosses val="autoZero"/>
        <c:auto val="1"/>
        <c:lblAlgn val="ctr"/>
        <c:lblOffset val="100"/>
        <c:noMultiLvlLbl val="0"/>
      </c:catAx>
      <c:valAx>
        <c:axId val="1465936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65921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   </c:v>
                </c:pt>
              </c:strCache>
            </c:strRef>
          </c:tx>
          <c:invertIfNegative val="0"/>
          <c:cat>
            <c:strRef>
              <c:f>Аркуш1!$A$2:$A$5</c:f>
              <c:strCache>
                <c:ptCount val="4"/>
                <c:pt idx="0">
                  <c:v>Высокий</c:v>
                </c:pt>
                <c:pt idx="1">
                  <c:v>Достатній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Аркуш1!$B$2:$B$5</c:f>
              <c:numCache>
                <c:formatCode>0%</c:formatCode>
                <c:ptCount val="4"/>
                <c:pt idx="0">
                  <c:v>0.44</c:v>
                </c:pt>
                <c:pt idx="1">
                  <c:v>0.55000000000000004</c:v>
                </c:pt>
                <c:pt idx="2">
                  <c:v>1.0000000000000002E-2</c:v>
                </c:pt>
                <c:pt idx="3" formatCode="General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590784"/>
        <c:axId val="151592320"/>
      </c:barChart>
      <c:catAx>
        <c:axId val="151590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51592320"/>
        <c:crosses val="autoZero"/>
        <c:auto val="1"/>
        <c:lblAlgn val="ctr"/>
        <c:lblOffset val="100"/>
        <c:noMultiLvlLbl val="0"/>
      </c:catAx>
      <c:valAx>
        <c:axId val="1515923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1590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EBC8A-1AD2-48F8-A114-94BD555BB83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91531-5EDE-454D-A390-D1CB31CFDB9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90074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91531-5EDE-454D-A390-D1CB31CFDB9A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malves\AppData\Local\Microsoft\Windows\Temporary Internet Files\Content.IE5\MB6AUR8S\MCj044158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dirty="0" smtClean="0"/>
              <a:t>Клацніть піктограму, щоб додати зображення</a:t>
            </a:r>
            <a:endParaRPr lang="uk-UA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malves\AppData\Local\Microsoft\Windows\Temporary Internet Files\Content.IE5\MB6AUR8S\MCj04415860000[1].png"/>
          <p:cNvPicPr>
            <a:picLocks noChangeAspect="1" noChangeArrowheads="1"/>
          </p:cNvPicPr>
          <p:nvPr/>
        </p:nvPicPr>
        <p:blipFill>
          <a:blip r:embed="rId13" cstate="print"/>
          <a:srcRect r="1235"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Образец заголовка</a:t>
            </a:r>
            <a:endParaRPr lang="uk-UA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uk-UA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26.06.2018</a:t>
            </a:fld>
            <a:endParaRPr lang="uk-UA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57813" y="533400"/>
            <a:ext cx="3786187" cy="4538663"/>
          </a:xfrm>
        </p:spPr>
        <p:txBody>
          <a:bodyPr/>
          <a:lstStyle/>
          <a:p>
            <a:pPr algn="l"/>
            <a:r>
              <a:rPr lang="ru-RU" sz="3200" b="1" dirty="0" smtClean="0">
                <a:latin typeface="Cambria" pitchFamily="18" charset="0"/>
              </a:rPr>
              <a:t>Презентация </a:t>
            </a:r>
            <a:br>
              <a:rPr lang="ru-RU" sz="3200" b="1" dirty="0" smtClean="0">
                <a:latin typeface="Cambria" pitchFamily="18" charset="0"/>
              </a:rPr>
            </a:br>
            <a:r>
              <a:rPr lang="ru-RU" sz="3200" b="1" dirty="0" smtClean="0">
                <a:latin typeface="Cambria" pitchFamily="18" charset="0"/>
              </a:rPr>
              <a:t>работы  </a:t>
            </a:r>
            <a:br>
              <a:rPr lang="ru-RU" sz="3200" b="1" dirty="0" smtClean="0">
                <a:latin typeface="Cambria" pitchFamily="18" charset="0"/>
              </a:rPr>
            </a:br>
            <a:r>
              <a:rPr lang="ru-RU" sz="3200" b="1" dirty="0" smtClean="0">
                <a:latin typeface="Cambria" pitchFamily="18" charset="0"/>
              </a:rPr>
              <a:t>учителя истории Величко Оксаны Викторовны</a:t>
            </a:r>
            <a:endParaRPr lang="ru-RU" sz="3200" b="1" dirty="0">
              <a:latin typeface="Cambria" pitchFamily="18" charset="0"/>
            </a:endParaRPr>
          </a:p>
        </p:txBody>
      </p:sp>
      <p:pic>
        <p:nvPicPr>
          <p:cNvPr id="7" name="Рисунок 6" descr="IMG_07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2808312" cy="2875003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0112201114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214290"/>
            <a:ext cx="2429462" cy="2926678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ger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95112" y="4000504"/>
            <a:ext cx="1919896" cy="200026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5486400" cy="857256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/>
              <a:t>Результаты по предмету за четыре года</a:t>
            </a:r>
            <a:endParaRPr lang="ru-RU" sz="280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357158" y="5286388"/>
            <a:ext cx="4000528" cy="804862"/>
          </a:xfrm>
        </p:spPr>
        <p:txBody>
          <a:bodyPr>
            <a:normAutofit/>
          </a:bodyPr>
          <a:lstStyle/>
          <a:p>
            <a:pPr algn="ctr"/>
            <a:r>
              <a:rPr lang="uk-UA" sz="1800" b="1" i="1" dirty="0" smtClean="0"/>
              <a:t>2009-2010уч.г.</a:t>
            </a:r>
            <a:endParaRPr lang="uk-UA" sz="1800" b="1" i="1" dirty="0"/>
          </a:p>
        </p:txBody>
      </p:sp>
      <p:graphicFrame>
        <p:nvGraphicFramePr>
          <p:cNvPr id="5" name="Діаграма 4"/>
          <p:cNvGraphicFramePr/>
          <p:nvPr/>
        </p:nvGraphicFramePr>
        <p:xfrm>
          <a:off x="357158" y="1142984"/>
          <a:ext cx="390525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іаграма 5"/>
          <p:cNvGraphicFramePr/>
          <p:nvPr/>
        </p:nvGraphicFramePr>
        <p:xfrm>
          <a:off x="5000628" y="1142984"/>
          <a:ext cx="392909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00628" y="528638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/>
              <a:t>2010-2011уч.г.</a:t>
            </a:r>
            <a:endParaRPr lang="uk-UA" b="1" i="1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6864" cy="781028"/>
          </a:xfrm>
        </p:spPr>
        <p:txBody>
          <a:bodyPr>
            <a:noAutofit/>
          </a:bodyPr>
          <a:lstStyle/>
          <a:p>
            <a:pPr algn="just"/>
            <a:r>
              <a:rPr lang="ru-RU" sz="4000" i="1" dirty="0" smtClean="0"/>
              <a:t>       Творческая  мастерская</a:t>
            </a:r>
            <a:endParaRPr lang="ru-RU" sz="4000" i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285720" y="4214818"/>
            <a:ext cx="1857388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 Своя  </a:t>
            </a:r>
            <a:r>
              <a:rPr lang="uk-UA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игра”</a:t>
            </a:r>
            <a:endParaRPr lang="ru-RU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2357422" y="1500174"/>
            <a:ext cx="1643074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Аукцион”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2357422" y="4143380"/>
            <a:ext cx="1714512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“ГАЛЕРЕЯ”</a:t>
            </a:r>
            <a:endParaRPr lang="uk-UA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2285984" y="2357430"/>
            <a:ext cx="1785950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Микрофон»</a:t>
            </a:r>
          </a:p>
        </p:txBody>
      </p:sp>
      <p:sp>
        <p:nvSpPr>
          <p:cNvPr id="9" name="Прямокутник 8"/>
          <p:cNvSpPr/>
          <p:nvPr/>
        </p:nvSpPr>
        <p:spPr>
          <a:xfrm>
            <a:off x="285720" y="3143248"/>
            <a:ext cx="1857388" cy="10001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Граффити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285720" y="2357430"/>
            <a:ext cx="1857388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Т-схема”</a:t>
            </a:r>
          </a:p>
        </p:txBody>
      </p:sp>
      <p:sp>
        <p:nvSpPr>
          <p:cNvPr id="11" name="Прямокутник 10"/>
          <p:cNvSpPr/>
          <p:nvPr/>
        </p:nvSpPr>
        <p:spPr>
          <a:xfrm>
            <a:off x="2357422" y="3214686"/>
            <a:ext cx="1714512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“Минутка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”</a:t>
            </a:r>
          </a:p>
        </p:txBody>
      </p:sp>
      <p:sp>
        <p:nvSpPr>
          <p:cNvPr id="12" name="Прямокутник 11"/>
          <p:cNvSpPr/>
          <p:nvPr/>
        </p:nvSpPr>
        <p:spPr>
          <a:xfrm>
            <a:off x="285720" y="1500174"/>
            <a:ext cx="1857388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Думай-работай в паре -Делись</a:t>
            </a:r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”</a:t>
            </a:r>
          </a:p>
        </p:txBody>
      </p:sp>
      <p:sp>
        <p:nvSpPr>
          <p:cNvPr id="13" name="Прямокутник 12"/>
          <p:cNvSpPr/>
          <p:nvPr/>
        </p:nvSpPr>
        <p:spPr>
          <a:xfrm>
            <a:off x="2357422" y="785794"/>
            <a:ext cx="164307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Круг идей»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251520" y="764704"/>
            <a:ext cx="2074552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“</a:t>
            </a: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tang" pitchFamily="18" charset="-127"/>
                <a:ea typeface="Batang" pitchFamily="18" charset="-127"/>
              </a:rPr>
              <a:t>Лингвистическая мастерская</a:t>
            </a:r>
          </a:p>
        </p:txBody>
      </p:sp>
      <p:pic>
        <p:nvPicPr>
          <p:cNvPr id="16" name="Рисунок 15" descr="IMG_06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714356"/>
            <a:ext cx="4492628" cy="2714644"/>
          </a:xfrm>
          <a:prstGeom prst="rect">
            <a:avLst/>
          </a:prstGeom>
        </p:spPr>
      </p:pic>
      <p:pic>
        <p:nvPicPr>
          <p:cNvPr id="18" name="Рисунок 17" descr="IMG_06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571876"/>
            <a:ext cx="4500594" cy="308261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85786" y="5429264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Собираться </a:t>
            </a:r>
            <a:r>
              <a:rPr lang="ru-RU" dirty="0" err="1" smtClean="0">
                <a:solidFill>
                  <a:srgbClr val="FFFF00"/>
                </a:solidFill>
              </a:rPr>
              <a:t>вместе-это</a:t>
            </a:r>
            <a:r>
              <a:rPr lang="ru-RU" dirty="0" smtClean="0">
                <a:solidFill>
                  <a:srgbClr val="FFFF00"/>
                </a:solidFill>
              </a:rPr>
              <a:t> начало.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Держаться вместе –это процесс.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Работать </a:t>
            </a:r>
            <a:r>
              <a:rPr lang="ru-RU" dirty="0" err="1" smtClean="0">
                <a:solidFill>
                  <a:srgbClr val="FFFF00"/>
                </a:solidFill>
              </a:rPr>
              <a:t>вместе-это</a:t>
            </a:r>
            <a:r>
              <a:rPr lang="ru-RU" dirty="0" smtClean="0">
                <a:solidFill>
                  <a:srgbClr val="FFFF00"/>
                </a:solidFill>
              </a:rPr>
              <a:t> успех.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                Г.Форд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857256"/>
          </a:xfrm>
        </p:spPr>
        <p:txBody>
          <a:bodyPr>
            <a:noAutofit/>
          </a:bodyPr>
          <a:lstStyle/>
          <a:p>
            <a:pPr algn="ctr"/>
            <a:r>
              <a:rPr lang="uk-UA" dirty="0" smtClean="0">
                <a:latin typeface="Cambria" pitchFamily="18" charset="0"/>
              </a:rPr>
              <a:t>Проблема над  </a:t>
            </a:r>
            <a:r>
              <a:rPr lang="ru-RU" dirty="0" smtClean="0">
                <a:latin typeface="Cambria" pitchFamily="18" charset="0"/>
              </a:rPr>
              <a:t>которой я работаю:</a:t>
            </a:r>
            <a:r>
              <a:rPr lang="uk-UA" dirty="0" smtClean="0">
                <a:latin typeface="Cambria" pitchFamily="18" charset="0"/>
              </a:rPr>
              <a:t/>
            </a:r>
            <a:br>
              <a:rPr lang="uk-UA" dirty="0" smtClean="0">
                <a:latin typeface="Cambria" pitchFamily="18" charset="0"/>
              </a:rPr>
            </a:br>
            <a:r>
              <a:rPr lang="uk-UA" dirty="0" smtClean="0">
                <a:latin typeface="Cambria" pitchFamily="18" charset="0"/>
              </a:rPr>
              <a:t>“</a:t>
            </a:r>
            <a:r>
              <a:rPr lang="ru-RU" dirty="0" smtClean="0">
                <a:latin typeface="Cambria" pitchFamily="18" charset="0"/>
              </a:rPr>
              <a:t>Интерактивные технологии кооперативного обучения на уроках истории и обществознания»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9" name="Місце для тексту 18"/>
          <p:cNvSpPr>
            <a:spLocks noGrp="1"/>
          </p:cNvSpPr>
          <p:nvPr>
            <p:ph type="body" sz="half" idx="2"/>
          </p:nvPr>
        </p:nvSpPr>
        <p:spPr>
          <a:xfrm>
            <a:off x="285720" y="5214950"/>
            <a:ext cx="8501122" cy="131444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“</a:t>
            </a:r>
            <a:endParaRPr lang="uk-UA" sz="2000" b="1" i="1" dirty="0" smtClean="0">
              <a:solidFill>
                <a:srgbClr val="FFFF00"/>
              </a:solidFill>
            </a:endParaRPr>
          </a:p>
          <a:p>
            <a:r>
              <a:rPr lang="uk-UA" sz="2000" b="1" i="1" dirty="0" smtClean="0">
                <a:solidFill>
                  <a:srgbClr val="FFFF00"/>
                </a:solidFill>
              </a:rPr>
              <a:t>     “ </a:t>
            </a:r>
            <a:r>
              <a:rPr lang="ru-RU" sz="2000" b="1" i="1" dirty="0" smtClean="0">
                <a:solidFill>
                  <a:srgbClr val="FFFF00"/>
                </a:solidFill>
              </a:rPr>
              <a:t>Задача учителя подвести ученика к осознанию его способностей и сил и пробудить в нем высокую заинтересованность, которая давала бы ему силу любви к наукам, к духовности и красоты."</a:t>
            </a:r>
          </a:p>
          <a:p>
            <a:r>
              <a:rPr lang="ru-RU" sz="2000" b="1" i="1" dirty="0" smtClean="0"/>
              <a:t>                                                                            </a:t>
            </a:r>
            <a:r>
              <a:rPr lang="uk-UA" sz="2000" b="1" i="1" dirty="0" smtClean="0"/>
              <a:t>                                                                     Г.Гессе </a:t>
            </a:r>
            <a:endParaRPr lang="uk-UA" sz="2000" b="1" i="1" dirty="0"/>
          </a:p>
        </p:txBody>
      </p:sp>
      <p:pic>
        <p:nvPicPr>
          <p:cNvPr id="9" name="Рисунок 8" descr="0112201114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928670"/>
            <a:ext cx="2366675" cy="2286016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Овал 19"/>
          <p:cNvSpPr/>
          <p:nvPr/>
        </p:nvSpPr>
        <p:spPr>
          <a:xfrm>
            <a:off x="6572264" y="92867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22" name="Місце для зображення 21" descr="IMG_0666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143240" y="1000108"/>
            <a:ext cx="5214974" cy="421484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Diagram 2"/>
          <p:cNvGrpSpPr>
            <a:grpSpLocks noChangeAspect="1"/>
          </p:cNvGrpSpPr>
          <p:nvPr/>
        </p:nvGrpSpPr>
        <p:grpSpPr bwMode="auto">
          <a:xfrm>
            <a:off x="928662" y="1357298"/>
            <a:ext cx="6929486" cy="5072098"/>
            <a:chOff x="1429" y="703"/>
            <a:chExt cx="2858" cy="2858"/>
          </a:xfrm>
        </p:grpSpPr>
        <p:sp>
          <p:nvSpPr>
            <p:cNvPr id="8" name="_s1028"/>
            <p:cNvSpPr>
              <a:spLocks noChangeShapeType="1"/>
            </p:cNvSpPr>
            <p:nvPr/>
          </p:nvSpPr>
          <p:spPr bwMode="auto">
            <a:xfrm flipH="1" flipV="1">
              <a:off x="2211" y="1922"/>
              <a:ext cx="325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9" name="_s1029"/>
            <p:cNvSpPr>
              <a:spLocks noChangeArrowheads="1"/>
            </p:cNvSpPr>
            <p:nvPr/>
          </p:nvSpPr>
          <p:spPr bwMode="auto">
            <a:xfrm>
              <a:off x="1550" y="1477"/>
              <a:ext cx="679" cy="679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_s1030"/>
            <p:cNvSpPr>
              <a:spLocks noChangeShapeType="1"/>
            </p:cNvSpPr>
            <p:nvPr/>
          </p:nvSpPr>
          <p:spPr bwMode="auto">
            <a:xfrm flipH="1">
              <a:off x="2459" y="2405"/>
              <a:ext cx="200" cy="2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1" name="_s1031"/>
            <p:cNvSpPr>
              <a:spLocks noChangeArrowheads="1"/>
            </p:cNvSpPr>
            <p:nvPr/>
          </p:nvSpPr>
          <p:spPr bwMode="auto">
            <a:xfrm>
              <a:off x="1920" y="2617"/>
              <a:ext cx="679" cy="679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2" name="_s1032"/>
            <p:cNvSpPr>
              <a:spLocks noChangeShapeType="1"/>
            </p:cNvSpPr>
            <p:nvPr/>
          </p:nvSpPr>
          <p:spPr bwMode="auto">
            <a:xfrm>
              <a:off x="3057" y="2405"/>
              <a:ext cx="201" cy="2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3" name="_s1033"/>
            <p:cNvSpPr>
              <a:spLocks noChangeArrowheads="1"/>
            </p:cNvSpPr>
            <p:nvPr/>
          </p:nvSpPr>
          <p:spPr bwMode="auto">
            <a:xfrm>
              <a:off x="3118" y="2617"/>
              <a:ext cx="679" cy="679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4" name="_s1034"/>
            <p:cNvSpPr>
              <a:spLocks noChangeShapeType="1"/>
            </p:cNvSpPr>
            <p:nvPr/>
          </p:nvSpPr>
          <p:spPr bwMode="auto">
            <a:xfrm flipV="1">
              <a:off x="3180" y="1921"/>
              <a:ext cx="324" cy="1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5" name="_s1035"/>
            <p:cNvSpPr>
              <a:spLocks noChangeArrowheads="1"/>
            </p:cNvSpPr>
            <p:nvPr/>
          </p:nvSpPr>
          <p:spPr bwMode="auto">
            <a:xfrm>
              <a:off x="3488" y="1478"/>
              <a:ext cx="679" cy="679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6" name="_s1036"/>
            <p:cNvSpPr>
              <a:spLocks noChangeShapeType="1"/>
            </p:cNvSpPr>
            <p:nvPr/>
          </p:nvSpPr>
          <p:spPr bwMode="auto">
            <a:xfrm flipV="1">
              <a:off x="2858" y="1452"/>
              <a:ext cx="0" cy="3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7" name="_s1037"/>
            <p:cNvSpPr>
              <a:spLocks noChangeArrowheads="1"/>
            </p:cNvSpPr>
            <p:nvPr/>
          </p:nvSpPr>
          <p:spPr bwMode="auto">
            <a:xfrm>
              <a:off x="2519" y="774"/>
              <a:ext cx="679" cy="679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_s1038"/>
            <p:cNvSpPr>
              <a:spLocks noChangeArrowheads="1"/>
            </p:cNvSpPr>
            <p:nvPr/>
          </p:nvSpPr>
          <p:spPr bwMode="auto">
            <a:xfrm>
              <a:off x="2519" y="1793"/>
              <a:ext cx="679" cy="679"/>
            </a:xfrm>
            <a:prstGeom prst="ellips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6" name="Прямокутник 5"/>
          <p:cNvSpPr/>
          <p:nvPr/>
        </p:nvSpPr>
        <p:spPr>
          <a:xfrm>
            <a:off x="928662" y="142852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ВЛИЯНИЕ НА ЛИЧНОСТЬ </a:t>
            </a:r>
          </a:p>
          <a:p>
            <a:pPr algn="ctr"/>
            <a:r>
              <a:rPr lang="uk-UA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УЧЕНИКА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9" name="Рисунок 18" descr="IMG_06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80575">
            <a:off x="175506" y="679282"/>
            <a:ext cx="2619616" cy="1964712"/>
          </a:xfrm>
          <a:prstGeom prst="ellipse">
            <a:avLst/>
          </a:prstGeom>
        </p:spPr>
      </p:pic>
      <p:pic>
        <p:nvPicPr>
          <p:cNvPr id="20" name="Рисунок 19" descr="IMG_06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0"/>
            <a:ext cx="2071670" cy="2357430"/>
          </a:xfrm>
          <a:prstGeom prst="ellipse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635896" y="1556793"/>
            <a:ext cx="15121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    развитие</a:t>
            </a:r>
          </a:p>
          <a:p>
            <a:pPr algn="just"/>
            <a:r>
              <a:rPr lang="ru-RU" sz="1400" dirty="0" smtClean="0"/>
              <a:t>познавательной</a:t>
            </a:r>
          </a:p>
          <a:p>
            <a:pPr algn="just"/>
            <a:r>
              <a:rPr lang="ru-RU" sz="1400" dirty="0" smtClean="0"/>
              <a:t>активности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331640" y="2852936"/>
            <a:ext cx="1944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формирование</a:t>
            </a:r>
          </a:p>
          <a:p>
            <a:r>
              <a:rPr lang="ru-RU" sz="1400" dirty="0" smtClean="0"/>
              <a:t>социальных и</a:t>
            </a:r>
          </a:p>
          <a:p>
            <a:r>
              <a:rPr lang="ru-RU" sz="1400" dirty="0" smtClean="0"/>
              <a:t>коммуникативных</a:t>
            </a:r>
          </a:p>
          <a:p>
            <a:r>
              <a:rPr lang="ru-RU" sz="1400" dirty="0" smtClean="0"/>
              <a:t>компетенций</a:t>
            </a:r>
            <a:endParaRPr lang="ru-RU" sz="1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339752" y="4813994"/>
            <a:ext cx="1656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Реализация</a:t>
            </a:r>
          </a:p>
          <a:p>
            <a:r>
              <a:rPr lang="ru-RU" dirty="0" smtClean="0"/>
              <a:t>творческого</a:t>
            </a:r>
          </a:p>
          <a:p>
            <a:r>
              <a:rPr lang="ru-RU" dirty="0" smtClean="0"/>
              <a:t>потенциала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rot="10800000" flipV="1">
            <a:off x="4932040" y="4943491"/>
            <a:ext cx="180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формирование</a:t>
            </a:r>
          </a:p>
          <a:p>
            <a:r>
              <a:rPr lang="ru-RU" sz="1600" dirty="0" smtClean="0"/>
              <a:t>информационной</a:t>
            </a:r>
          </a:p>
          <a:p>
            <a:r>
              <a:rPr lang="ru-RU" sz="1600" dirty="0" smtClean="0"/>
              <a:t>культуры</a:t>
            </a:r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012160" y="2708920"/>
            <a:ext cx="144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Создание</a:t>
            </a:r>
          </a:p>
          <a:p>
            <a:r>
              <a:rPr lang="ru-RU" sz="1400" dirty="0" smtClean="0"/>
              <a:t>представления</a:t>
            </a:r>
          </a:p>
          <a:p>
            <a:r>
              <a:rPr lang="ru-RU" sz="1400" dirty="0" smtClean="0"/>
              <a:t>о научной</a:t>
            </a:r>
          </a:p>
          <a:p>
            <a:r>
              <a:rPr lang="ru-RU" sz="1400" dirty="0" smtClean="0"/>
              <a:t>картине мира</a:t>
            </a:r>
            <a:endParaRPr lang="ru-RU" sz="1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563888" y="3501008"/>
            <a:ext cx="180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/>
              <a:t>Мультимедийные</a:t>
            </a:r>
            <a:endParaRPr lang="ru-RU" sz="1600" dirty="0" smtClean="0"/>
          </a:p>
          <a:p>
            <a:r>
              <a:rPr lang="ru-RU" sz="1600" dirty="0" smtClean="0"/>
              <a:t>средства</a:t>
            </a:r>
          </a:p>
          <a:p>
            <a:r>
              <a:rPr lang="ru-RU" sz="1600" dirty="0" smtClean="0"/>
              <a:t>обучение</a:t>
            </a:r>
            <a:endParaRPr lang="ru-RU" sz="1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5486400" cy="923928"/>
          </a:xfrm>
        </p:spPr>
        <p:txBody>
          <a:bodyPr>
            <a:noAutofit/>
          </a:bodyPr>
          <a:lstStyle/>
          <a:p>
            <a:pPr algn="ctr"/>
            <a:r>
              <a:rPr lang="uk-UA" sz="3300" dirty="0" smtClean="0">
                <a:latin typeface="Cambria" pitchFamily="18" charset="0"/>
                <a:ea typeface="Batang" pitchFamily="18" charset="-127"/>
              </a:rPr>
              <a:t>Результат, </a:t>
            </a:r>
            <a:r>
              <a:rPr lang="ru-RU" sz="3300" dirty="0" smtClean="0">
                <a:latin typeface="Cambria" pitchFamily="18" charset="0"/>
                <a:ea typeface="Batang" pitchFamily="18" charset="-127"/>
              </a:rPr>
              <a:t>ожидаемый </a:t>
            </a:r>
            <a:r>
              <a:rPr lang="uk-UA" sz="3300" dirty="0" smtClean="0">
                <a:latin typeface="Cambria" pitchFamily="18" charset="0"/>
                <a:ea typeface="Batang" pitchFamily="18" charset="-127"/>
              </a:rPr>
              <a:t>учителем</a:t>
            </a:r>
            <a:endParaRPr lang="uk-UA" sz="3300" dirty="0">
              <a:latin typeface="Cambria" pitchFamily="18" charset="0"/>
              <a:ea typeface="Batang" pitchFamily="18" charset="-127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785786" y="3857628"/>
            <a:ext cx="2428892" cy="17145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Глубокие знания, постоянный поиск нетрадиционных, нестандартных форм обучения</a:t>
            </a:r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3643306" y="1785926"/>
            <a:ext cx="1643074" cy="27146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новый</a:t>
            </a:r>
          </a:p>
          <a:p>
            <a:pPr algn="ctr"/>
            <a:r>
              <a:rPr lang="ru-RU" dirty="0" smtClean="0"/>
              <a:t>взгляд на учебную и </a:t>
            </a:r>
            <a:r>
              <a:rPr lang="ru-RU" dirty="0" err="1" smtClean="0"/>
              <a:t>референтную</a:t>
            </a:r>
            <a:r>
              <a:rPr lang="ru-RU" dirty="0" smtClean="0"/>
              <a:t> роль учителя</a:t>
            </a:r>
            <a:endParaRPr lang="uk-UA" dirty="0"/>
          </a:p>
        </p:txBody>
      </p:sp>
      <p:sp>
        <p:nvSpPr>
          <p:cNvPr id="9" name="Прямокутник 8"/>
          <p:cNvSpPr/>
          <p:nvPr/>
        </p:nvSpPr>
        <p:spPr>
          <a:xfrm>
            <a:off x="6143636" y="3571876"/>
            <a:ext cx="2214578" cy="17859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Внешние технологии кооперативного обучения</a:t>
            </a:r>
            <a:endParaRPr lang="ru-RU" dirty="0"/>
          </a:p>
        </p:txBody>
      </p:sp>
      <p:sp>
        <p:nvSpPr>
          <p:cNvPr id="10" name="Прямокутник 9"/>
          <p:cNvSpPr/>
          <p:nvPr/>
        </p:nvSpPr>
        <p:spPr>
          <a:xfrm>
            <a:off x="1928794" y="5857892"/>
            <a:ext cx="5786478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и развитие профессионального мастерства учителя</a:t>
            </a:r>
            <a:endParaRPr lang="uk-UA" dirty="0"/>
          </a:p>
        </p:txBody>
      </p:sp>
      <p:pic>
        <p:nvPicPr>
          <p:cNvPr id="11" name="Рисунок 10" descr="0112201114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0"/>
            <a:ext cx="2043114" cy="1402123"/>
          </a:xfrm>
          <a:prstGeom prst="ellipse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6143636" y="1357298"/>
            <a:ext cx="2214578" cy="19288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Изменение методической функции педагога: не передавать знания, а учить, как их получить</a:t>
            </a:r>
            <a:endParaRPr lang="uk-UA" dirty="0"/>
          </a:p>
        </p:txBody>
      </p:sp>
      <p:pic>
        <p:nvPicPr>
          <p:cNvPr id="12" name="Рисунок 11" descr="IMG_06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71672">
            <a:off x="-28803" y="21892"/>
            <a:ext cx="1944705" cy="1433794"/>
          </a:xfrm>
          <a:prstGeom prst="ellipse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857224" y="1357298"/>
            <a:ext cx="2286016" cy="22145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учебной деятельности учащихся, при которой учитель организатор и ее участник</a:t>
            </a:r>
            <a:endParaRPr lang="uk-UA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6429420" cy="1143008"/>
          </a:xfrm>
        </p:spPr>
        <p:txBody>
          <a:bodyPr>
            <a:noAutofit/>
          </a:bodyPr>
          <a:lstStyle/>
          <a:p>
            <a:pPr algn="ctr"/>
            <a:r>
              <a:rPr lang="ru-RU" sz="3300" dirty="0" smtClean="0"/>
              <a:t>Технологии интерактивного обучения</a:t>
            </a:r>
            <a:endParaRPr lang="ru-RU" sz="3300" dirty="0"/>
          </a:p>
        </p:txBody>
      </p:sp>
      <p:sp>
        <p:nvSpPr>
          <p:cNvPr id="7" name="Прямокутник 6"/>
          <p:cNvSpPr/>
          <p:nvPr/>
        </p:nvSpPr>
        <p:spPr>
          <a:xfrm>
            <a:off x="2987824" y="2708920"/>
            <a:ext cx="1785950" cy="17145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Технологии ситуативного моделирования</a:t>
            </a:r>
            <a:endParaRPr lang="ru-RU" dirty="0"/>
          </a:p>
        </p:txBody>
      </p:sp>
      <p:sp>
        <p:nvSpPr>
          <p:cNvPr id="8" name="Прямокутник 7"/>
          <p:cNvSpPr/>
          <p:nvPr/>
        </p:nvSpPr>
        <p:spPr>
          <a:xfrm>
            <a:off x="5076056" y="2714620"/>
            <a:ext cx="1710522" cy="17145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Технологии коллективного  и группового обучения</a:t>
            </a:r>
            <a:endParaRPr lang="ru-RU" dirty="0"/>
          </a:p>
        </p:txBody>
      </p:sp>
      <p:sp>
        <p:nvSpPr>
          <p:cNvPr id="9" name="Прямокутник 8"/>
          <p:cNvSpPr/>
          <p:nvPr/>
        </p:nvSpPr>
        <p:spPr>
          <a:xfrm>
            <a:off x="7020272" y="2708920"/>
            <a:ext cx="2123728" cy="17145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Технологии</a:t>
            </a:r>
          </a:p>
          <a:p>
            <a:pPr algn="ctr"/>
            <a:r>
              <a:rPr lang="ru-RU" dirty="0" smtClean="0"/>
              <a:t> </a:t>
            </a:r>
            <a:r>
              <a:rPr lang="ru-RU" b="1" dirty="0" smtClean="0"/>
              <a:t>обработки </a:t>
            </a:r>
          </a:p>
          <a:p>
            <a:pPr algn="ctr"/>
            <a:r>
              <a:rPr lang="ru-RU" dirty="0" smtClean="0"/>
              <a:t> </a:t>
            </a:r>
            <a:r>
              <a:rPr lang="ru-RU" b="1" dirty="0" smtClean="0"/>
              <a:t>дискуссионных</a:t>
            </a:r>
            <a:r>
              <a:rPr lang="ru-RU" dirty="0" smtClean="0"/>
              <a:t> </a:t>
            </a:r>
          </a:p>
          <a:p>
            <a:pPr algn="ctr"/>
            <a:r>
              <a:rPr lang="ru-RU" b="1" dirty="0" smtClean="0"/>
              <a:t>вопросов</a:t>
            </a:r>
            <a:endParaRPr lang="ru-RU" dirty="0"/>
          </a:p>
        </p:txBody>
      </p:sp>
      <p:sp>
        <p:nvSpPr>
          <p:cNvPr id="10" name="Стрілка вгору 9"/>
          <p:cNvSpPr/>
          <p:nvPr/>
        </p:nvSpPr>
        <p:spPr>
          <a:xfrm rot="13770588">
            <a:off x="1523112" y="2192194"/>
            <a:ext cx="357190" cy="4847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Стрілка вниз 10"/>
          <p:cNvSpPr/>
          <p:nvPr/>
        </p:nvSpPr>
        <p:spPr>
          <a:xfrm>
            <a:off x="3500430" y="2214554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2" name="Стрілка вниз 11"/>
          <p:cNvSpPr/>
          <p:nvPr/>
        </p:nvSpPr>
        <p:spPr>
          <a:xfrm>
            <a:off x="5715008" y="2214554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4" name="Рисунок 13" descr="IMG_06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81504"/>
            <a:ext cx="3301995" cy="2476496"/>
          </a:xfrm>
          <a:prstGeom prst="ellipse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285720" y="2714620"/>
            <a:ext cx="2000264" cy="17145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Интерактивные технологии кооперативного обучения</a:t>
            </a:r>
            <a:endParaRPr lang="ru-RU" dirty="0"/>
          </a:p>
        </p:txBody>
      </p:sp>
      <p:pic>
        <p:nvPicPr>
          <p:cNvPr id="15" name="Рисунок 14" descr="IMG_06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60" y="0"/>
            <a:ext cx="2143140" cy="2210143"/>
          </a:xfrm>
          <a:prstGeom prst="ellipse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1571604" y="1357298"/>
            <a:ext cx="5357850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Технологии обучения истории</a:t>
            </a:r>
            <a:endParaRPr lang="ru-RU" dirty="0"/>
          </a:p>
        </p:txBody>
      </p:sp>
      <p:sp>
        <p:nvSpPr>
          <p:cNvPr id="13" name="Стрілка вниз 12"/>
          <p:cNvSpPr/>
          <p:nvPr/>
        </p:nvSpPr>
        <p:spPr>
          <a:xfrm rot="19387727">
            <a:off x="7115906" y="2059533"/>
            <a:ext cx="428628" cy="4500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6233270" cy="566738"/>
          </a:xfrm>
        </p:spPr>
        <p:txBody>
          <a:bodyPr>
            <a:noAutofit/>
          </a:bodyPr>
          <a:lstStyle/>
          <a:p>
            <a:pPr algn="ctr"/>
            <a:r>
              <a:rPr lang="ru-RU" sz="3900" i="1" dirty="0" smtClean="0">
                <a:latin typeface="Batang" pitchFamily="18" charset="-127"/>
                <a:ea typeface="Batang" pitchFamily="18" charset="-127"/>
              </a:rPr>
              <a:t>Ожидаемые результаты</a:t>
            </a:r>
            <a:endParaRPr lang="ru-RU" sz="3900" i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2643182"/>
            <a:ext cx="31643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500" b="1" dirty="0" smtClean="0"/>
              <a:t>История</a:t>
            </a:r>
            <a:endParaRPr lang="ru-RU" sz="5500" b="1" dirty="0"/>
          </a:p>
        </p:txBody>
      </p:sp>
      <p:sp>
        <p:nvSpPr>
          <p:cNvPr id="17" name="Округлений прямокутник 16"/>
          <p:cNvSpPr/>
          <p:nvPr/>
        </p:nvSpPr>
        <p:spPr>
          <a:xfrm>
            <a:off x="357158" y="1643050"/>
            <a:ext cx="250033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Обогащение знаний о нравственное содержание культуры человечества</a:t>
            </a:r>
            <a:endParaRPr lang="uk-UA" b="1" dirty="0"/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428596" y="3214686"/>
            <a:ext cx="250033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Умение оценивать собственные поступки и поступки других</a:t>
            </a:r>
            <a:endParaRPr lang="uk-UA" b="1" dirty="0"/>
          </a:p>
        </p:txBody>
      </p:sp>
      <p:sp>
        <p:nvSpPr>
          <p:cNvPr id="21" name="Округлений прямокутник 20"/>
          <p:cNvSpPr/>
          <p:nvPr/>
        </p:nvSpPr>
        <p:spPr>
          <a:xfrm>
            <a:off x="6215074" y="4071942"/>
            <a:ext cx="264320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Развитие коммуникативных и </a:t>
            </a:r>
            <a:r>
              <a:rPr lang="ru-RU" b="1" dirty="0" err="1" smtClean="0"/>
              <a:t>социокультурных</a:t>
            </a:r>
            <a:r>
              <a:rPr lang="ru-RU" b="1" dirty="0" smtClean="0"/>
              <a:t> способностей</a:t>
            </a:r>
            <a:endParaRPr lang="ru-RU" b="1" dirty="0"/>
          </a:p>
        </p:txBody>
      </p:sp>
      <p:sp>
        <p:nvSpPr>
          <p:cNvPr id="23" name="Стрілка вправо 22"/>
          <p:cNvSpPr/>
          <p:nvPr/>
        </p:nvSpPr>
        <p:spPr>
          <a:xfrm rot="20857536">
            <a:off x="2937259" y="3333843"/>
            <a:ext cx="963781" cy="1822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4" name="Стрілка вправо 23"/>
          <p:cNvSpPr/>
          <p:nvPr/>
        </p:nvSpPr>
        <p:spPr>
          <a:xfrm rot="1033007">
            <a:off x="2966890" y="2182481"/>
            <a:ext cx="896046" cy="188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5" name="Стрілка вправо 24"/>
          <p:cNvSpPr/>
          <p:nvPr/>
        </p:nvSpPr>
        <p:spPr>
          <a:xfrm rot="17157050">
            <a:off x="4120450" y="4104367"/>
            <a:ext cx="905131" cy="207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7" name="Стрілка вправо 26"/>
          <p:cNvSpPr/>
          <p:nvPr/>
        </p:nvSpPr>
        <p:spPr>
          <a:xfrm rot="13435613">
            <a:off x="5610359" y="3779258"/>
            <a:ext cx="758470" cy="2020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8" name="Стрілка вправо 27"/>
          <p:cNvSpPr/>
          <p:nvPr/>
        </p:nvSpPr>
        <p:spPr>
          <a:xfrm rot="5400000">
            <a:off x="4648630" y="2040253"/>
            <a:ext cx="926897" cy="205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29" name="Рисунок 28" descr="IMG_06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661281"/>
            <a:ext cx="2928958" cy="2196719"/>
          </a:xfrm>
          <a:prstGeom prst="ellipse">
            <a:avLst/>
          </a:prstGeom>
        </p:spPr>
      </p:pic>
      <p:sp>
        <p:nvSpPr>
          <p:cNvPr id="20" name="Округлений прямокутник 19"/>
          <p:cNvSpPr/>
          <p:nvPr/>
        </p:nvSpPr>
        <p:spPr>
          <a:xfrm>
            <a:off x="3143240" y="4643446"/>
            <a:ext cx="235745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Развитие творческих способностей</a:t>
            </a:r>
            <a:endParaRPr lang="ru-RU" b="1" dirty="0"/>
          </a:p>
        </p:txBody>
      </p:sp>
      <p:pic>
        <p:nvPicPr>
          <p:cNvPr id="30" name="Рисунок 29" descr="0112201114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0"/>
            <a:ext cx="2152680" cy="1614510"/>
          </a:xfrm>
          <a:prstGeom prst="ellipse">
            <a:avLst/>
          </a:prstGeom>
        </p:spPr>
      </p:pic>
      <p:sp>
        <p:nvSpPr>
          <p:cNvPr id="22" name="Округлений прямокутник 21"/>
          <p:cNvSpPr/>
          <p:nvPr/>
        </p:nvSpPr>
        <p:spPr>
          <a:xfrm>
            <a:off x="3500430" y="692696"/>
            <a:ext cx="2857520" cy="950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Обогащение знаний в нравственное содержание культуры человечества</a:t>
            </a:r>
            <a:endParaRPr lang="uk-UA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5040560" cy="1240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sz="2300" i="1" dirty="0" smtClean="0">
                <a:solidFill>
                  <a:srgbClr val="FFFF00"/>
                </a:solidFill>
              </a:rPr>
              <a:t/>
            </a:r>
            <a:br>
              <a:rPr lang="ru-RU" sz="2300" i="1" dirty="0" smtClean="0">
                <a:solidFill>
                  <a:srgbClr val="FFFF00"/>
                </a:solidFill>
              </a:rPr>
            </a:br>
            <a:r>
              <a:rPr lang="ru-RU" i="1" dirty="0" smtClean="0">
                <a:solidFill>
                  <a:srgbClr val="FFFF00"/>
                </a:solidFill>
              </a:rPr>
              <a:t>Научить жить - это значит выработать свою позицию в жизни, определить свой жизненный выбор, жизненную стратегию. </a:t>
            </a:r>
            <a:br>
              <a:rPr lang="ru-RU" i="1" dirty="0" smtClean="0">
                <a:solidFill>
                  <a:srgbClr val="FFFF00"/>
                </a:solidFill>
              </a:rPr>
            </a:br>
            <a:r>
              <a:rPr lang="ru-RU" i="1" dirty="0" smtClean="0">
                <a:solidFill>
                  <a:srgbClr val="FFFF00"/>
                </a:solidFill>
              </a:rPr>
              <a:t>А. И. Алексеева</a:t>
            </a:r>
            <a:r>
              <a:rPr lang="uk-UA" sz="2300" i="1" dirty="0" smtClean="0"/>
              <a:t/>
            </a:r>
            <a:br>
              <a:rPr lang="uk-UA" sz="2300" i="1" dirty="0" smtClean="0"/>
            </a:br>
            <a:r>
              <a:rPr lang="uk-UA" sz="2300" i="1" dirty="0" smtClean="0"/>
              <a:t>                                                         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214810" y="2071678"/>
            <a:ext cx="4286280" cy="38862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Cambria" pitchFamily="18" charset="0"/>
              </a:rPr>
              <a:t>интерактивные технологии на уроках истории</a:t>
            </a:r>
            <a:endParaRPr lang="ru-RU" sz="4000" b="1" dirty="0">
              <a:latin typeface="Cambria" pitchFamily="18" charset="0"/>
            </a:endParaRPr>
          </a:p>
        </p:txBody>
      </p:sp>
      <p:pic>
        <p:nvPicPr>
          <p:cNvPr id="5" name="Рисунок 4" descr="0112201114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3714776" cy="44291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5657671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"Работа в парах". Способ дать ученикам работать с новым партнером над четко поставленной задачей</a:t>
            </a:r>
            <a:endParaRPr lang="uk-UA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i="1" dirty="0" err="1" smtClean="0"/>
              <a:t>Фотогалерея</a:t>
            </a:r>
            <a:r>
              <a:rPr lang="ru-RU" i="1" dirty="0" smtClean="0"/>
              <a:t> форм и методов кооперативного обучения</a:t>
            </a:r>
            <a:endParaRPr lang="ru-RU" dirty="0"/>
          </a:p>
        </p:txBody>
      </p:sp>
      <p:pic>
        <p:nvPicPr>
          <p:cNvPr id="5" name="Рисунок 4" descr="Photo-0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28736"/>
            <a:ext cx="4032448" cy="45005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6314" y="1571613"/>
            <a:ext cx="3500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«Тройки» как вариант кооперативного  обучения способствует активному, основательному анализу  и обсуждению нового материала  с целью его осмысления, усвоения и закрепления . </a:t>
            </a:r>
            <a:r>
              <a:rPr lang="ru-RU" b="1" i="1" dirty="0" smtClean="0"/>
              <a:t> </a:t>
            </a:r>
            <a:endParaRPr lang="uk-UA" b="1" i="1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788024" y="4029164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“Великим ученым ребенок может и не быть, а вот самостоятельным человеком, способным анализировать свои поступки, поведение, самосовершенствоваться, реализовывать себя в окружающем мире ему научиться необходимо”.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486400" cy="928694"/>
          </a:xfrm>
        </p:spPr>
        <p:txBody>
          <a:bodyPr>
            <a:noAutofit/>
          </a:bodyPr>
          <a:lstStyle/>
          <a:p>
            <a:pPr algn="ctr"/>
            <a:r>
              <a:rPr lang="ru-RU" sz="3300" i="1" dirty="0" smtClean="0"/>
              <a:t>Результаты по предмету за четыре года</a:t>
            </a:r>
            <a:endParaRPr lang="ru-RU" sz="3300" i="1" dirty="0"/>
          </a:p>
        </p:txBody>
      </p:sp>
      <p:graphicFrame>
        <p:nvGraphicFramePr>
          <p:cNvPr id="5" name="Діаграма 4"/>
          <p:cNvGraphicFramePr/>
          <p:nvPr/>
        </p:nvGraphicFramePr>
        <p:xfrm>
          <a:off x="285720" y="1357298"/>
          <a:ext cx="404813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іаграма 5"/>
          <p:cNvGraphicFramePr/>
          <p:nvPr/>
        </p:nvGraphicFramePr>
        <p:xfrm>
          <a:off x="4500562" y="1357298"/>
          <a:ext cx="442915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564357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2007-2008 </a:t>
            </a:r>
            <a:r>
              <a:rPr lang="ru-RU" b="1" i="1" dirty="0" err="1" smtClean="0"/>
              <a:t>уч</a:t>
            </a:r>
            <a:r>
              <a:rPr lang="ru-RU" b="1" i="1" dirty="0" smtClean="0"/>
              <a:t> . г.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557214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/>
              <a:t>2008-2009уч.г.</a:t>
            </a:r>
            <a:endParaRPr lang="uk-UA" b="1" i="1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nkFloral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TS030008648</Template>
  <TotalTime>744</TotalTime>
  <Words>344</Words>
  <Application>Microsoft Office PowerPoint</Application>
  <PresentationFormat>Экран (4:3)</PresentationFormat>
  <Paragraphs>83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PinkFloral</vt:lpstr>
      <vt:lpstr>Презентация  работы   учителя истории Величко Оксаны Викторовны</vt:lpstr>
      <vt:lpstr>Проблема над  которой я работаю: “Интерактивные технологии кооперативного обучения на уроках истории и обществознания»</vt:lpstr>
      <vt:lpstr>Презентация PowerPoint</vt:lpstr>
      <vt:lpstr>Результат, ожидаемый учителем</vt:lpstr>
      <vt:lpstr>Технологии интерактивного обучения</vt:lpstr>
      <vt:lpstr>Ожидаемые результаты</vt:lpstr>
      <vt:lpstr>           Научить жить - это значит выработать свою позицию в жизни, определить свой жизненный выбор, жизненную стратегию.  А. И. Алексеева                                                           </vt:lpstr>
      <vt:lpstr>Фотогалерея форм и методов кооперативного обучения</vt:lpstr>
      <vt:lpstr>Результаты по предмету за четыре года</vt:lpstr>
      <vt:lpstr>Результаты по предмету за четыре года</vt:lpstr>
      <vt:lpstr>       Творческая  мастерская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 роботи   вчителя етики Величко Оксани вікторівни</dc:title>
  <dc:creator>Administrator</dc:creator>
  <cp:lastModifiedBy>user</cp:lastModifiedBy>
  <cp:revision>86</cp:revision>
  <dcterms:created xsi:type="dcterms:W3CDTF">2011-12-02T09:13:51Z</dcterms:created>
  <dcterms:modified xsi:type="dcterms:W3CDTF">2018-06-26T06:20:19Z</dcterms:modified>
</cp:coreProperties>
</file>