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62" r:id="rId3"/>
    <p:sldId id="263" r:id="rId4"/>
    <p:sldId id="264" r:id="rId5"/>
    <p:sldId id="265" r:id="rId6"/>
    <p:sldId id="266" r:id="rId7"/>
    <p:sldId id="267" r:id="rId8"/>
    <p:sldId id="271" r:id="rId9"/>
    <p:sldId id="268" r:id="rId10"/>
    <p:sldId id="27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4.jpeg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6.emf"/><Relationship Id="rId4" Type="http://schemas.openxmlformats.org/officeDocument/2006/relationships/image" Target="../media/image5.png"/><Relationship Id="rId9" Type="http://schemas.openxmlformats.org/officeDocument/2006/relationships/image" Target="../media/image8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74" y="4661347"/>
            <a:ext cx="9144000" cy="6048372"/>
          </a:xfrm>
        </p:spPr>
        <p:txBody>
          <a:bodyPr>
            <a:noAutofit/>
          </a:bodyPr>
          <a:lstStyle/>
          <a:p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86314" y="5357826"/>
            <a:ext cx="38576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Еремеева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Инна Николаевна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учитель английского языка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ГБОУ Школа №657 г. Москва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86314" y="1785926"/>
            <a:ext cx="420825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Притяжательные </a:t>
            </a:r>
          </a:p>
          <a:p>
            <a:r>
              <a:rPr lang="ru-RU" sz="3600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местоимения</a:t>
            </a:r>
            <a:br>
              <a:rPr lang="ru-RU" sz="3600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Possessive  pronouns</a:t>
            </a:r>
            <a:endParaRPr lang="ru-RU" sz="3600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2" name="Picture 4" descr="https://ai-s1.infcdn.net/screenshots_siandroid/1/12102/12102913_5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649" y="260648"/>
            <a:ext cx="4419600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08589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forchel.ru/uploads/posts/2010-07/1280339235_o-d-buratino-al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472518" cy="100013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Проверь себя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57356" y="2071678"/>
            <a:ext cx="6786610" cy="4054485"/>
          </a:xfrm>
        </p:spPr>
        <p:txBody>
          <a:bodyPr/>
          <a:lstStyle/>
          <a:p>
            <a:r>
              <a:rPr lang="en-US" sz="36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Where is </a:t>
            </a:r>
            <a:r>
              <a:rPr lang="en-US" sz="36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my</a:t>
            </a:r>
            <a:r>
              <a:rPr lang="en-US" sz="36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book </a:t>
            </a:r>
            <a:r>
              <a:rPr lang="en-US" sz="36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r>
              <a:rPr lang="en-US" sz="36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I can see Tom and </a:t>
            </a:r>
            <a:r>
              <a:rPr lang="en-US" sz="36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his</a:t>
            </a:r>
            <a:r>
              <a:rPr lang="en-US" sz="36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bike</a:t>
            </a:r>
            <a:endParaRPr lang="en-US" sz="3600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36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Ask Ann about </a:t>
            </a:r>
            <a:r>
              <a:rPr lang="en-US" sz="36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her</a:t>
            </a:r>
            <a:r>
              <a:rPr lang="en-US" sz="36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brother</a:t>
            </a:r>
          </a:p>
          <a:p>
            <a:r>
              <a:rPr lang="en-U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Our</a:t>
            </a:r>
            <a:r>
              <a:rPr lang="en-US" sz="36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house is far from school</a:t>
            </a:r>
          </a:p>
          <a:p>
            <a:r>
              <a:rPr lang="en-US" sz="36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What is </a:t>
            </a:r>
            <a:r>
              <a:rPr lang="en-US" sz="36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sz="36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phone </a:t>
            </a:r>
            <a:r>
              <a:rPr lang="en-US" sz="36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number?</a:t>
            </a:r>
          </a:p>
          <a:p>
            <a:r>
              <a:rPr lang="en-U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Their </a:t>
            </a:r>
            <a:r>
              <a:rPr lang="en-US" sz="36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presents </a:t>
            </a:r>
            <a:r>
              <a:rPr lang="en-US" sz="36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are on the </a:t>
            </a:r>
            <a:r>
              <a:rPr lang="en-US" sz="36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sofa</a:t>
            </a:r>
            <a:endParaRPr lang="en-US" sz="3600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25814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forchel.ru/uploads/posts/2010-07/1280339235_o-d-buratino-al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4" y="0"/>
            <a:ext cx="9144064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857232"/>
            <a:ext cx="8329642" cy="1285884"/>
          </a:xfrm>
        </p:spPr>
        <p:txBody>
          <a:bodyPr>
            <a:noAutofit/>
          </a:bodyPr>
          <a:lstStyle/>
          <a:p>
            <a:r>
              <a:rPr lang="en-US" sz="5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Possessive  pronouns</a:t>
            </a:r>
            <a:r>
              <a:rPr lang="en-US" sz="5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5400" dirty="0">
                <a:latin typeface="Times New Roman" pitchFamily="18" charset="0"/>
                <a:cs typeface="Times New Roman" pitchFamily="18" charset="0"/>
              </a:rPr>
            </a:b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1285852" y="1600200"/>
            <a:ext cx="6215106" cy="4525963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My</a:t>
            </a:r>
            <a:r>
              <a:rPr lang="ru-RU" sz="4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мой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4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ru-RU" sz="4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твой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4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His</a:t>
            </a:r>
            <a:r>
              <a:rPr lang="ru-RU" sz="4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его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4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Her</a:t>
            </a:r>
            <a:r>
              <a:rPr lang="ru-RU" sz="4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её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4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Its</a:t>
            </a:r>
            <a:r>
              <a:rPr lang="ru-RU" sz="4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4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его  </a:t>
            </a:r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её-</a:t>
            </a:r>
          </a:p>
          <a:p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(для неодушевлённых)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4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Our</a:t>
            </a:r>
            <a:r>
              <a:rPr lang="ru-RU" sz="4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4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наш</a:t>
            </a:r>
          </a:p>
          <a:p>
            <a:r>
              <a:rPr lang="en-US" sz="4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ru-RU" sz="4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4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ваш</a:t>
            </a:r>
          </a:p>
          <a:p>
            <a:r>
              <a:rPr lang="en-US" sz="4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Their</a:t>
            </a:r>
            <a:r>
              <a:rPr lang="ru-RU" sz="4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4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их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75719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Притяжательные местоимения стоят перед существительными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571612"/>
            <a:ext cx="1656184" cy="1629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3021" y="3389118"/>
            <a:ext cx="294306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her blue hair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021" y="4725144"/>
            <a:ext cx="2943062" cy="210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116083" y="6093296"/>
            <a:ext cx="232001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its pond</a:t>
            </a:r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1411835"/>
              </p:ext>
            </p:extLst>
          </p:nvPr>
        </p:nvGraphicFramePr>
        <p:xfrm>
          <a:off x="7000892" y="2000240"/>
          <a:ext cx="1728192" cy="14580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Изображение" r:id="rId6" imgW="2142857" imgH="1428571" progId="StaticDib">
                  <p:embed/>
                </p:oleObj>
              </mc:Choice>
              <mc:Fallback>
                <p:oleObj name="Изображение" r:id="rId6" imgW="2142857" imgH="1428571" progId="StaticDib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00892" y="2000240"/>
                        <a:ext cx="1728192" cy="145804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7164288" y="3429000"/>
            <a:ext cx="19797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my book</a:t>
            </a: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39" y="1571612"/>
            <a:ext cx="2912063" cy="1643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3286117" y="3071809"/>
            <a:ext cx="18573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their chairs</a:t>
            </a:r>
            <a:endParaRPr lang="ru-RU" sz="2800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24" y="4000504"/>
            <a:ext cx="2528158" cy="1950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7000892" y="4857760"/>
            <a:ext cx="188694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his father</a:t>
            </a:r>
          </a:p>
        </p:txBody>
      </p:sp>
    </p:spTree>
    <p:extLst>
      <p:ext uri="{BB962C8B-B14F-4D97-AF65-F5344CB8AC3E}">
        <p14:creationId xmlns:p14="http://schemas.microsoft.com/office/powerpoint/2010/main" val="20132796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Рисунок 4"/>
          <p:cNvGraphicFramePr>
            <a:graphicFrameLocks noGrp="1"/>
          </p:cNvGraphicFramePr>
          <p:nvPr>
            <p:ph type="pic" idx="4294967295"/>
            <p:extLst>
              <p:ext uri="{D42A27DB-BD31-4B8C-83A1-F6EECF244321}">
                <p14:modId xmlns:p14="http://schemas.microsoft.com/office/powerpoint/2010/main" val="3080828189"/>
              </p:ext>
            </p:extLst>
          </p:nvPr>
        </p:nvGraphicFramePr>
        <p:xfrm>
          <a:off x="107950" y="0"/>
          <a:ext cx="9036496" cy="6502648"/>
        </p:xfrm>
        <a:graphic>
          <a:graphicData uri="http://schemas.openxmlformats.org/drawingml/2006/table">
            <a:tbl>
              <a:tblPr firstRow="1" bandRow="1">
                <a:gradFill rotWithShape="1">
                  <a:gsLst>
                    <a:gs pos="0">
                      <a:srgbClr val="4F81BD">
                        <a:tint val="50000"/>
                        <a:satMod val="300000"/>
                      </a:srgbClr>
                    </a:gs>
                    <a:gs pos="35000">
                      <a:srgbClr val="4F81BD">
                        <a:tint val="37000"/>
                        <a:satMod val="300000"/>
                      </a:srgbClr>
                    </a:gs>
                    <a:gs pos="100000">
                      <a:srgbClr val="4F81B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a:tblPr>
              <a:tblGrid>
                <a:gridCol w="4680074"/>
                <a:gridCol w="4356422"/>
              </a:tblGrid>
              <a:tr h="1052736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kern="120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Личные местоимения отвечают на вопрос  </a:t>
                      </a:r>
                      <a:r>
                        <a:rPr lang="ru-RU" sz="2800" b="1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Кто?</a:t>
                      </a:r>
                      <a:endParaRPr lang="ru-RU" sz="2400" b="1" dirty="0" smtClean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2400" b="0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>
                      <a:noFill/>
                    </a:lnR>
                    <a:lnT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25400" cap="flat" cmpd="sng" algn="ctr">
                      <a:solidFill>
                        <a:sysClr val="window" lastClr="FFFFFF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kern="120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Притяжательные</a:t>
                      </a:r>
                      <a:r>
                        <a:rPr lang="ru-RU" sz="2000" b="0" kern="120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400" b="0" kern="120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местоимения отвечают на вопрос </a:t>
                      </a:r>
                      <a:r>
                        <a:rPr lang="ru-RU" sz="2400" b="0" dirty="0" smtClean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Чей?</a:t>
                      </a:r>
                    </a:p>
                    <a:p>
                      <a:endParaRPr lang="ru-RU" sz="2400" b="0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>
                      <a:noFill/>
                    </a:lnL>
                    <a:lnR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25400" cap="flat" cmpd="sng" algn="ctr">
                      <a:solidFill>
                        <a:sysClr val="window" lastClr="FFFFFF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  <a:tr h="656621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800" b="1" dirty="0" smtClean="0">
                          <a:solidFill>
                            <a:srgbClr val="0070C0"/>
                          </a:solidFill>
                        </a:rPr>
                        <a:t>I</a:t>
                      </a:r>
                      <a:r>
                        <a:rPr lang="ru-RU" sz="2800" b="1" dirty="0" smtClean="0">
                          <a:solidFill>
                            <a:srgbClr val="0070C0"/>
                          </a:solidFill>
                        </a:rPr>
                        <a:t>-я</a:t>
                      </a:r>
                      <a:endParaRPr lang="ru-RU" sz="28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400" b="1" dirty="0" smtClean="0">
                          <a:solidFill>
                            <a:srgbClr val="C00000"/>
                          </a:solidFill>
                        </a:rPr>
                        <a:t>My</a:t>
                      </a: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-мой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254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  <a:tr h="656621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800" b="1" dirty="0" smtClean="0">
                          <a:solidFill>
                            <a:srgbClr val="0070C0"/>
                          </a:solidFill>
                        </a:rPr>
                        <a:t>You</a:t>
                      </a:r>
                      <a:r>
                        <a:rPr lang="ru-RU" sz="2800" b="1" dirty="0" smtClean="0">
                          <a:solidFill>
                            <a:srgbClr val="0070C0"/>
                          </a:solidFill>
                        </a:rPr>
                        <a:t>-ты</a:t>
                      </a:r>
                      <a:endParaRPr lang="ru-RU" sz="28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400" b="1" dirty="0" smtClean="0">
                          <a:solidFill>
                            <a:srgbClr val="C00000"/>
                          </a:solidFill>
                        </a:rPr>
                        <a:t>Your</a:t>
                      </a: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-твой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  <a:tr h="656621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800" b="1" dirty="0" smtClean="0">
                          <a:solidFill>
                            <a:srgbClr val="0070C0"/>
                          </a:solidFill>
                        </a:rPr>
                        <a:t>He</a:t>
                      </a:r>
                      <a:r>
                        <a:rPr lang="ru-RU" sz="2800" b="1" dirty="0" smtClean="0">
                          <a:solidFill>
                            <a:srgbClr val="0070C0"/>
                          </a:solidFill>
                        </a:rPr>
                        <a:t>-он</a:t>
                      </a:r>
                      <a:endParaRPr lang="ru-RU" sz="28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400" b="1" dirty="0" smtClean="0">
                          <a:solidFill>
                            <a:srgbClr val="C00000"/>
                          </a:solidFill>
                        </a:rPr>
                        <a:t>His</a:t>
                      </a: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-его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  <a:tr h="656621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800" b="1" dirty="0" smtClean="0">
                          <a:solidFill>
                            <a:srgbClr val="0070C0"/>
                          </a:solidFill>
                        </a:rPr>
                        <a:t>She</a:t>
                      </a:r>
                      <a:r>
                        <a:rPr lang="ru-RU" sz="2800" b="1" dirty="0" smtClean="0">
                          <a:solidFill>
                            <a:srgbClr val="0070C0"/>
                          </a:solidFill>
                        </a:rPr>
                        <a:t>-она</a:t>
                      </a:r>
                      <a:endParaRPr lang="ru-RU" sz="28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400" b="1" dirty="0" smtClean="0">
                          <a:solidFill>
                            <a:srgbClr val="C00000"/>
                          </a:solidFill>
                        </a:rPr>
                        <a:t>Her</a:t>
                      </a: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-её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  <a:tr h="656621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800" b="1" dirty="0" smtClean="0">
                          <a:solidFill>
                            <a:srgbClr val="0070C0"/>
                          </a:solidFill>
                        </a:rPr>
                        <a:t>It</a:t>
                      </a:r>
                      <a:r>
                        <a:rPr lang="ru-RU" sz="2800" b="1" dirty="0" smtClean="0">
                          <a:solidFill>
                            <a:srgbClr val="0070C0"/>
                          </a:solidFill>
                        </a:rPr>
                        <a:t>-оно</a:t>
                      </a:r>
                      <a:endParaRPr lang="ru-RU" sz="28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400" b="1" dirty="0" smtClean="0">
                          <a:solidFill>
                            <a:srgbClr val="C00000"/>
                          </a:solidFill>
                        </a:rPr>
                        <a:t>its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  <a:tr h="656621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800" b="1" dirty="0" smtClean="0">
                          <a:solidFill>
                            <a:srgbClr val="0070C0"/>
                          </a:solidFill>
                        </a:rPr>
                        <a:t>You</a:t>
                      </a:r>
                      <a:r>
                        <a:rPr lang="ru-RU" sz="2800" b="1" dirty="0" smtClean="0">
                          <a:solidFill>
                            <a:srgbClr val="0070C0"/>
                          </a:solidFill>
                        </a:rPr>
                        <a:t>-вы</a:t>
                      </a:r>
                      <a:endParaRPr lang="ru-RU" sz="28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400" b="1" dirty="0" smtClean="0">
                          <a:solidFill>
                            <a:srgbClr val="C00000"/>
                          </a:solidFill>
                        </a:rPr>
                        <a:t>You</a:t>
                      </a: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-ваш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  <a:tr h="656621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800" b="1" dirty="0" smtClean="0">
                          <a:solidFill>
                            <a:srgbClr val="0070C0"/>
                          </a:solidFill>
                        </a:rPr>
                        <a:t>We</a:t>
                      </a:r>
                      <a:r>
                        <a:rPr lang="ru-RU" sz="2800" b="1" dirty="0" smtClean="0">
                          <a:solidFill>
                            <a:srgbClr val="0070C0"/>
                          </a:solidFill>
                        </a:rPr>
                        <a:t>-мы</a:t>
                      </a:r>
                      <a:endParaRPr lang="ru-RU" sz="28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400" b="1" dirty="0" smtClean="0">
                          <a:solidFill>
                            <a:srgbClr val="C00000"/>
                          </a:solidFill>
                        </a:rPr>
                        <a:t>Our</a:t>
                      </a: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-наш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  <a:tr h="656621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800" b="1" dirty="0" smtClean="0">
                          <a:solidFill>
                            <a:srgbClr val="0070C0"/>
                          </a:solidFill>
                        </a:rPr>
                        <a:t>They</a:t>
                      </a:r>
                      <a:r>
                        <a:rPr lang="ru-RU" sz="2800" b="1" dirty="0" smtClean="0">
                          <a:solidFill>
                            <a:srgbClr val="0070C0"/>
                          </a:solidFill>
                        </a:rPr>
                        <a:t>-они</a:t>
                      </a:r>
                      <a:endParaRPr lang="ru-RU" sz="28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400" b="1" dirty="0" smtClean="0">
                          <a:solidFill>
                            <a:srgbClr val="C00000"/>
                          </a:solidFill>
                        </a:rPr>
                        <a:t>Their</a:t>
                      </a: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-их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pic>
        <p:nvPicPr>
          <p:cNvPr id="6146" name="Picture 2" descr="C:\Users\PC\Downloads\9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32" y="2428868"/>
            <a:ext cx="2571768" cy="38576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550285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://forchel.ru/uploads/posts/2010-07/1280339235_o-d-buratino-al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357298"/>
            <a:ext cx="9144000" cy="928694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Переведите </a:t>
            </a:r>
            <a:r>
              <a:rPr lang="ru-RU" sz="5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русский язык:</a:t>
            </a:r>
            <a:r>
              <a:rPr lang="ru-RU" sz="5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>
                <a:latin typeface="Times New Roman" pitchFamily="18" charset="0"/>
                <a:cs typeface="Times New Roman" pitchFamily="18" charset="0"/>
              </a:rPr>
            </a:b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28728" y="2357430"/>
            <a:ext cx="7258072" cy="3768733"/>
          </a:xfrm>
        </p:spPr>
        <p:txBody>
          <a:bodyPr/>
          <a:lstStyle/>
          <a:p>
            <a:r>
              <a:rPr lang="en-US" sz="4800" dirty="0">
                <a:solidFill>
                  <a:srgbClr val="0033CC"/>
                </a:solidFill>
              </a:rPr>
              <a:t>My mother/ </a:t>
            </a:r>
            <a:r>
              <a:rPr lang="en-US" sz="4800" dirty="0" smtClean="0">
                <a:solidFill>
                  <a:srgbClr val="0033CC"/>
                </a:solidFill>
              </a:rPr>
              <a:t>her </a:t>
            </a:r>
            <a:r>
              <a:rPr lang="en-US" sz="4800" dirty="0">
                <a:solidFill>
                  <a:srgbClr val="0033CC"/>
                </a:solidFill>
              </a:rPr>
              <a:t>father / </a:t>
            </a:r>
            <a:r>
              <a:rPr lang="en-US" sz="4800" dirty="0" smtClean="0">
                <a:solidFill>
                  <a:srgbClr val="0033CC"/>
                </a:solidFill>
              </a:rPr>
              <a:t>his </a:t>
            </a:r>
            <a:r>
              <a:rPr lang="en-US" sz="4800" dirty="0">
                <a:solidFill>
                  <a:srgbClr val="0033CC"/>
                </a:solidFill>
              </a:rPr>
              <a:t>son/ its leg/</a:t>
            </a:r>
          </a:p>
          <a:p>
            <a:r>
              <a:rPr lang="en-US" sz="4800" dirty="0">
                <a:solidFill>
                  <a:srgbClr val="0033CC"/>
                </a:solidFill>
              </a:rPr>
              <a:t>Our mum/  </a:t>
            </a:r>
            <a:r>
              <a:rPr lang="en-US" sz="4800" dirty="0" smtClean="0">
                <a:solidFill>
                  <a:srgbClr val="0033CC"/>
                </a:solidFill>
              </a:rPr>
              <a:t>their </a:t>
            </a:r>
            <a:r>
              <a:rPr lang="en-US" sz="4800" dirty="0">
                <a:solidFill>
                  <a:srgbClr val="0033CC"/>
                </a:solidFill>
              </a:rPr>
              <a:t>dad/ your daughter/their  Grandpa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12099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forchel.ru/uploads/posts/2010-07/1280339235_o-d-buratino-al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736"/>
            <a:ext cx="9144000" cy="857256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Переведите </a:t>
            </a:r>
            <a:r>
              <a:rPr lang="ru-RU" sz="4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английский язык:</a:t>
            </a:r>
            <a:br>
              <a:rPr lang="ru-RU" sz="4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1538" y="2500306"/>
            <a:ext cx="7615262" cy="3625857"/>
          </a:xfrm>
        </p:spPr>
        <p:txBody>
          <a:bodyPr>
            <a:normAutofit lnSpcReduction="10000"/>
          </a:bodyPr>
          <a:lstStyle/>
          <a:p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Моя </a:t>
            </a:r>
            <a:r>
              <a:rPr lang="ru-RU" sz="44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книга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/ </a:t>
            </a:r>
            <a:r>
              <a:rPr lang="ru-RU" sz="4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мои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бананы</a:t>
            </a:r>
            <a:r>
              <a:rPr lang="ru-RU" sz="44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/</a:t>
            </a:r>
          </a:p>
          <a:p>
            <a:pPr>
              <a:buNone/>
            </a:pP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её </a:t>
            </a:r>
            <a:r>
              <a:rPr lang="ru-RU" sz="44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карандаши/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его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компьютер/ </a:t>
            </a:r>
            <a:r>
              <a:rPr lang="ru-RU" sz="4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наш </a:t>
            </a:r>
            <a:r>
              <a:rPr lang="ru-RU" sz="44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город/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ваша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семья/ </a:t>
            </a:r>
            <a:endParaRPr lang="ru-RU" sz="4400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4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твоё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день рождение/ </a:t>
            </a:r>
            <a:endParaRPr lang="ru-RU" sz="4400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4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ваши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подарки/ </a:t>
            </a:r>
            <a:r>
              <a:rPr lang="ru-RU" sz="4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их </a:t>
            </a:r>
            <a:r>
              <a:rPr lang="ru-RU" sz="44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конфеты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51344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forchel.ru/uploads/posts/2010-07/1280339235_o-d-buratino-al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500166" y="1357298"/>
            <a:ext cx="592935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400" dirty="0">
              <a:solidFill>
                <a:srgbClr val="FFC000"/>
              </a:solidFill>
            </a:endParaRPr>
          </a:p>
          <a:p>
            <a:r>
              <a:rPr lang="en-US" sz="3200" dirty="0">
                <a:solidFill>
                  <a:srgbClr val="0033CC"/>
                </a:solidFill>
              </a:rPr>
              <a:t>1)Nina is (</a:t>
            </a:r>
            <a:r>
              <a:rPr lang="en-US" sz="3200" dirty="0" smtClean="0">
                <a:solidFill>
                  <a:srgbClr val="FF0000"/>
                </a:solidFill>
              </a:rPr>
              <a:t>I</a:t>
            </a:r>
            <a:r>
              <a:rPr lang="en-US" sz="3200" dirty="0" smtClean="0">
                <a:solidFill>
                  <a:srgbClr val="0033CC"/>
                </a:solidFill>
              </a:rPr>
              <a:t>)</a:t>
            </a:r>
            <a:r>
              <a:rPr lang="ru-RU" sz="3200" dirty="0" smtClean="0">
                <a:solidFill>
                  <a:srgbClr val="0033CC"/>
                </a:solidFill>
              </a:rPr>
              <a:t>____</a:t>
            </a:r>
            <a:r>
              <a:rPr lang="en-US" sz="3200" dirty="0" smtClean="0">
                <a:solidFill>
                  <a:srgbClr val="0033CC"/>
                </a:solidFill>
              </a:rPr>
              <a:t>little </a:t>
            </a:r>
            <a:r>
              <a:rPr lang="en-US" sz="3200" dirty="0">
                <a:solidFill>
                  <a:srgbClr val="0033CC"/>
                </a:solidFill>
              </a:rPr>
              <a:t>sister.</a:t>
            </a:r>
          </a:p>
          <a:p>
            <a:r>
              <a:rPr lang="en-US" sz="3200" dirty="0">
                <a:solidFill>
                  <a:srgbClr val="0033CC"/>
                </a:solidFill>
              </a:rPr>
              <a:t>2)(</a:t>
            </a:r>
            <a:r>
              <a:rPr lang="en-US" sz="3200" dirty="0">
                <a:solidFill>
                  <a:srgbClr val="FF0000"/>
                </a:solidFill>
              </a:rPr>
              <a:t>She</a:t>
            </a:r>
            <a:r>
              <a:rPr lang="en-US" sz="3200" dirty="0" smtClean="0">
                <a:solidFill>
                  <a:srgbClr val="0033CC"/>
                </a:solidFill>
              </a:rPr>
              <a:t>)</a:t>
            </a:r>
            <a:r>
              <a:rPr lang="ru-RU" sz="3200" dirty="0" smtClean="0">
                <a:solidFill>
                  <a:srgbClr val="0033CC"/>
                </a:solidFill>
              </a:rPr>
              <a:t>_____</a:t>
            </a:r>
            <a:r>
              <a:rPr lang="en-US" sz="3200" dirty="0" smtClean="0">
                <a:solidFill>
                  <a:srgbClr val="0033CC"/>
                </a:solidFill>
              </a:rPr>
              <a:t> </a:t>
            </a:r>
            <a:r>
              <a:rPr lang="en-US" sz="3200" dirty="0">
                <a:solidFill>
                  <a:srgbClr val="0033CC"/>
                </a:solidFill>
              </a:rPr>
              <a:t>eyes are brown.</a:t>
            </a:r>
          </a:p>
          <a:p>
            <a:r>
              <a:rPr lang="en-US" sz="3200" dirty="0">
                <a:solidFill>
                  <a:srgbClr val="0033CC"/>
                </a:solidFill>
              </a:rPr>
              <a:t>3)(</a:t>
            </a:r>
            <a:r>
              <a:rPr lang="en-US" sz="3200" dirty="0">
                <a:solidFill>
                  <a:srgbClr val="FF0000"/>
                </a:solidFill>
              </a:rPr>
              <a:t>We</a:t>
            </a:r>
            <a:r>
              <a:rPr lang="en-US" sz="3200" dirty="0" smtClean="0">
                <a:solidFill>
                  <a:srgbClr val="0033CC"/>
                </a:solidFill>
              </a:rPr>
              <a:t>)</a:t>
            </a:r>
            <a:r>
              <a:rPr lang="ru-RU" sz="3200" dirty="0" smtClean="0">
                <a:solidFill>
                  <a:srgbClr val="0033CC"/>
                </a:solidFill>
              </a:rPr>
              <a:t>______</a:t>
            </a:r>
            <a:r>
              <a:rPr lang="en-US" sz="3200" dirty="0" smtClean="0">
                <a:solidFill>
                  <a:srgbClr val="0033CC"/>
                </a:solidFill>
              </a:rPr>
              <a:t> </a:t>
            </a:r>
            <a:r>
              <a:rPr lang="en-US" sz="3200" dirty="0">
                <a:solidFill>
                  <a:srgbClr val="0033CC"/>
                </a:solidFill>
              </a:rPr>
              <a:t>room is large.</a:t>
            </a:r>
          </a:p>
          <a:p>
            <a:r>
              <a:rPr lang="en-US" sz="3200" dirty="0">
                <a:solidFill>
                  <a:srgbClr val="0033CC"/>
                </a:solidFill>
              </a:rPr>
              <a:t>4)(</a:t>
            </a:r>
            <a:r>
              <a:rPr lang="en-US" sz="3200" dirty="0">
                <a:solidFill>
                  <a:srgbClr val="FF0000"/>
                </a:solidFill>
              </a:rPr>
              <a:t>It</a:t>
            </a:r>
            <a:r>
              <a:rPr lang="en-US" sz="3200" dirty="0" smtClean="0">
                <a:solidFill>
                  <a:srgbClr val="0033CC"/>
                </a:solidFill>
              </a:rPr>
              <a:t>)</a:t>
            </a:r>
            <a:r>
              <a:rPr lang="ru-RU" sz="3200" dirty="0" smtClean="0">
                <a:solidFill>
                  <a:srgbClr val="0033CC"/>
                </a:solidFill>
              </a:rPr>
              <a:t>______</a:t>
            </a:r>
            <a:r>
              <a:rPr lang="en-US" sz="3200" dirty="0" smtClean="0">
                <a:solidFill>
                  <a:srgbClr val="0033CC"/>
                </a:solidFill>
              </a:rPr>
              <a:t> </a:t>
            </a:r>
            <a:r>
              <a:rPr lang="en-US" sz="3200" dirty="0">
                <a:solidFill>
                  <a:srgbClr val="0033CC"/>
                </a:solidFill>
              </a:rPr>
              <a:t>windows are white and clean.</a:t>
            </a:r>
          </a:p>
          <a:p>
            <a:r>
              <a:rPr lang="en-US" sz="3200" dirty="0">
                <a:solidFill>
                  <a:srgbClr val="0033CC"/>
                </a:solidFill>
              </a:rPr>
              <a:t>5) (</a:t>
            </a:r>
            <a:r>
              <a:rPr lang="en-US" sz="3200" dirty="0">
                <a:solidFill>
                  <a:srgbClr val="FF0000"/>
                </a:solidFill>
              </a:rPr>
              <a:t>He</a:t>
            </a:r>
            <a:r>
              <a:rPr lang="en-US" sz="3200" dirty="0" smtClean="0">
                <a:solidFill>
                  <a:srgbClr val="0033CC"/>
                </a:solidFill>
              </a:rPr>
              <a:t>)</a:t>
            </a:r>
            <a:r>
              <a:rPr lang="ru-RU" sz="3200" dirty="0" smtClean="0">
                <a:solidFill>
                  <a:srgbClr val="0033CC"/>
                </a:solidFill>
              </a:rPr>
              <a:t>______</a:t>
            </a:r>
            <a:r>
              <a:rPr lang="en-US" sz="3200" dirty="0" smtClean="0">
                <a:solidFill>
                  <a:srgbClr val="0033CC"/>
                </a:solidFill>
              </a:rPr>
              <a:t> </a:t>
            </a:r>
            <a:r>
              <a:rPr lang="en-US" sz="3200" dirty="0">
                <a:solidFill>
                  <a:srgbClr val="0033CC"/>
                </a:solidFill>
              </a:rPr>
              <a:t>car is in the street.</a:t>
            </a:r>
          </a:p>
          <a:p>
            <a:r>
              <a:rPr lang="en-US" sz="3200" dirty="0" smtClean="0">
                <a:solidFill>
                  <a:srgbClr val="0033CC"/>
                </a:solidFill>
              </a:rPr>
              <a:t>6)Where are </a:t>
            </a:r>
            <a:r>
              <a:rPr lang="en-US" sz="3200" dirty="0">
                <a:solidFill>
                  <a:srgbClr val="0033CC"/>
                </a:solidFill>
              </a:rPr>
              <a:t>(</a:t>
            </a:r>
            <a:r>
              <a:rPr lang="en-US" sz="3200" dirty="0">
                <a:solidFill>
                  <a:srgbClr val="FF0000"/>
                </a:solidFill>
              </a:rPr>
              <a:t>you</a:t>
            </a:r>
            <a:r>
              <a:rPr lang="en-US" sz="3200" dirty="0" smtClean="0">
                <a:solidFill>
                  <a:srgbClr val="0033CC"/>
                </a:solidFill>
              </a:rPr>
              <a:t>)</a:t>
            </a:r>
            <a:r>
              <a:rPr lang="ru-RU" sz="3200" dirty="0" smtClean="0">
                <a:solidFill>
                  <a:srgbClr val="0033CC"/>
                </a:solidFill>
              </a:rPr>
              <a:t>_____</a:t>
            </a:r>
            <a:r>
              <a:rPr lang="en-US" sz="3200" dirty="0" smtClean="0">
                <a:solidFill>
                  <a:srgbClr val="0033CC"/>
                </a:solidFill>
              </a:rPr>
              <a:t> </a:t>
            </a:r>
            <a:r>
              <a:rPr lang="en-US" sz="3200" dirty="0">
                <a:solidFill>
                  <a:srgbClr val="0033CC"/>
                </a:solidFill>
              </a:rPr>
              <a:t>book, boys?</a:t>
            </a:r>
          </a:p>
          <a:p>
            <a:r>
              <a:rPr lang="en-US" sz="3200" dirty="0">
                <a:solidFill>
                  <a:srgbClr val="0033CC"/>
                </a:solidFill>
              </a:rPr>
              <a:t>7)What is (</a:t>
            </a:r>
            <a:r>
              <a:rPr lang="en-US" sz="3200" dirty="0">
                <a:solidFill>
                  <a:srgbClr val="FF0000"/>
                </a:solidFill>
              </a:rPr>
              <a:t>they</a:t>
            </a:r>
            <a:r>
              <a:rPr lang="en-US" sz="3200" dirty="0" smtClean="0">
                <a:solidFill>
                  <a:srgbClr val="0033CC"/>
                </a:solidFill>
              </a:rPr>
              <a:t>)</a:t>
            </a:r>
            <a:r>
              <a:rPr lang="ru-RU" sz="3200" dirty="0" smtClean="0">
                <a:solidFill>
                  <a:srgbClr val="0033CC"/>
                </a:solidFill>
              </a:rPr>
              <a:t>______</a:t>
            </a:r>
            <a:r>
              <a:rPr lang="en-US" sz="3200" dirty="0" smtClean="0">
                <a:solidFill>
                  <a:srgbClr val="0033CC"/>
                </a:solidFill>
              </a:rPr>
              <a:t> </a:t>
            </a:r>
            <a:r>
              <a:rPr lang="en-US" sz="3200" dirty="0">
                <a:solidFill>
                  <a:srgbClr val="0033CC"/>
                </a:solidFill>
              </a:rPr>
              <a:t>room?</a:t>
            </a:r>
          </a:p>
          <a:p>
            <a:endParaRPr lang="en-US" sz="2400" dirty="0">
              <a:solidFill>
                <a:srgbClr val="0033CC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 rot="1584689">
            <a:off x="7226321" y="1559368"/>
            <a:ext cx="149778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>
                <a:solidFill>
                  <a:srgbClr val="FF0000"/>
                </a:solidFill>
              </a:rPr>
              <a:t>My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19648591">
            <a:off x="400311" y="1083081"/>
            <a:ext cx="124309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>
                <a:solidFill>
                  <a:srgbClr val="92D050"/>
                </a:solidFill>
              </a:rPr>
              <a:t>her </a:t>
            </a:r>
            <a:endParaRPr lang="ru-RU" sz="4800" dirty="0">
              <a:solidFill>
                <a:srgbClr val="92D05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572396" y="3929066"/>
            <a:ext cx="121444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>
                <a:solidFill>
                  <a:srgbClr val="7030A0"/>
                </a:solidFill>
              </a:rPr>
              <a:t>our </a:t>
            </a:r>
            <a:endParaRPr lang="ru-RU" sz="4800" dirty="0">
              <a:solidFill>
                <a:srgbClr val="7030A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02971" y="472514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 rot="2476469">
            <a:off x="7407252" y="5690018"/>
            <a:ext cx="149592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>
                <a:solidFill>
                  <a:schemeClr val="accent1">
                    <a:lumMod val="75000"/>
                  </a:schemeClr>
                </a:solidFill>
              </a:rPr>
              <a:t>their </a:t>
            </a:r>
            <a:endParaRPr lang="ru-RU" sz="4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1532949">
            <a:off x="6898136" y="2830434"/>
            <a:ext cx="198666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>
                <a:solidFill>
                  <a:srgbClr val="FFC000"/>
                </a:solidFill>
              </a:rPr>
              <a:t>y</a:t>
            </a:r>
            <a:r>
              <a:rPr lang="en-US" sz="4800" dirty="0" smtClean="0">
                <a:solidFill>
                  <a:srgbClr val="FFC000"/>
                </a:solidFill>
              </a:rPr>
              <a:t>our</a:t>
            </a:r>
            <a:endParaRPr lang="ru-RU" sz="4800" dirty="0">
              <a:solidFill>
                <a:srgbClr val="FFC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20124480">
            <a:off x="357157" y="4786322"/>
            <a:ext cx="100013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>
                <a:solidFill>
                  <a:srgbClr val="7030A0"/>
                </a:solidFill>
              </a:rPr>
              <a:t>its </a:t>
            </a:r>
            <a:endParaRPr lang="ru-RU" sz="4800" dirty="0">
              <a:solidFill>
                <a:srgbClr val="7030A0"/>
              </a:solidFill>
            </a:endParaRPr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0" y="428604"/>
            <a:ext cx="9144000" cy="1285884"/>
          </a:xfrm>
        </p:spPr>
        <p:txBody>
          <a:bodyPr>
            <a:normAutofit fontScale="90000"/>
          </a:bodyPr>
          <a:lstStyle/>
          <a:p>
            <a:r>
              <a:rPr lang="ru-RU" sz="49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en-US" sz="49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амените</a:t>
            </a:r>
            <a:r>
              <a:rPr lang="en-US" sz="49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9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личные</a:t>
            </a:r>
            <a:r>
              <a:rPr lang="en-US" sz="49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9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местоимения</a:t>
            </a:r>
            <a:r>
              <a:rPr lang="ru-RU" sz="49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9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9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притяжательными</a:t>
            </a:r>
            <a:r>
              <a:rPr lang="en-US" sz="49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13" name="Содержимое 12"/>
          <p:cNvSpPr>
            <a:spLocks noGrp="1"/>
          </p:cNvSpPr>
          <p:nvPr>
            <p:ph idx="1"/>
          </p:nvPr>
        </p:nvSpPr>
        <p:spPr>
          <a:xfrm>
            <a:off x="142844" y="3214686"/>
            <a:ext cx="135732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4400" dirty="0">
                <a:solidFill>
                  <a:srgbClr val="C00000"/>
                </a:solidFill>
              </a:rPr>
              <a:t>his</a:t>
            </a:r>
            <a:endParaRPr lang="ru-RU" sz="4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53299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forchel.ru/uploads/posts/2010-07/1280339235_o-d-buratino-al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500166" y="1357298"/>
            <a:ext cx="5929354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400" dirty="0">
              <a:solidFill>
                <a:srgbClr val="FFC000"/>
              </a:solidFill>
            </a:endParaRPr>
          </a:p>
          <a:p>
            <a:r>
              <a:rPr lang="en-US" sz="3200" dirty="0" smtClean="0">
                <a:solidFill>
                  <a:srgbClr val="0033CC"/>
                </a:solidFill>
              </a:rPr>
              <a:t>1)Nick </a:t>
            </a:r>
            <a:r>
              <a:rPr lang="en-US" sz="3200" dirty="0">
                <a:solidFill>
                  <a:srgbClr val="0033CC"/>
                </a:solidFill>
              </a:rPr>
              <a:t>is (</a:t>
            </a:r>
            <a:r>
              <a:rPr lang="en-US" sz="3200" dirty="0" smtClean="0">
                <a:solidFill>
                  <a:srgbClr val="0033CC"/>
                </a:solidFill>
              </a:rPr>
              <a:t>I) </a:t>
            </a:r>
            <a:r>
              <a:rPr lang="en-US" sz="3200" dirty="0" smtClean="0">
                <a:solidFill>
                  <a:srgbClr val="FF0000"/>
                </a:solidFill>
              </a:rPr>
              <a:t>my</a:t>
            </a:r>
            <a:r>
              <a:rPr lang="en-US" sz="3200" dirty="0" smtClean="0">
                <a:solidFill>
                  <a:srgbClr val="0033CC"/>
                </a:solidFill>
              </a:rPr>
              <a:t> little brother.</a:t>
            </a:r>
            <a:endParaRPr lang="en-US" sz="3200" dirty="0">
              <a:solidFill>
                <a:srgbClr val="0033CC"/>
              </a:solidFill>
            </a:endParaRPr>
          </a:p>
          <a:p>
            <a:r>
              <a:rPr lang="en-US" sz="3200" dirty="0">
                <a:solidFill>
                  <a:srgbClr val="0033CC"/>
                </a:solidFill>
              </a:rPr>
              <a:t>2)(She</a:t>
            </a:r>
            <a:r>
              <a:rPr lang="en-US" sz="3200" dirty="0" smtClean="0">
                <a:solidFill>
                  <a:srgbClr val="0033CC"/>
                </a:solidFill>
              </a:rPr>
              <a:t>) </a:t>
            </a:r>
            <a:r>
              <a:rPr lang="en-US" sz="3200" dirty="0" smtClean="0">
                <a:solidFill>
                  <a:srgbClr val="FF0000"/>
                </a:solidFill>
              </a:rPr>
              <a:t>Her</a:t>
            </a:r>
            <a:r>
              <a:rPr lang="en-US" sz="3200" dirty="0" smtClean="0">
                <a:solidFill>
                  <a:srgbClr val="0033CC"/>
                </a:solidFill>
              </a:rPr>
              <a:t>  </a:t>
            </a:r>
            <a:r>
              <a:rPr lang="en-US" sz="3200" dirty="0">
                <a:solidFill>
                  <a:srgbClr val="0033CC"/>
                </a:solidFill>
              </a:rPr>
              <a:t>eyes are </a:t>
            </a:r>
            <a:r>
              <a:rPr lang="en-US" sz="3200" dirty="0" smtClean="0">
                <a:solidFill>
                  <a:srgbClr val="0033CC"/>
                </a:solidFill>
              </a:rPr>
              <a:t>blue.</a:t>
            </a:r>
            <a:endParaRPr lang="en-US" sz="3200" dirty="0">
              <a:solidFill>
                <a:srgbClr val="0033CC"/>
              </a:solidFill>
            </a:endParaRPr>
          </a:p>
          <a:p>
            <a:r>
              <a:rPr lang="en-US" sz="3200" dirty="0">
                <a:solidFill>
                  <a:srgbClr val="0033CC"/>
                </a:solidFill>
              </a:rPr>
              <a:t>3)(We</a:t>
            </a:r>
            <a:r>
              <a:rPr lang="en-US" sz="3200" dirty="0" smtClean="0">
                <a:solidFill>
                  <a:srgbClr val="0033CC"/>
                </a:solidFill>
              </a:rPr>
              <a:t>)</a:t>
            </a:r>
            <a:r>
              <a:rPr lang="en-US" sz="3200" dirty="0" smtClean="0">
                <a:solidFill>
                  <a:srgbClr val="FF0000"/>
                </a:solidFill>
              </a:rPr>
              <a:t> Our  </a:t>
            </a:r>
            <a:r>
              <a:rPr lang="en-US" sz="3200" dirty="0">
                <a:solidFill>
                  <a:srgbClr val="0033CC"/>
                </a:solidFill>
              </a:rPr>
              <a:t>room is large.</a:t>
            </a:r>
          </a:p>
          <a:p>
            <a:r>
              <a:rPr lang="en-US" sz="3200" dirty="0">
                <a:solidFill>
                  <a:srgbClr val="0033CC"/>
                </a:solidFill>
              </a:rPr>
              <a:t>4)(It</a:t>
            </a:r>
            <a:r>
              <a:rPr lang="en-US" sz="3200" dirty="0" smtClean="0">
                <a:solidFill>
                  <a:srgbClr val="0033CC"/>
                </a:solidFill>
              </a:rPr>
              <a:t>) </a:t>
            </a:r>
            <a:r>
              <a:rPr lang="en-US" sz="3200" dirty="0" smtClean="0">
                <a:solidFill>
                  <a:srgbClr val="FF0000"/>
                </a:solidFill>
              </a:rPr>
              <a:t>Its </a:t>
            </a:r>
            <a:r>
              <a:rPr lang="en-US" sz="3200" dirty="0">
                <a:solidFill>
                  <a:srgbClr val="0033CC"/>
                </a:solidFill>
              </a:rPr>
              <a:t>windows are white and clean.</a:t>
            </a:r>
          </a:p>
          <a:p>
            <a:r>
              <a:rPr lang="en-US" sz="3200" dirty="0">
                <a:solidFill>
                  <a:srgbClr val="0033CC"/>
                </a:solidFill>
              </a:rPr>
              <a:t>5) (He</a:t>
            </a:r>
            <a:r>
              <a:rPr lang="en-US" sz="3200" dirty="0" smtClean="0">
                <a:solidFill>
                  <a:srgbClr val="0033CC"/>
                </a:solidFill>
              </a:rPr>
              <a:t>) </a:t>
            </a:r>
            <a:r>
              <a:rPr lang="en-US" sz="3200" dirty="0" smtClean="0">
                <a:solidFill>
                  <a:srgbClr val="FF0000"/>
                </a:solidFill>
              </a:rPr>
              <a:t>His</a:t>
            </a:r>
            <a:r>
              <a:rPr lang="en-US" sz="3200" dirty="0" smtClean="0">
                <a:solidFill>
                  <a:srgbClr val="0033CC"/>
                </a:solidFill>
              </a:rPr>
              <a:t>  </a:t>
            </a:r>
            <a:r>
              <a:rPr lang="en-US" sz="3200" dirty="0">
                <a:solidFill>
                  <a:srgbClr val="0033CC"/>
                </a:solidFill>
              </a:rPr>
              <a:t>car is in the street.</a:t>
            </a:r>
          </a:p>
          <a:p>
            <a:r>
              <a:rPr lang="en-US" sz="3200" dirty="0" smtClean="0">
                <a:solidFill>
                  <a:srgbClr val="0033CC"/>
                </a:solidFill>
              </a:rPr>
              <a:t>6)Where are </a:t>
            </a:r>
            <a:r>
              <a:rPr lang="en-US" sz="3200" dirty="0">
                <a:solidFill>
                  <a:srgbClr val="0033CC"/>
                </a:solidFill>
              </a:rPr>
              <a:t>(you</a:t>
            </a:r>
            <a:r>
              <a:rPr lang="en-US" sz="3200" dirty="0" smtClean="0">
                <a:solidFill>
                  <a:srgbClr val="0033CC"/>
                </a:solidFill>
              </a:rPr>
              <a:t>) </a:t>
            </a:r>
            <a:r>
              <a:rPr lang="en-US" sz="3200" dirty="0" smtClean="0">
                <a:solidFill>
                  <a:srgbClr val="FF0000"/>
                </a:solidFill>
              </a:rPr>
              <a:t>your</a:t>
            </a:r>
            <a:r>
              <a:rPr lang="en-US" sz="3200" dirty="0" smtClean="0">
                <a:solidFill>
                  <a:srgbClr val="0033CC"/>
                </a:solidFill>
              </a:rPr>
              <a:t> pen, </a:t>
            </a:r>
            <a:r>
              <a:rPr lang="en-US" sz="3200" dirty="0">
                <a:solidFill>
                  <a:srgbClr val="0033CC"/>
                </a:solidFill>
              </a:rPr>
              <a:t>boys?</a:t>
            </a:r>
          </a:p>
          <a:p>
            <a:r>
              <a:rPr lang="en-US" sz="3200" dirty="0">
                <a:solidFill>
                  <a:srgbClr val="0033CC"/>
                </a:solidFill>
              </a:rPr>
              <a:t>7)What is (</a:t>
            </a:r>
            <a:r>
              <a:rPr lang="en-US" sz="3200" dirty="0" smtClean="0">
                <a:solidFill>
                  <a:srgbClr val="0033CC"/>
                </a:solidFill>
              </a:rPr>
              <a:t>they) </a:t>
            </a:r>
            <a:r>
              <a:rPr lang="en-US" sz="3200" dirty="0" smtClean="0">
                <a:solidFill>
                  <a:srgbClr val="FF0000"/>
                </a:solidFill>
              </a:rPr>
              <a:t>their</a:t>
            </a:r>
            <a:r>
              <a:rPr lang="en-US" sz="3200" dirty="0" smtClean="0">
                <a:solidFill>
                  <a:srgbClr val="0033CC"/>
                </a:solidFill>
              </a:rPr>
              <a:t> flat?</a:t>
            </a:r>
            <a:endParaRPr lang="en-US" sz="3200" dirty="0">
              <a:solidFill>
                <a:srgbClr val="0033CC"/>
              </a:solidFill>
            </a:endParaRPr>
          </a:p>
          <a:p>
            <a:endParaRPr lang="en-US" sz="2400" dirty="0">
              <a:solidFill>
                <a:srgbClr val="0033CC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 rot="1584689">
            <a:off x="7226321" y="1559368"/>
            <a:ext cx="149778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>
                <a:solidFill>
                  <a:srgbClr val="FF0000"/>
                </a:solidFill>
              </a:rPr>
              <a:t>My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19648591">
            <a:off x="400311" y="1083081"/>
            <a:ext cx="124309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>
                <a:solidFill>
                  <a:srgbClr val="92D050"/>
                </a:solidFill>
              </a:rPr>
              <a:t>her </a:t>
            </a:r>
            <a:endParaRPr lang="ru-RU" sz="4800" dirty="0">
              <a:solidFill>
                <a:srgbClr val="92D05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572396" y="3929066"/>
            <a:ext cx="121444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>
                <a:solidFill>
                  <a:srgbClr val="7030A0"/>
                </a:solidFill>
              </a:rPr>
              <a:t>our </a:t>
            </a:r>
            <a:endParaRPr lang="ru-RU" sz="4800" dirty="0">
              <a:solidFill>
                <a:srgbClr val="7030A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02971" y="472514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 rot="2476469">
            <a:off x="7407252" y="5690018"/>
            <a:ext cx="149592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>
                <a:solidFill>
                  <a:schemeClr val="accent1">
                    <a:lumMod val="75000"/>
                  </a:schemeClr>
                </a:solidFill>
              </a:rPr>
              <a:t>their </a:t>
            </a:r>
            <a:endParaRPr lang="ru-RU" sz="4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1532949">
            <a:off x="6898136" y="2830434"/>
            <a:ext cx="198666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>
                <a:solidFill>
                  <a:srgbClr val="FFC000"/>
                </a:solidFill>
              </a:rPr>
              <a:t>y</a:t>
            </a:r>
            <a:r>
              <a:rPr lang="en-US" sz="4800" dirty="0" smtClean="0">
                <a:solidFill>
                  <a:srgbClr val="FFC000"/>
                </a:solidFill>
              </a:rPr>
              <a:t>our</a:t>
            </a:r>
            <a:endParaRPr lang="ru-RU" sz="4800" dirty="0">
              <a:solidFill>
                <a:srgbClr val="FFC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20124480">
            <a:off x="357157" y="4786322"/>
            <a:ext cx="100013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>
                <a:solidFill>
                  <a:srgbClr val="7030A0"/>
                </a:solidFill>
              </a:rPr>
              <a:t>its </a:t>
            </a:r>
            <a:endParaRPr lang="ru-RU" sz="4800" dirty="0">
              <a:solidFill>
                <a:srgbClr val="7030A0"/>
              </a:solidFill>
            </a:endParaRPr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0" y="857232"/>
            <a:ext cx="8929718" cy="857256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Проверь себя </a:t>
            </a:r>
            <a:br>
              <a:rPr lang="ru-RU" sz="5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5400" dirty="0"/>
          </a:p>
        </p:txBody>
      </p:sp>
      <p:sp>
        <p:nvSpPr>
          <p:cNvPr id="13" name="Содержимое 12"/>
          <p:cNvSpPr>
            <a:spLocks noGrp="1"/>
          </p:cNvSpPr>
          <p:nvPr>
            <p:ph idx="1"/>
          </p:nvPr>
        </p:nvSpPr>
        <p:spPr>
          <a:xfrm>
            <a:off x="142844" y="3214686"/>
            <a:ext cx="135732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4400" dirty="0">
                <a:solidFill>
                  <a:srgbClr val="C00000"/>
                </a:solidFill>
              </a:rPr>
              <a:t>his</a:t>
            </a:r>
            <a:endParaRPr lang="ru-RU" sz="4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53299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forchel.ru/uploads/posts/2010-07/1280339235_o-d-buratino-al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472518" cy="100013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Переведите местоимения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57356" y="2071678"/>
            <a:ext cx="6786610" cy="4054485"/>
          </a:xfrm>
        </p:spPr>
        <p:txBody>
          <a:bodyPr/>
          <a:lstStyle/>
          <a:p>
            <a:r>
              <a:rPr lang="en-US" sz="36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Where is ( </a:t>
            </a:r>
            <a:r>
              <a:rPr lang="en-US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моя</a:t>
            </a:r>
            <a:r>
              <a:rPr lang="en-US" sz="36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)book ?</a:t>
            </a:r>
          </a:p>
          <a:p>
            <a:r>
              <a:rPr lang="en-US" sz="36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I can see Tom and (</a:t>
            </a:r>
            <a:r>
              <a:rPr lang="en-US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его</a:t>
            </a:r>
            <a:r>
              <a:rPr lang="en-US" sz="36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)bike</a:t>
            </a:r>
            <a:endParaRPr lang="en-US" sz="3600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36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Ask Ann about ( </a:t>
            </a:r>
            <a:r>
              <a:rPr lang="en-US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её</a:t>
            </a:r>
            <a:r>
              <a:rPr lang="en-US" sz="36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36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brother</a:t>
            </a:r>
          </a:p>
          <a:p>
            <a:r>
              <a:rPr lang="en-US" sz="36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ru-RU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en-US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аш</a:t>
            </a:r>
            <a:r>
              <a:rPr lang="en-U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) house is far from school</a:t>
            </a:r>
          </a:p>
          <a:p>
            <a:r>
              <a:rPr lang="en-US" sz="36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What is ( </a:t>
            </a:r>
            <a:r>
              <a:rPr lang="en-US" sz="36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твой</a:t>
            </a:r>
            <a:r>
              <a:rPr lang="en-US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36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phone number?</a:t>
            </a:r>
          </a:p>
          <a:p>
            <a:r>
              <a:rPr lang="en-US" sz="36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36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presents are on the </a:t>
            </a:r>
            <a:r>
              <a:rPr lang="en-US" sz="36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sofa</a:t>
            </a:r>
            <a:endParaRPr lang="en-US" sz="3600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258141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416</Words>
  <Application>Microsoft Office PowerPoint</Application>
  <PresentationFormat>Экран (4:3)</PresentationFormat>
  <Paragraphs>95</Paragraphs>
  <Slides>10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Times New Roman</vt:lpstr>
      <vt:lpstr>Тема Office</vt:lpstr>
      <vt:lpstr>Изображение</vt:lpstr>
      <vt:lpstr>Презентация PowerPoint</vt:lpstr>
      <vt:lpstr>Possessive  pronouns </vt:lpstr>
      <vt:lpstr>Притяжательные местоимения стоят перед существительными</vt:lpstr>
      <vt:lpstr>Презентация PowerPoint</vt:lpstr>
      <vt:lpstr>Переведите на русский язык: </vt:lpstr>
      <vt:lpstr>Переведите на английский язык: </vt:lpstr>
      <vt:lpstr>Замените личные местоимения  притяжательными: </vt:lpstr>
      <vt:lpstr>Проверь себя  </vt:lpstr>
      <vt:lpstr>Переведите местоимения</vt:lpstr>
      <vt:lpstr>Проверь себя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Притяжательные местоимения Possessive  pronouns</dc:title>
  <dc:creator>PC</dc:creator>
  <cp:lastModifiedBy>Inna</cp:lastModifiedBy>
  <cp:revision>15</cp:revision>
  <dcterms:created xsi:type="dcterms:W3CDTF">2016-02-02T19:08:36Z</dcterms:created>
  <dcterms:modified xsi:type="dcterms:W3CDTF">2018-06-26T17:45:24Z</dcterms:modified>
</cp:coreProperties>
</file>