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0"/>
  </p:notesMasterIdLst>
  <p:sldIdLst>
    <p:sldId id="308" r:id="rId2"/>
    <p:sldId id="260" r:id="rId3"/>
    <p:sldId id="309" r:id="rId4"/>
    <p:sldId id="282" r:id="rId5"/>
    <p:sldId id="257" r:id="rId6"/>
    <p:sldId id="277" r:id="rId7"/>
    <p:sldId id="281" r:id="rId8"/>
    <p:sldId id="28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13" autoAdjust="0"/>
    <p:restoredTop sz="94660"/>
  </p:normalViewPr>
  <p:slideViewPr>
    <p:cSldViewPr>
      <p:cViewPr varScale="1">
        <p:scale>
          <a:sx n="110" d="100"/>
          <a:sy n="110" d="100"/>
        </p:scale>
        <p:origin x="-19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F9B39-FAA8-45A8-AE27-8EED77C4BB34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09C98-531B-446B-B118-6BA7FF9DE1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1565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A9085C6-D086-428C-961E-C51BE1F8850A}" type="slidenum">
              <a:rPr lang="ru-RU" sz="1200">
                <a:latin typeface="Calibri" pitchFamily="34" charset="0"/>
              </a:rPr>
              <a:pPr algn="r"/>
              <a:t>4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upload.wikimedia.org/wikipedia/ru/4/49/%D0%9A%D0%BE%D0%BB%D0%BE%D0%B1%D0%BE%D0%BA_Astrel.gi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496944" cy="193022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Речевая готовность </a:t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школе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7650" name="Picture 2" descr="http://player.myshared.ru/4/76350/slides/slide_1.jpg"/>
          <p:cNvPicPr>
            <a:picLocks noChangeAspect="1" noChangeArrowheads="1"/>
          </p:cNvPicPr>
          <p:nvPr/>
        </p:nvPicPr>
        <p:blipFill>
          <a:blip r:embed="rId2" cstate="print"/>
          <a:srcRect l="45133" t="49139" r="16814" b="15581"/>
          <a:stretch>
            <a:fillRect/>
          </a:stretch>
        </p:blipFill>
        <p:spPr bwMode="auto">
          <a:xfrm>
            <a:off x="2915816" y="2708920"/>
            <a:ext cx="5639770" cy="3672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/>
              <a:t> Речевое развитие детей является одним из главных компонентов их готовности к школьному обучению. Чем лучше у ребенка будет развита речь до поступления в школу, тем быстрее ученик овладеет чтением и письмом. Но прежде чем учить ребенка чтению и письму, нужно заложить ОСНОВУ успешного освоения грамоты.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2770" name="Picture 2" descr="http://i.turnboard.ru/%D1%83%D1%81%D0%BB%D1%83%D0%B3%D0%B8/%D0%BE%D0%B1%D1%83%D1%87%D0%B5%D0%BD%D0%B8%D0%B5,%D0%BA%D1%83%D1%80%D1%81%D1%8B/%D0%9B%D0%BE%D0%B3%D0%BE%D0%BF%D0%B5%D0%B4%20%D0%B2%D1%8B%D0%B5%D0%B7%D0%B4%20%D0%BD%D0%B0%20%D0%B4%D0%BE%D0%BC%20%D0%BA%20%D1%80%D0%B5%D0%B1%D0%BD%D0%BA%D1%83.0001fd34_177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429000"/>
            <a:ext cx="3995936" cy="2971337"/>
          </a:xfrm>
          <a:prstGeom prst="rect">
            <a:avLst/>
          </a:prstGeom>
          <a:noFill/>
        </p:spPr>
      </p:pic>
      <p:pic>
        <p:nvPicPr>
          <p:cNvPr id="32772" name="Picture 4" descr="http://dou633.n4.biz/image/image_gallery?img_id=83927131&amp;fileName=%D0%98%D0%BD%D0%B4%D0%B8%D0%B2%D0%B8%D0%B4%D1%83%D0%B0%D0%BB%D1%8C%D0%BD%D1%8B%D0%B5-%D0%B7%D0%B0%D0%BD%D1%8F%D1%82%D0%B8%D1%8F-%D1%81-%D1%83%D1%87%D0%B8%D1%82%D0%B5%D0%BB%D0%B5%D0%BC-%D0%BB%D0%BE%D0%B3%D0%BE%D0%BF%D0%B5%D0%B4%D0%BE%D0%BC&amp;t=15029765669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08920"/>
            <a:ext cx="4163889" cy="2723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/>
              <a:t>Готовность к анализу и синтезу звукового состава слова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643192" cy="45365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1. Ребёнку необходимо дать представление о том:</a:t>
            </a:r>
          </a:p>
          <a:p>
            <a:pPr>
              <a:buNone/>
            </a:pPr>
            <a:r>
              <a:rPr lang="ru-RU" dirty="0" smtClean="0"/>
              <a:t>- что такое «предложение», «слово», «слог», «звук»;</a:t>
            </a:r>
          </a:p>
          <a:p>
            <a:pPr>
              <a:buNone/>
            </a:pPr>
            <a:r>
              <a:rPr lang="ru-RU" dirty="0" smtClean="0"/>
              <a:t>- что предложение состоит из слов, слово состоит из слогов, слог состоит из звуков.</a:t>
            </a:r>
          </a:p>
          <a:p>
            <a:pPr>
              <a:buNone/>
            </a:pPr>
            <a:r>
              <a:rPr lang="ru-RU" b="1" dirty="0" smtClean="0"/>
              <a:t>2. Ребёнка нужно научить:</a:t>
            </a:r>
          </a:p>
          <a:p>
            <a:pPr>
              <a:buNone/>
            </a:pPr>
            <a:r>
              <a:rPr lang="ru-RU" dirty="0" smtClean="0"/>
              <a:t>- анализировать предложения (делить предложения на слова, определять количество и последовательность слов в предложении);</a:t>
            </a:r>
          </a:p>
          <a:p>
            <a:pPr>
              <a:buNone/>
            </a:pPr>
            <a:r>
              <a:rPr lang="ru-RU" dirty="0" smtClean="0"/>
              <a:t>- делить слова на слоги, определять количество слогов в слове.</a:t>
            </a:r>
          </a:p>
          <a:p>
            <a:pPr>
              <a:buNone/>
            </a:pPr>
            <a:r>
              <a:rPr lang="ru-RU" b="1" dirty="0" smtClean="0"/>
              <a:t>3. Также необходимо дать представления о звуках:</a:t>
            </a:r>
          </a:p>
          <a:p>
            <a:pPr>
              <a:buNone/>
            </a:pPr>
            <a:r>
              <a:rPr lang="ru-RU" dirty="0" smtClean="0"/>
              <a:t>- звуки делятся на гласные и согласные;</a:t>
            </a:r>
          </a:p>
          <a:p>
            <a:pPr>
              <a:buNone/>
            </a:pPr>
            <a:r>
              <a:rPr lang="ru-RU" dirty="0" smtClean="0"/>
              <a:t>-согласные звуки бывают звонкими и глухими, твёрдыми</a:t>
            </a:r>
          </a:p>
          <a:p>
            <a:pPr>
              <a:buNone/>
            </a:pPr>
            <a:r>
              <a:rPr lang="ru-RU" dirty="0" smtClean="0"/>
              <a:t> и мягкими.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51734" y="4797152"/>
            <a:ext cx="1692265" cy="20608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149080"/>
            <a:ext cx="2924175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1600" y="3140968"/>
            <a:ext cx="26924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298450"/>
            <a:ext cx="23749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1" name="Title 1"/>
          <p:cNvSpPr>
            <a:spLocks noGrp="1"/>
          </p:cNvSpPr>
          <p:nvPr>
            <p:ph type="title" idx="4294967295"/>
          </p:nvPr>
        </p:nvSpPr>
        <p:spPr bwMode="auto">
          <a:xfrm rot="21187796">
            <a:off x="115888" y="596900"/>
            <a:ext cx="4159250" cy="7445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smtClean="0">
                <a:ln>
                  <a:noFill/>
                </a:ln>
                <a:effectLst/>
              </a:rPr>
              <a:t>Словарный запас</a:t>
            </a:r>
          </a:p>
        </p:txBody>
      </p:sp>
      <p:sp>
        <p:nvSpPr>
          <p:cNvPr id="9222" name="TextBox 3"/>
          <p:cNvSpPr txBox="1">
            <a:spLocks noChangeArrowheads="1"/>
          </p:cNvSpPr>
          <p:nvPr/>
        </p:nvSpPr>
        <p:spPr bwMode="auto">
          <a:xfrm>
            <a:off x="395288" y="1989138"/>
            <a:ext cx="309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solidFill>
                <a:srgbClr val="483226"/>
              </a:solidFill>
              <a:latin typeface="Franklin Gothic Book" pitchFamily="34" charset="0"/>
            </a:endParaRPr>
          </a:p>
        </p:txBody>
      </p:sp>
      <p:sp>
        <p:nvSpPr>
          <p:cNvPr id="9223" name="Rectangle 4"/>
          <p:cNvSpPr>
            <a:spLocks noChangeArrowheads="1"/>
          </p:cNvSpPr>
          <p:nvPr/>
        </p:nvSpPr>
        <p:spPr bwMode="auto">
          <a:xfrm>
            <a:off x="395288" y="1844675"/>
            <a:ext cx="82804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1316B"/>
                </a:solidFill>
              </a:rPr>
              <a:t>К 7 годам у детей </a:t>
            </a:r>
            <a:r>
              <a:rPr lang="ru-RU" sz="2400" dirty="0">
                <a:solidFill>
                  <a:srgbClr val="01316B"/>
                </a:solidFill>
              </a:rPr>
              <a:t>должен быть достаточно большой словарный запас </a:t>
            </a:r>
            <a:r>
              <a:rPr lang="ru-RU" sz="1400" dirty="0">
                <a:solidFill>
                  <a:srgbClr val="01316B"/>
                </a:solidFill>
              </a:rPr>
              <a:t>(около  </a:t>
            </a:r>
            <a:r>
              <a:rPr lang="ru-RU" sz="1400" dirty="0" smtClean="0">
                <a:solidFill>
                  <a:srgbClr val="01316B"/>
                </a:solidFill>
              </a:rPr>
              <a:t>4000  </a:t>
            </a:r>
            <a:r>
              <a:rPr lang="ru-RU" sz="1400" dirty="0">
                <a:solidFill>
                  <a:srgbClr val="01316B"/>
                </a:solidFill>
              </a:rPr>
              <a:t>слов)</a:t>
            </a:r>
            <a:r>
              <a:rPr lang="ru-RU" dirty="0">
                <a:solidFill>
                  <a:srgbClr val="01316B"/>
                </a:solidFill>
              </a:rPr>
              <a:t> </a:t>
            </a:r>
            <a:r>
              <a:rPr lang="ru-RU" sz="2400" dirty="0">
                <a:solidFill>
                  <a:srgbClr val="01316B"/>
                </a:solidFill>
              </a:rPr>
              <a:t> </a:t>
            </a:r>
          </a:p>
          <a:p>
            <a:r>
              <a:rPr lang="ru-RU" dirty="0">
                <a:solidFill>
                  <a:srgbClr val="01316B"/>
                </a:solidFill>
              </a:rPr>
              <a:t>В своей речи </a:t>
            </a:r>
            <a:r>
              <a:rPr lang="ru-RU" dirty="0" smtClean="0">
                <a:solidFill>
                  <a:srgbClr val="01316B"/>
                </a:solidFill>
              </a:rPr>
              <a:t>они должны активно </a:t>
            </a:r>
            <a:r>
              <a:rPr lang="ru-RU" dirty="0">
                <a:solidFill>
                  <a:srgbClr val="01316B"/>
                </a:solidFill>
              </a:rPr>
              <a:t>использовать все части речи (существительные, прилагательные, </a:t>
            </a:r>
            <a:r>
              <a:rPr lang="ru-RU" dirty="0" smtClean="0">
                <a:solidFill>
                  <a:srgbClr val="01316B"/>
                </a:solidFill>
              </a:rPr>
              <a:t>глаголы, </a:t>
            </a:r>
            <a:r>
              <a:rPr lang="ru-RU" dirty="0">
                <a:solidFill>
                  <a:srgbClr val="01316B"/>
                </a:solidFill>
              </a:rPr>
              <a:t>наречия, антонимы, синонимы, </a:t>
            </a:r>
            <a:r>
              <a:rPr lang="ru-RU" dirty="0" smtClean="0">
                <a:solidFill>
                  <a:srgbClr val="01316B"/>
                </a:solidFill>
              </a:rPr>
              <a:t>числительные</a:t>
            </a:r>
            <a:r>
              <a:rPr lang="ru-RU" dirty="0">
                <a:solidFill>
                  <a:srgbClr val="01316B"/>
                </a:solidFill>
              </a:rPr>
              <a:t>), </a:t>
            </a:r>
            <a:r>
              <a:rPr lang="ru-RU" dirty="0" smtClean="0">
                <a:solidFill>
                  <a:srgbClr val="01316B"/>
                </a:solidFill>
              </a:rPr>
              <a:t>понимать </a:t>
            </a:r>
            <a:r>
              <a:rPr lang="ru-RU" dirty="0">
                <a:solidFill>
                  <a:srgbClr val="01316B"/>
                </a:solidFill>
              </a:rPr>
              <a:t>переносное значение </a:t>
            </a:r>
            <a:r>
              <a:rPr lang="ru-RU" dirty="0" smtClean="0">
                <a:solidFill>
                  <a:srgbClr val="01316B"/>
                </a:solidFill>
              </a:rPr>
              <a:t>слов</a:t>
            </a:r>
            <a:r>
              <a:rPr lang="ru-RU" dirty="0">
                <a:solidFill>
                  <a:srgbClr val="01316B"/>
                </a:solidFill>
              </a:rPr>
              <a:t>, </a:t>
            </a:r>
            <a:r>
              <a:rPr lang="ru-RU" dirty="0" smtClean="0">
                <a:solidFill>
                  <a:srgbClr val="01316B"/>
                </a:solidFill>
              </a:rPr>
              <a:t>подбирать</a:t>
            </a:r>
          </a:p>
          <a:p>
            <a:r>
              <a:rPr lang="ru-RU" dirty="0" smtClean="0">
                <a:solidFill>
                  <a:srgbClr val="01316B"/>
                </a:solidFill>
              </a:rPr>
              <a:t> </a:t>
            </a:r>
            <a:r>
              <a:rPr lang="ru-RU" dirty="0">
                <a:solidFill>
                  <a:srgbClr val="01316B"/>
                </a:solidFill>
              </a:rPr>
              <a:t>обобщающие понятия для </a:t>
            </a:r>
            <a:r>
              <a:rPr lang="ru-RU" dirty="0" smtClean="0">
                <a:solidFill>
                  <a:srgbClr val="01316B"/>
                </a:solidFill>
              </a:rPr>
              <a:t>группы предметов, подбирать </a:t>
            </a:r>
          </a:p>
          <a:p>
            <a:r>
              <a:rPr lang="ru-RU" dirty="0" smtClean="0">
                <a:solidFill>
                  <a:srgbClr val="01316B"/>
                </a:solidFill>
              </a:rPr>
              <a:t>прилагательные к существительным, наречия к глаголам.</a:t>
            </a:r>
          </a:p>
          <a:p>
            <a:r>
              <a:rPr lang="ru-RU" dirty="0" smtClean="0">
                <a:solidFill>
                  <a:srgbClr val="01316B"/>
                </a:solidFill>
              </a:rPr>
              <a:t> (Как может говорить мальчик? Быстро, хорошо, медленно,</a:t>
            </a:r>
          </a:p>
          <a:p>
            <a:r>
              <a:rPr lang="ru-RU" dirty="0" smtClean="0">
                <a:solidFill>
                  <a:srgbClr val="01316B"/>
                </a:solidFill>
              </a:rPr>
              <a:t> четко, тихо, громко)</a:t>
            </a:r>
            <a:r>
              <a:rPr lang="ru-RU" dirty="0" smtClean="0">
                <a:solidFill>
                  <a:srgbClr val="483226"/>
                </a:solidFill>
              </a:rPr>
              <a:t>.</a:t>
            </a:r>
            <a:endParaRPr lang="ru-RU" dirty="0">
              <a:solidFill>
                <a:srgbClr val="483226"/>
              </a:solidFill>
            </a:endParaRPr>
          </a:p>
          <a:p>
            <a:pPr>
              <a:spcBef>
                <a:spcPct val="20000"/>
              </a:spcBef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224" name="Rectangle 6"/>
          <p:cNvSpPr>
            <a:spLocks noChangeArrowheads="1"/>
          </p:cNvSpPr>
          <p:nvPr/>
        </p:nvSpPr>
        <p:spPr bwMode="auto">
          <a:xfrm>
            <a:off x="5076056" y="3356992"/>
            <a:ext cx="352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000">
              <a:solidFill>
                <a:srgbClr val="00339A"/>
              </a:solidFill>
            </a:endParaRP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941168"/>
            <a:ext cx="2109788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i="1" u="sng" dirty="0" smtClean="0"/>
              <a:t/>
            </a:r>
            <a:br>
              <a:rPr lang="ru-RU" sz="3100" b="1" i="1" u="sng" dirty="0" smtClean="0"/>
            </a:br>
            <a:r>
              <a:rPr lang="ru-RU" sz="3100" b="1" i="1" u="sng" dirty="0" smtClean="0"/>
              <a:t>Грамматический строй речи детей 6-7 лет.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500141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На седьмом году жизни речь детей становится более правильной. Они достаточно хорошо образуют множественное число существительных (кукла — куклы), изменяют слова с помощью уменьшительно-ласкательных суффиксов (кукла — куколка),образуют прилагательные от существительных. Быстро накапливается «математический» словарь. Дети  согласовывают числительные с существительными (одна кукла, две куклы). Уверенно согласуют притяжательные местоимения (мой, моя, моё, мои) с существительными (моя кукла, мой мяч), понимают и употребляют предлоги. Однако могут быть затруднения при образовании некоторых существительных множественного числа родительного падежа (</a:t>
            </a:r>
            <a:r>
              <a:rPr lang="ru-RU" dirty="0" err="1" smtClean="0"/>
              <a:t>чулок,ведер</a:t>
            </a:r>
            <a:r>
              <a:rPr lang="ru-RU" dirty="0" smtClean="0"/>
              <a:t>, ботинок, тапочек и т. д.).</a:t>
            </a:r>
          </a:p>
          <a:p>
            <a:pPr>
              <a:buNone/>
            </a:pPr>
            <a:r>
              <a:rPr lang="ru-RU" b="1" i="1" dirty="0" smtClean="0"/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Грамматическая правильность речи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ребенка во многом зависит от того,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 часто взрослые обращают внимание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ошибки своих детей, исправляют их,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давая правильный образец.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221088"/>
            <a:ext cx="3384376" cy="2524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131149"/>
            <a:ext cx="4968552" cy="353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1" name="Rectangle 2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8229600" cy="922338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ln>
                  <a:noFill/>
                </a:ln>
                <a:effectLst/>
                <a:cs typeface="Tahoma" charset="0"/>
              </a:rPr>
              <a:t>  Звукопроизношение и    фонематический слух:  </a:t>
            </a:r>
          </a:p>
        </p:txBody>
      </p:sp>
      <p:sp>
        <p:nvSpPr>
          <p:cNvPr id="6148" name="Rectangle 3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8229600" cy="3455987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7 лет ребенок в норме произносит все звуки родного языка в словах, во фразовой речи. К этому возрасту ребёнок должен уметь различать звуки на слух и в произношении. Дети могут регулировать силу голоса, темп речи, использовать интонацию вопроса, радости, удивления.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Слоговая структура слова</a:t>
            </a:r>
            <a:endParaRPr lang="ru-RU" dirty="0"/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413" cy="547290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Ребенку 7 лет доступны слова сложной слоговой структуры (аквариум, библиотекарь, баскетболист, экскаватор).Из речи постепенно исчезают замена звуков и сокращение слов. Успешно справляются с произнесением слов, в которых имеются множественные стечения согласных (конструктор, экскурсия).Он произносит их в быстром темпе, не переставляет, не выкидывает, не добавляет звуки и слоги.</a:t>
            </a:r>
            <a:r>
              <a:rPr lang="ru-RU" sz="2000" b="1" i="1" dirty="0" smtClean="0"/>
              <a:t> </a:t>
            </a:r>
            <a:endParaRPr lang="ru-RU" sz="2000" dirty="0" smtClean="0"/>
          </a:p>
          <a:p>
            <a:pPr marL="0" indent="0">
              <a:buFontTx/>
              <a:buNone/>
            </a:pPr>
            <a:r>
              <a:rPr lang="ru-RU" sz="2000" dirty="0" smtClean="0"/>
              <a:t> 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645024"/>
            <a:ext cx="2701404" cy="196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96952"/>
            <a:ext cx="2303462" cy="1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852936"/>
            <a:ext cx="2478088" cy="251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Изображение:Колобок Astrel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476250"/>
            <a:ext cx="2286000" cy="3000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>
          <a:xfrm>
            <a:off x="-972616" y="260648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ln>
                  <a:noFill/>
                </a:ln>
                <a:effectLst/>
              </a:rPr>
              <a:t>Связная речь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457200" y="1700213"/>
            <a:ext cx="8416925" cy="46085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01316B"/>
                </a:solidFill>
              </a:rPr>
              <a:t>    К 7 годам ребёнок должен уметь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пересказывать небольшие по объёму рас-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сказы и сказки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составлять рассказ по картинке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составлять рассказ по серии картин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отвечать на вопросы по тексту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01316B"/>
                </a:solidFill>
              </a:rPr>
              <a:t>При пересказе (рассказе) обращается внимание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на понимание ребёнком текста (он должен правильно формулировать основную мысль),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на структурирование текста (он должен уметь последовательно и точно строить пересказ),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на лексику (полнота и точность использования слов),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1316B"/>
                </a:solidFill>
              </a:rPr>
              <a:t>на грамматику (он должен правильно строить предложения, уметь использовать сложные предложения).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520</Words>
  <Application>Microsoft Office PowerPoint</Application>
  <PresentationFormat>Экран (4:3)</PresentationFormat>
  <Paragraphs>45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Речевая готовность  к школе</vt:lpstr>
      <vt:lpstr>Слайд 2</vt:lpstr>
      <vt:lpstr>Готовность к анализу и синтезу звукового состава слова </vt:lpstr>
      <vt:lpstr>Словарный запас</vt:lpstr>
      <vt:lpstr> Грамматический строй речи детей 6-7 лет. </vt:lpstr>
      <vt:lpstr>  Звукопроизношение и    фонематический слух:  </vt:lpstr>
      <vt:lpstr>Слоговая структура слова</vt:lpstr>
      <vt:lpstr>Связная речь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Евгений</cp:lastModifiedBy>
  <cp:revision>81</cp:revision>
  <dcterms:created xsi:type="dcterms:W3CDTF">2017-09-08T11:58:14Z</dcterms:created>
  <dcterms:modified xsi:type="dcterms:W3CDTF">2018-06-26T16:53:28Z</dcterms:modified>
</cp:coreProperties>
</file>