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CE020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1EA1E18-5B08-4E1D-9C8B-469A2BF59AC3}" type="datetimeFigureOut">
              <a:rPr lang="ru-RU" smtClean="0"/>
              <a:pPr/>
              <a:t>26.06.2018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1DFB6D4-221B-4F13-B227-2AC7F43A09C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EA1E18-5B08-4E1D-9C8B-469A2BF59AC3}" type="datetimeFigureOut">
              <a:rPr lang="ru-RU" smtClean="0"/>
              <a:pPr/>
              <a:t>26.06.2018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DFB6D4-221B-4F13-B227-2AC7F43A09C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357166"/>
            <a:ext cx="9144000" cy="1470025"/>
          </a:xfrm>
        </p:spPr>
        <p:txBody>
          <a:bodyPr>
            <a:noAutofit/>
          </a:bodyPr>
          <a:lstStyle/>
          <a:p>
            <a:r>
              <a:rPr lang="en-US" sz="3600" b="1" dirty="0">
                <a:latin typeface="Perpetua Titling MT" pitchFamily="18" charset="0"/>
              </a:rPr>
              <a:t>U</a:t>
            </a:r>
            <a:r>
              <a:rPr lang="en-US" sz="3600" b="1" dirty="0" smtClean="0">
                <a:latin typeface="Perpetua Titling MT" pitchFamily="18" charset="0"/>
              </a:rPr>
              <a:t>nusual holidays in England and the United States</a:t>
            </a:r>
            <a:endParaRPr lang="ru-RU" sz="3600" b="1" dirty="0"/>
          </a:p>
        </p:txBody>
      </p:sp>
      <p:sp>
        <p:nvSpPr>
          <p:cNvPr id="3" name="Подзаголовок 2"/>
          <p:cNvSpPr>
            <a:spLocks noGrp="1"/>
          </p:cNvSpPr>
          <p:nvPr>
            <p:ph type="subTitle" idx="1"/>
          </p:nvPr>
        </p:nvSpPr>
        <p:spPr>
          <a:xfrm>
            <a:off x="2571736" y="6143644"/>
            <a:ext cx="6400800" cy="495288"/>
          </a:xfrm>
        </p:spPr>
        <p:txBody>
          <a:bodyPr>
            <a:noAutofit/>
          </a:bodyPr>
          <a:lstStyle/>
          <a:p>
            <a:pPr algn="r"/>
            <a:r>
              <a:rPr lang="en-US" sz="2800" dirty="0" smtClean="0">
                <a:solidFill>
                  <a:schemeClr val="tx1"/>
                </a:solidFill>
                <a:latin typeface="Perpetua Titling MT" pitchFamily="18" charset="0"/>
              </a:rPr>
              <a:t>Gruzinova Anna 31T</a:t>
            </a:r>
            <a:endParaRPr lang="ru-RU" sz="2800" dirty="0">
              <a:solidFill>
                <a:schemeClr val="tx1"/>
              </a:solidFill>
            </a:endParaRPr>
          </a:p>
        </p:txBody>
      </p:sp>
      <p:pic>
        <p:nvPicPr>
          <p:cNvPr id="5" name="Рисунок 4" descr="ssha_den_nezavisimosti_413461_011.jpg"/>
          <p:cNvPicPr>
            <a:picLocks noChangeAspect="1"/>
          </p:cNvPicPr>
          <p:nvPr/>
        </p:nvPicPr>
        <p:blipFill>
          <a:blip r:embed="rId3"/>
          <a:stretch>
            <a:fillRect/>
          </a:stretch>
        </p:blipFill>
        <p:spPr>
          <a:xfrm>
            <a:off x="1571604" y="1857364"/>
            <a:ext cx="5929322" cy="3819472"/>
          </a:xfrm>
          <a:prstGeom prst="snip2DiagRect">
            <a:avLst/>
          </a:prstGeom>
          <a:solidFill>
            <a:srgbClr val="FFFFFF">
              <a:shade val="85000"/>
            </a:srgbClr>
          </a:solidFill>
          <a:ln w="88900" cap="sq">
            <a:solidFill>
              <a:srgbClr val="CE0202"/>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fontScale="90000"/>
          </a:bodyPr>
          <a:lstStyle/>
          <a:p>
            <a:r>
              <a:rPr lang="en-US" dirty="0" smtClean="0">
                <a:latin typeface="Perpetua Titling MT" pitchFamily="18" charset="0"/>
              </a:rPr>
              <a:t>International Lefthanders Day</a:t>
            </a:r>
            <a:endParaRPr lang="ru-RU" dirty="0"/>
          </a:p>
        </p:txBody>
      </p:sp>
      <p:sp>
        <p:nvSpPr>
          <p:cNvPr id="3" name="Прямоугольник 2"/>
          <p:cNvSpPr/>
          <p:nvPr/>
        </p:nvSpPr>
        <p:spPr>
          <a:xfrm>
            <a:off x="214282" y="1714488"/>
            <a:ext cx="4286280" cy="4893647"/>
          </a:xfrm>
          <a:prstGeom prst="rect">
            <a:avLst/>
          </a:prstGeom>
        </p:spPr>
        <p:txBody>
          <a:bodyPr wrap="square">
            <a:spAutoFit/>
          </a:bodyPr>
          <a:lstStyle/>
          <a:p>
            <a:pPr algn="just"/>
            <a:r>
              <a:rPr lang="en-US" sz="2400" dirty="0" smtClean="0">
                <a:latin typeface="Century Schoolbook" pitchFamily="18" charset="0"/>
              </a:rPr>
              <a:t>International Lefthanders Day is celebrated on August 13, 2018. It was first observed 13 August 1976. As its name suggests, it is meant to promote awareness of the inconveniences facing left-handers in a predominantly right-handed world. It celebrates the left-handers, who are from seven to ten percent of the world's population.</a:t>
            </a:r>
            <a:endParaRPr lang="ru-RU" sz="2400" dirty="0">
              <a:latin typeface="Century Schoolbook" pitchFamily="18" charset="0"/>
            </a:endParaRPr>
          </a:p>
        </p:txBody>
      </p:sp>
      <p:sp>
        <p:nvSpPr>
          <p:cNvPr id="4" name="Прямоугольник 3"/>
          <p:cNvSpPr/>
          <p:nvPr/>
        </p:nvSpPr>
        <p:spPr>
          <a:xfrm>
            <a:off x="285720" y="1142984"/>
            <a:ext cx="1638590" cy="461665"/>
          </a:xfrm>
          <a:prstGeom prst="rect">
            <a:avLst/>
          </a:prstGeom>
        </p:spPr>
        <p:txBody>
          <a:bodyPr wrap="none">
            <a:spAutoFit/>
          </a:bodyPr>
          <a:lstStyle/>
          <a:p>
            <a:r>
              <a:rPr lang="en-US" sz="2400" dirty="0" smtClean="0">
                <a:latin typeface="Century Schoolbook" pitchFamily="18" charset="0"/>
              </a:rPr>
              <a:t>August 13</a:t>
            </a:r>
            <a:endParaRPr lang="ru-RU" sz="2400" dirty="0">
              <a:latin typeface="Century Schoolbook" pitchFamily="18" charset="0"/>
            </a:endParaRPr>
          </a:p>
        </p:txBody>
      </p:sp>
      <p:pic>
        <p:nvPicPr>
          <p:cNvPr id="5" name="Рисунок 4" descr="Its-A-Left-Handed-Thing-You-Wouldnt-Understand-Happy-Left-Handers-Day.jpg"/>
          <p:cNvPicPr>
            <a:picLocks noChangeAspect="1"/>
          </p:cNvPicPr>
          <p:nvPr/>
        </p:nvPicPr>
        <p:blipFill>
          <a:blip r:embed="rId2"/>
          <a:stretch>
            <a:fillRect/>
          </a:stretch>
        </p:blipFill>
        <p:spPr>
          <a:xfrm>
            <a:off x="4714876" y="1142984"/>
            <a:ext cx="4429124" cy="2952749"/>
          </a:xfrm>
          <a:prstGeom prst="rect">
            <a:avLst/>
          </a:prstGeom>
        </p:spPr>
      </p:pic>
      <p:pic>
        <p:nvPicPr>
          <p:cNvPr id="6" name="Рисунок 5" descr="Have-A-Happy-Lefthanders-Day-International-Lefthanders-Day-August-13.jpg"/>
          <p:cNvPicPr>
            <a:picLocks noChangeAspect="1"/>
          </p:cNvPicPr>
          <p:nvPr/>
        </p:nvPicPr>
        <p:blipFill>
          <a:blip r:embed="rId3"/>
          <a:stretch>
            <a:fillRect/>
          </a:stretch>
        </p:blipFill>
        <p:spPr>
          <a:xfrm>
            <a:off x="5286380" y="4260278"/>
            <a:ext cx="3571868" cy="259772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85834"/>
          </a:xfrm>
        </p:spPr>
        <p:txBody>
          <a:bodyPr/>
          <a:lstStyle/>
          <a:p>
            <a:r>
              <a:rPr lang="en-US" dirty="0" smtClean="0">
                <a:solidFill>
                  <a:schemeClr val="bg2">
                    <a:lumMod val="90000"/>
                  </a:schemeClr>
                </a:solidFill>
                <a:latin typeface="Perpetua Titling MT" pitchFamily="18" charset="0"/>
              </a:rPr>
              <a:t>Groundhog day</a:t>
            </a:r>
            <a:endParaRPr lang="ru-RU" dirty="0">
              <a:solidFill>
                <a:schemeClr val="bg2">
                  <a:lumMod val="90000"/>
                </a:schemeClr>
              </a:solidFill>
            </a:endParaRPr>
          </a:p>
        </p:txBody>
      </p:sp>
      <p:sp>
        <p:nvSpPr>
          <p:cNvPr id="3" name="Прямоугольник 2"/>
          <p:cNvSpPr/>
          <p:nvPr/>
        </p:nvSpPr>
        <p:spPr>
          <a:xfrm>
            <a:off x="285720" y="856357"/>
            <a:ext cx="4500594" cy="6001643"/>
          </a:xfrm>
          <a:prstGeom prst="rect">
            <a:avLst/>
          </a:prstGeom>
        </p:spPr>
        <p:txBody>
          <a:bodyPr wrap="square">
            <a:spAutoFit/>
          </a:bodyPr>
          <a:lstStyle/>
          <a:p>
            <a:pPr algn="just"/>
            <a:r>
              <a:rPr lang="en-US" sz="2400" dirty="0" smtClean="0">
                <a:solidFill>
                  <a:schemeClr val="bg2">
                    <a:lumMod val="90000"/>
                  </a:schemeClr>
                </a:solidFill>
                <a:latin typeface="Century Schoolbook" pitchFamily="18" charset="0"/>
              </a:rPr>
              <a:t>February 2. This holiday is known to us, thanks to the famous eponymous Hollywood film with bill Murray. It is a kind of divination about the spring weather. If the Groundhog quietly out of their burrows even in cloudy weather, not seeing his own shadow, then spring will be here soon, and if he is even in Sunny weather, frightened of his own shadow and hides back in your home, then be cold again. So the Americans and Canadians meet spring</a:t>
            </a:r>
            <a:r>
              <a:rPr lang="ru-RU" sz="2400" dirty="0" smtClean="0">
                <a:solidFill>
                  <a:schemeClr val="bg2">
                    <a:lumMod val="90000"/>
                  </a:schemeClr>
                </a:solidFill>
                <a:latin typeface="Century Schoolbook" pitchFamily="18" charset="0"/>
              </a:rPr>
              <a:t>.</a:t>
            </a:r>
            <a:endParaRPr lang="ru-RU" sz="2400" dirty="0">
              <a:solidFill>
                <a:schemeClr val="bg2">
                  <a:lumMod val="90000"/>
                </a:schemeClr>
              </a:solidFill>
              <a:latin typeface="Century Schoolbook" pitchFamily="18" charset="0"/>
            </a:endParaRPr>
          </a:p>
        </p:txBody>
      </p:sp>
      <p:pic>
        <p:nvPicPr>
          <p:cNvPr id="4" name="Рисунок 3" descr="225416-groundhog-day-2012.jpg"/>
          <p:cNvPicPr>
            <a:picLocks noChangeAspect="1"/>
          </p:cNvPicPr>
          <p:nvPr/>
        </p:nvPicPr>
        <p:blipFill>
          <a:blip r:embed="rId3"/>
          <a:stretch>
            <a:fillRect/>
          </a:stretch>
        </p:blipFill>
        <p:spPr>
          <a:xfrm>
            <a:off x="5000628" y="1071546"/>
            <a:ext cx="3745915" cy="542926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43000"/>
          </a:xfrm>
        </p:spPr>
        <p:txBody>
          <a:bodyPr>
            <a:normAutofit fontScale="90000"/>
          </a:bodyPr>
          <a:lstStyle/>
          <a:p>
            <a:r>
              <a:rPr lang="en-US" dirty="0" smtClean="0">
                <a:latin typeface="Perpetua Titling MT" pitchFamily="18" charset="0"/>
              </a:rPr>
              <a:t>Demonstration</a:t>
            </a:r>
            <a:r>
              <a:rPr lang="en-US" dirty="0" smtClean="0"/>
              <a:t> </a:t>
            </a:r>
            <a:r>
              <a:rPr lang="en-US" dirty="0" smtClean="0">
                <a:latin typeface="Perpetua Titling MT" pitchFamily="18" charset="0"/>
              </a:rPr>
              <a:t>of naked Asses</a:t>
            </a:r>
            <a:endParaRPr lang="ru-RU" dirty="0"/>
          </a:p>
        </p:txBody>
      </p:sp>
      <p:sp>
        <p:nvSpPr>
          <p:cNvPr id="3" name="Прямоугольник 2"/>
          <p:cNvSpPr/>
          <p:nvPr/>
        </p:nvSpPr>
        <p:spPr>
          <a:xfrm>
            <a:off x="357158" y="1000108"/>
            <a:ext cx="8358246" cy="1815882"/>
          </a:xfrm>
          <a:prstGeom prst="rect">
            <a:avLst/>
          </a:prstGeom>
        </p:spPr>
        <p:txBody>
          <a:bodyPr wrap="square">
            <a:spAutoFit/>
          </a:bodyPr>
          <a:lstStyle/>
          <a:p>
            <a:pPr algn="just"/>
            <a:r>
              <a:rPr lang="en-US" sz="2800" dirty="0" smtClean="0">
                <a:latin typeface="Century Schoolbook" pitchFamily="18" charset="0"/>
              </a:rPr>
              <a:t>The second Saturday of July. A very strange festival, the essence of which is that everyone line up on the railway line and show their bare buttocks to each train passing. Hmmm...fun…</a:t>
            </a:r>
            <a:endParaRPr lang="ru-RU" sz="2800" dirty="0">
              <a:latin typeface="Century Schoolbook" pitchFamily="18" charset="0"/>
            </a:endParaRPr>
          </a:p>
        </p:txBody>
      </p:sp>
      <p:pic>
        <p:nvPicPr>
          <p:cNvPr id="4" name="Рисунок 3" descr="1411069021_1812167486.jpg"/>
          <p:cNvPicPr>
            <a:picLocks noChangeAspect="1"/>
          </p:cNvPicPr>
          <p:nvPr/>
        </p:nvPicPr>
        <p:blipFill>
          <a:blip r:embed="rId2"/>
          <a:stretch>
            <a:fillRect/>
          </a:stretch>
        </p:blipFill>
        <p:spPr>
          <a:xfrm>
            <a:off x="1857356" y="3000372"/>
            <a:ext cx="5486400" cy="3657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en-US" dirty="0" smtClean="0">
                <a:latin typeface="Perpetua Titling MT" pitchFamily="18" charset="0"/>
              </a:rPr>
              <a:t>Sweetest Day</a:t>
            </a:r>
            <a:endParaRPr lang="ru-RU" dirty="0"/>
          </a:p>
        </p:txBody>
      </p:sp>
      <p:sp>
        <p:nvSpPr>
          <p:cNvPr id="3" name="Прямоугольник 2"/>
          <p:cNvSpPr/>
          <p:nvPr/>
        </p:nvSpPr>
        <p:spPr>
          <a:xfrm>
            <a:off x="285720" y="1357298"/>
            <a:ext cx="4572000" cy="4401205"/>
          </a:xfrm>
          <a:prstGeom prst="rect">
            <a:avLst/>
          </a:prstGeom>
        </p:spPr>
        <p:txBody>
          <a:bodyPr>
            <a:spAutoFit/>
          </a:bodyPr>
          <a:lstStyle/>
          <a:p>
            <a:pPr algn="just"/>
            <a:r>
              <a:rPr lang="en-US" sz="2800" dirty="0" smtClean="0">
                <a:latin typeface="Century Schoolbook" pitchFamily="18" charset="0"/>
              </a:rPr>
              <a:t>The third Saturday of October. Celebration for lovers of sweets. Tasty and sweet gifts are given not only to children but also to adult sweet tooth. It is a great occasion to Express your feelings of love or respect with a box of chocolates.</a:t>
            </a:r>
            <a:endParaRPr lang="ru-RU" sz="2800" dirty="0">
              <a:latin typeface="Century Schoolbook" pitchFamily="18" charset="0"/>
            </a:endParaRPr>
          </a:p>
        </p:txBody>
      </p:sp>
      <p:pic>
        <p:nvPicPr>
          <p:cNvPr id="4" name="Рисунок 3" descr="15.gif"/>
          <p:cNvPicPr>
            <a:picLocks noChangeAspect="1"/>
          </p:cNvPicPr>
          <p:nvPr/>
        </p:nvPicPr>
        <p:blipFill>
          <a:blip r:embed="rId3"/>
          <a:stretch>
            <a:fillRect/>
          </a:stretch>
        </p:blipFill>
        <p:spPr>
          <a:xfrm>
            <a:off x="5715008" y="1142984"/>
            <a:ext cx="2857500" cy="2857500"/>
          </a:xfrm>
          <a:prstGeom prst="rect">
            <a:avLst/>
          </a:prstGeom>
        </p:spPr>
      </p:pic>
      <p:pic>
        <p:nvPicPr>
          <p:cNvPr id="5" name="Рисунок 4" descr="f7279903-cc53-45c8-8c30-c1f450f115de.jpg"/>
          <p:cNvPicPr>
            <a:picLocks noChangeAspect="1"/>
          </p:cNvPicPr>
          <p:nvPr/>
        </p:nvPicPr>
        <p:blipFill>
          <a:blip r:embed="rId4"/>
          <a:stretch>
            <a:fillRect/>
          </a:stretch>
        </p:blipFill>
        <p:spPr>
          <a:xfrm>
            <a:off x="5500694" y="4214818"/>
            <a:ext cx="3175000" cy="21145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BEAC7">
                <a:alpha val="94000"/>
              </a:srgbClr>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latin typeface="Perpetua Titling MT" pitchFamily="18" charset="0"/>
              </a:rPr>
              <a:t>Festival The Summer Redneck Games</a:t>
            </a:r>
            <a:endParaRPr lang="ru-RU" dirty="0"/>
          </a:p>
        </p:txBody>
      </p:sp>
      <p:sp>
        <p:nvSpPr>
          <p:cNvPr id="3" name="Прямоугольник 2"/>
          <p:cNvSpPr/>
          <p:nvPr/>
        </p:nvSpPr>
        <p:spPr>
          <a:xfrm>
            <a:off x="500034" y="1785926"/>
            <a:ext cx="4071966" cy="4154984"/>
          </a:xfrm>
          <a:prstGeom prst="rect">
            <a:avLst/>
          </a:prstGeom>
        </p:spPr>
        <p:txBody>
          <a:bodyPr wrap="square">
            <a:spAutoFit/>
          </a:bodyPr>
          <a:lstStyle/>
          <a:p>
            <a:pPr algn="just"/>
            <a:r>
              <a:rPr lang="en-US" sz="2400" dirty="0" smtClean="0">
                <a:latin typeface="Century Schoolbook" pitchFamily="18" charset="0"/>
              </a:rPr>
              <a:t>Held annually on July 12 in the state of Georgia. Considered the most stupid festival, as the apotheosis of the celebration are competition floundering in liquid clay. Dirty rain is welcomed and causes a storm of positive emotions among participants and spectators</a:t>
            </a:r>
            <a:r>
              <a:rPr lang="ru-RU" sz="2400" dirty="0" smtClean="0">
                <a:latin typeface="Century Schoolbook" pitchFamily="18" charset="0"/>
              </a:rPr>
              <a:t>.</a:t>
            </a:r>
            <a:endParaRPr lang="ru-RU" sz="2400" dirty="0">
              <a:latin typeface="Century Schoolbook" pitchFamily="18" charset="0"/>
            </a:endParaRPr>
          </a:p>
        </p:txBody>
      </p:sp>
      <p:pic>
        <p:nvPicPr>
          <p:cNvPr id="4" name="Рисунок 3" descr="17-16.jpg"/>
          <p:cNvPicPr>
            <a:picLocks noChangeAspect="1"/>
          </p:cNvPicPr>
          <p:nvPr/>
        </p:nvPicPr>
        <p:blipFill>
          <a:blip r:embed="rId2"/>
          <a:stretch>
            <a:fillRect/>
          </a:stretch>
        </p:blipFill>
        <p:spPr>
          <a:xfrm>
            <a:off x="5000628" y="4071942"/>
            <a:ext cx="3786182" cy="2520664"/>
          </a:xfrm>
          <a:prstGeom prst="rect">
            <a:avLst/>
          </a:prstGeom>
        </p:spPr>
      </p:pic>
      <p:pic>
        <p:nvPicPr>
          <p:cNvPr id="5" name="Рисунок 4" descr="2405455_original.jpg"/>
          <p:cNvPicPr>
            <a:picLocks noChangeAspect="1"/>
          </p:cNvPicPr>
          <p:nvPr/>
        </p:nvPicPr>
        <p:blipFill>
          <a:blip r:embed="rId3"/>
          <a:stretch>
            <a:fillRect/>
          </a:stretch>
        </p:blipFill>
        <p:spPr>
          <a:xfrm>
            <a:off x="5000628" y="1483434"/>
            <a:ext cx="3786214" cy="253757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2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857232"/>
          </a:xfrm>
        </p:spPr>
        <p:style>
          <a:lnRef idx="2">
            <a:schemeClr val="accent3"/>
          </a:lnRef>
          <a:fillRef idx="1">
            <a:schemeClr val="lt1"/>
          </a:fillRef>
          <a:effectRef idx="0">
            <a:schemeClr val="accent3"/>
          </a:effectRef>
          <a:fontRef idx="minor">
            <a:schemeClr val="dk1"/>
          </a:fontRef>
        </p:style>
        <p:txBody>
          <a:bodyPr/>
          <a:lstStyle/>
          <a:p>
            <a:r>
              <a:rPr lang="en-US" dirty="0" smtClean="0">
                <a:solidFill>
                  <a:schemeClr val="accent3">
                    <a:lumMod val="50000"/>
                  </a:schemeClr>
                </a:solidFill>
                <a:latin typeface="Perpetua Titling MT" pitchFamily="18" charset="0"/>
              </a:rPr>
              <a:t>St. Patrick’s Day</a:t>
            </a:r>
            <a:endParaRPr lang="ru-RU" dirty="0">
              <a:solidFill>
                <a:schemeClr val="accent3">
                  <a:lumMod val="50000"/>
                </a:schemeClr>
              </a:solidFill>
            </a:endParaRPr>
          </a:p>
        </p:txBody>
      </p:sp>
      <p:sp>
        <p:nvSpPr>
          <p:cNvPr id="3" name="Прямоугольник 2"/>
          <p:cNvSpPr/>
          <p:nvPr/>
        </p:nvSpPr>
        <p:spPr>
          <a:xfrm>
            <a:off x="285720" y="1714488"/>
            <a:ext cx="4286280" cy="4154984"/>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n-US" sz="2400" dirty="0" smtClean="0">
                <a:solidFill>
                  <a:schemeClr val="accent3">
                    <a:lumMod val="50000"/>
                  </a:schemeClr>
                </a:solidFill>
                <a:latin typeface="Century Schoolbook" pitchFamily="18" charset="0"/>
              </a:rPr>
              <a:t>March 17-this date is celebrated by Americans of Irish origin in honor of St. Patrick, the patron Saint of Ireland. In honor of this Saint is a big parade with dancing, songs and poems in the English language. It is customary to wear green. If you do not wear anything green, you can pinch!</a:t>
            </a:r>
            <a:endParaRPr lang="ru-RU" sz="2400" dirty="0">
              <a:solidFill>
                <a:schemeClr val="accent3">
                  <a:lumMod val="50000"/>
                </a:schemeClr>
              </a:solidFill>
              <a:latin typeface="Century Schoolbook" pitchFamily="18" charset="0"/>
            </a:endParaRPr>
          </a:p>
        </p:txBody>
      </p:sp>
      <p:pic>
        <p:nvPicPr>
          <p:cNvPr id="4" name="Рисунок 3" descr="5f47653dea6da54334252e71cac096c2.jpg"/>
          <p:cNvPicPr>
            <a:picLocks noChangeAspect="1"/>
          </p:cNvPicPr>
          <p:nvPr/>
        </p:nvPicPr>
        <p:blipFill>
          <a:blip r:embed="rId3" cstate="print"/>
          <a:stretch>
            <a:fillRect/>
          </a:stretch>
        </p:blipFill>
        <p:spPr>
          <a:xfrm>
            <a:off x="4929190" y="1285860"/>
            <a:ext cx="3943346" cy="2464591"/>
          </a:xfrm>
          <a:prstGeom prst="rect">
            <a:avLst/>
          </a:prstGeom>
        </p:spPr>
      </p:pic>
      <p:pic>
        <p:nvPicPr>
          <p:cNvPr id="5" name="Рисунок 4" descr="st-patrick-day-parade-new-york-city-1024x684 (1).jpg"/>
          <p:cNvPicPr>
            <a:picLocks noChangeAspect="1"/>
          </p:cNvPicPr>
          <p:nvPr/>
        </p:nvPicPr>
        <p:blipFill>
          <a:blip r:embed="rId4"/>
          <a:stretch>
            <a:fillRect/>
          </a:stretch>
        </p:blipFill>
        <p:spPr>
          <a:xfrm>
            <a:off x="4857752" y="3857628"/>
            <a:ext cx="4071966" cy="271994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29718" cy="1225536"/>
          </a:xfrm>
        </p:spPr>
        <p:txBody>
          <a:bodyPr>
            <a:normAutofit fontScale="90000"/>
          </a:bodyPr>
          <a:lstStyle/>
          <a:p>
            <a:r>
              <a:rPr lang="en-US" b="1" dirty="0" smtClean="0">
                <a:solidFill>
                  <a:schemeClr val="bg1"/>
                </a:solidFill>
                <a:latin typeface="Perpetua Titling MT" pitchFamily="18" charset="0"/>
              </a:rPr>
              <a:t>unusual holidays in great Britain</a:t>
            </a:r>
            <a:endParaRPr lang="ru-RU" b="1" dirty="0">
              <a:solidFill>
                <a:schemeClr val="bg1"/>
              </a:solidFill>
            </a:endParaRPr>
          </a:p>
        </p:txBody>
      </p:sp>
      <p:sp>
        <p:nvSpPr>
          <p:cNvPr id="3" name="Прямоугольник 2"/>
          <p:cNvSpPr/>
          <p:nvPr/>
        </p:nvSpPr>
        <p:spPr>
          <a:xfrm>
            <a:off x="642910" y="1714488"/>
            <a:ext cx="8072462" cy="4154984"/>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just"/>
            <a:r>
              <a:rPr lang="en-US" sz="2400" dirty="0" smtClean="0">
                <a:solidFill>
                  <a:schemeClr val="bg1"/>
                </a:solidFill>
                <a:latin typeface="Century Schoolbook" pitchFamily="18" charset="0"/>
              </a:rPr>
              <a:t>A country with incredibly deep indigenous customs and a history prone to bloody dramas, Britain is nevertheless loved by its people. They honor the sacred holidays and traditions of great Britain, loud and celebrate them together to hold them together. An unusual nation, with a refined sense of humor, the English do not look like anyone. In some matters, they remain children, but the UK national holidays are a common pride and heritage. What are the amazing and unusual holidays in the UK and what exactly unusual is happening these days?</a:t>
            </a:r>
            <a:endParaRPr lang="ru-RU" sz="2400" dirty="0">
              <a:solidFill>
                <a:schemeClr val="bg1"/>
              </a:solidFill>
              <a:latin typeface="Century Schoolbook"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7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703282"/>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cap="all" dirty="0" smtClean="0">
                <a:latin typeface="Perpetua Titling MT" pitchFamily="18" charset="0"/>
              </a:rPr>
              <a:t>CHEESE ROLLING FESTIVAL</a:t>
            </a:r>
            <a:endParaRPr lang="en-US" cap="all" dirty="0">
              <a:latin typeface="Perpetua Titling MT" pitchFamily="18" charset="0"/>
            </a:endParaRPr>
          </a:p>
        </p:txBody>
      </p:sp>
      <p:sp>
        <p:nvSpPr>
          <p:cNvPr id="3" name="Прямоугольник 2"/>
          <p:cNvSpPr/>
          <p:nvPr/>
        </p:nvSpPr>
        <p:spPr>
          <a:xfrm>
            <a:off x="285720" y="1000108"/>
            <a:ext cx="5500726" cy="563231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n-US" sz="2000" dirty="0" smtClean="0">
                <a:solidFill>
                  <a:schemeClr val="tx1">
                    <a:lumMod val="95000"/>
                    <a:lumOff val="5000"/>
                  </a:schemeClr>
                </a:solidFill>
                <a:latin typeface="Century Schoolbook" pitchFamily="18" charset="0"/>
              </a:rPr>
              <a:t>The Cheese Rolling festival is one of the most unique events observed in the world till date. It is organized every year during the month of May in England. It's held on the Spring Bank Holiday at Cooper's Hill, near Gloucester county in the </a:t>
            </a:r>
            <a:r>
              <a:rPr lang="en-US" sz="2000" dirty="0" err="1" smtClean="0">
                <a:solidFill>
                  <a:schemeClr val="tx1">
                    <a:lumMod val="95000"/>
                    <a:lumOff val="5000"/>
                  </a:schemeClr>
                </a:solidFill>
                <a:latin typeface="Century Schoolbook" pitchFamily="18" charset="0"/>
              </a:rPr>
              <a:t>Cotswolds</a:t>
            </a:r>
            <a:r>
              <a:rPr lang="en-US" sz="2000" dirty="0" smtClean="0">
                <a:solidFill>
                  <a:schemeClr val="tx1">
                    <a:lumMod val="95000"/>
                    <a:lumOff val="5000"/>
                  </a:schemeClr>
                </a:solidFill>
                <a:latin typeface="Century Schoolbook" pitchFamily="18" charset="0"/>
              </a:rPr>
              <a:t> region of United Kingdom.</a:t>
            </a:r>
            <a:r>
              <a:rPr lang="ru-RU" sz="2000" dirty="0" smtClean="0">
                <a:solidFill>
                  <a:schemeClr val="tx1">
                    <a:lumMod val="95000"/>
                    <a:lumOff val="5000"/>
                  </a:schemeClr>
                </a:solidFill>
                <a:latin typeface="Century Schoolbook" pitchFamily="18" charset="0"/>
              </a:rPr>
              <a:t> </a:t>
            </a:r>
            <a:r>
              <a:rPr lang="en-US" sz="2000" dirty="0" smtClean="0">
                <a:solidFill>
                  <a:schemeClr val="tx1">
                    <a:lumMod val="95000"/>
                    <a:lumOff val="5000"/>
                  </a:schemeClr>
                </a:solidFill>
                <a:latin typeface="Century Schoolbook" pitchFamily="18" charset="0"/>
              </a:rPr>
              <a:t>The festival traces its origin way back in history, at least 200 years before. The event involves one of the most unique celebrations of its kind in which a round of Double Gloucester cheese is rolled from the top of the Copper's hill. Participants race down the hill after it and the first person over the finish line at the bottom of the hill wins the cheese. The cheese used in this festival is Double Gloucester, a hard cheese typically manufactured in cylindrical blocks. </a:t>
            </a:r>
            <a:endParaRPr lang="ru-RU" sz="2000" dirty="0">
              <a:solidFill>
                <a:schemeClr val="tx1">
                  <a:lumMod val="95000"/>
                  <a:lumOff val="5000"/>
                </a:schemeClr>
              </a:solidFill>
              <a:latin typeface="Century Schoolbook" pitchFamily="18" charset="0"/>
            </a:endParaRPr>
          </a:p>
        </p:txBody>
      </p:sp>
      <p:pic>
        <p:nvPicPr>
          <p:cNvPr id="4" name="Рисунок 3" descr="65be1648-d259-4cd4-82c9-9422b5649cad.jpeg"/>
          <p:cNvPicPr>
            <a:picLocks noChangeAspect="1"/>
          </p:cNvPicPr>
          <p:nvPr/>
        </p:nvPicPr>
        <p:blipFill>
          <a:blip r:embed="rId3"/>
          <a:srcRect l="20572" t="18571" r="22429"/>
          <a:stretch>
            <a:fillRect/>
          </a:stretch>
        </p:blipFill>
        <p:spPr>
          <a:xfrm>
            <a:off x="5929322" y="3429000"/>
            <a:ext cx="3000396" cy="3214686"/>
          </a:xfrm>
          <a:prstGeom prst="rect">
            <a:avLst/>
          </a:prstGeom>
        </p:spPr>
      </p:pic>
      <p:pic>
        <p:nvPicPr>
          <p:cNvPr id="5" name="Рисунок 4" descr="img-20140630135120-214.jpg"/>
          <p:cNvPicPr>
            <a:picLocks noChangeAspect="1"/>
          </p:cNvPicPr>
          <p:nvPr/>
        </p:nvPicPr>
        <p:blipFill>
          <a:blip r:embed="rId4" cstate="print"/>
          <a:stretch>
            <a:fillRect/>
          </a:stretch>
        </p:blipFill>
        <p:spPr>
          <a:xfrm>
            <a:off x="6000760" y="1035826"/>
            <a:ext cx="3000364" cy="225027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774720"/>
          </a:xfrm>
        </p:spPr>
        <p:txBody>
          <a:bodyPr/>
          <a:lstStyle/>
          <a:p>
            <a:r>
              <a:rPr lang="en-US" dirty="0" smtClean="0">
                <a:solidFill>
                  <a:schemeClr val="bg1"/>
                </a:solidFill>
                <a:latin typeface="Perpetua Titling MT" pitchFamily="18" charset="0"/>
              </a:rPr>
              <a:t>Guy Fawkes' Night</a:t>
            </a:r>
            <a:endParaRPr lang="ru-RU" dirty="0">
              <a:solidFill>
                <a:schemeClr val="bg1"/>
              </a:solidFill>
            </a:endParaRPr>
          </a:p>
        </p:txBody>
      </p:sp>
      <p:sp>
        <p:nvSpPr>
          <p:cNvPr id="3" name="Прямоугольник 2"/>
          <p:cNvSpPr/>
          <p:nvPr/>
        </p:nvSpPr>
        <p:spPr>
          <a:xfrm>
            <a:off x="142844" y="917912"/>
            <a:ext cx="4786346" cy="5940088"/>
          </a:xfrm>
          <a:prstGeom prst="rect">
            <a:avLst/>
          </a:prstGeom>
        </p:spPr>
        <p:txBody>
          <a:bodyPr wrap="square">
            <a:spAutoFit/>
          </a:bodyPr>
          <a:lstStyle/>
          <a:p>
            <a:pPr algn="just" fontAlgn="base"/>
            <a:r>
              <a:rPr lang="en-US" sz="1900" dirty="0" smtClean="0">
                <a:solidFill>
                  <a:schemeClr val="bg1"/>
                </a:solidFill>
                <a:latin typeface="Century Schoolbook" pitchFamily="18" charset="0"/>
              </a:rPr>
              <a:t> Is a traditional celebration held in Britain shortly after Halloween, on November 5. It commemorates the foiling of the Gunpowder Plot, an early 17th century plot to blow up the Houses of Parliament and assassinate King James I. Guy Fawkes was not the leader of the Gunpowder Plot but he was the first of the conspirators to be arrested, on November 5, 1605. He was eventually executed, along with the other conspirators. King James told his subjects to celebrate the failure of the plot against his life by lighting the autumn bonfires, which they had always had on Halloween, on November 5 instead. Guy Fawkes Night continues to be celebrated in Britain with bonfires, on which dummies representing Guy Fawkes are often burnt. </a:t>
            </a:r>
            <a:endParaRPr lang="en-US" sz="1900" dirty="0">
              <a:solidFill>
                <a:schemeClr val="bg1"/>
              </a:solidFill>
              <a:latin typeface="Century Schoolbook" pitchFamily="18" charset="0"/>
            </a:endParaRPr>
          </a:p>
        </p:txBody>
      </p:sp>
      <p:pic>
        <p:nvPicPr>
          <p:cNvPr id="4" name="Рисунок 3" descr="supercoolpics_03_06112012175324.jpg"/>
          <p:cNvPicPr>
            <a:picLocks noChangeAspect="1"/>
          </p:cNvPicPr>
          <p:nvPr/>
        </p:nvPicPr>
        <p:blipFill>
          <a:blip r:embed="rId2" cstate="print"/>
          <a:stretch>
            <a:fillRect/>
          </a:stretch>
        </p:blipFill>
        <p:spPr>
          <a:xfrm>
            <a:off x="5072066" y="928670"/>
            <a:ext cx="4071934" cy="2870919"/>
          </a:xfrm>
          <a:prstGeom prst="rect">
            <a:avLst/>
          </a:prstGeom>
        </p:spPr>
      </p:pic>
      <p:pic>
        <p:nvPicPr>
          <p:cNvPr id="5" name="Рисунок 4" descr="supercoolpics_05_06112012175308.jpg"/>
          <p:cNvPicPr>
            <a:picLocks noChangeAspect="1"/>
          </p:cNvPicPr>
          <p:nvPr/>
        </p:nvPicPr>
        <p:blipFill>
          <a:blip r:embed="rId3" cstate="print"/>
          <a:stretch>
            <a:fillRect/>
          </a:stretch>
        </p:blipFill>
        <p:spPr>
          <a:xfrm>
            <a:off x="5072066" y="3762376"/>
            <a:ext cx="4071934" cy="2714623"/>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634</Words>
  <Application>Microsoft Office PowerPoint</Application>
  <PresentationFormat>Экран (4:3)</PresentationFormat>
  <Paragraphs>21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Unusual holidays in England and the United States</vt:lpstr>
      <vt:lpstr>Groundhog day</vt:lpstr>
      <vt:lpstr>Demonstration of naked Asses</vt:lpstr>
      <vt:lpstr>Sweetest Day</vt:lpstr>
      <vt:lpstr>Festival The Summer Redneck Games</vt:lpstr>
      <vt:lpstr>St. Patrick’s Day</vt:lpstr>
      <vt:lpstr>unusual holidays in great Britain</vt:lpstr>
      <vt:lpstr>CHEESE ROLLING FESTIVAL</vt:lpstr>
      <vt:lpstr>Guy Fawkes' Night</vt:lpstr>
      <vt:lpstr>International Lefthanders 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Unusual holidays in England and the United States</dc:title>
  <dc:creator>Anya-pc</dc:creator>
  <cp:lastModifiedBy>Гордиенко_оа</cp:lastModifiedBy>
  <cp:revision>21</cp:revision>
  <dcterms:created xsi:type="dcterms:W3CDTF">2018-02-27T04:21:49Z</dcterms:created>
  <dcterms:modified xsi:type="dcterms:W3CDTF">2018-06-26T13:15:47Z</dcterms:modified>
</cp:coreProperties>
</file>