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2"/>
    <p:sldId id="258" r:id="rId3"/>
    <p:sldId id="260" r:id="rId4"/>
    <p:sldId id="261" r:id="rId5"/>
    <p:sldId id="277" r:id="rId6"/>
    <p:sldId id="278" r:id="rId7"/>
    <p:sldId id="269" r:id="rId8"/>
    <p:sldId id="270" r:id="rId9"/>
    <p:sldId id="271" r:id="rId10"/>
    <p:sldId id="272" r:id="rId11"/>
    <p:sldId id="273" r:id="rId12"/>
    <p:sldId id="274" r:id="rId13"/>
    <p:sldId id="262" r:id="rId14"/>
    <p:sldId id="266" r:id="rId15"/>
    <p:sldId id="267" r:id="rId16"/>
    <p:sldId id="263" r:id="rId17"/>
    <p:sldId id="264" r:id="rId18"/>
    <p:sldId id="268" r:id="rId19"/>
    <p:sldId id="275" r:id="rId20"/>
    <p:sldId id="276" r:id="rId21"/>
    <p:sldId id="279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cer" initials="a" lastIdx="5" clrIdx="0">
    <p:extLst>
      <p:ext uri="{19B8F6BF-5375-455C-9EA6-DF929625EA0E}">
        <p15:presenceInfo xmlns:p15="http://schemas.microsoft.com/office/powerpoint/2012/main" xmlns="" userId="ac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-696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5-10-22T22:43:52.573" idx="4">
    <p:pos x="10" y="10"/>
    <p:text/>
    <p:extLst>
      <p:ext uri="{C676402C-5697-4E1C-873F-D02D1690AC5C}">
        <p15:threadingInfo xmlns:p15="http://schemas.microsoft.com/office/powerpoint/2012/main" xmlns="" timeZoneBias="-42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5-10-22T23:24:51.716" idx="5">
    <p:pos x="7397" y="111"/>
    <p:text/>
    <p:extLst>
      <p:ext uri="{C676402C-5697-4E1C-873F-D02D1690AC5C}">
        <p15:threadingInfo xmlns:p15="http://schemas.microsoft.com/office/powerpoint/2012/main" xmlns="" timeZoneBias="-42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screen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5923F103-BC34-4FE4-A40E-EDDEECFDA5D0}" type="datetimeFigureOut">
              <a:rPr lang="en-US" dirty="0"/>
              <a:pPr/>
              <a:t>6/26/2018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screen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A1CC3-2375-41D4-9E03-427CAF2A4C1A}" type="datetimeFigureOut">
              <a:rPr lang="en-US" dirty="0"/>
              <a:pPr/>
              <a:t>6/26/2018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screen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6868-8199-4C2C-A5B1-63AEE139F88E}" type="datetimeFigureOut">
              <a:rPr lang="en-US" dirty="0"/>
              <a:pPr/>
              <a:t>6/26/2018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screen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9FF7F-6988-44CC-821B-644E70CD2F73}" type="datetimeFigureOut">
              <a:rPr lang="en-US" dirty="0"/>
              <a:pPr/>
              <a:t>6/26/2018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screen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2C299-16B2-4475-990D-751901EACC14}" type="datetimeFigureOut">
              <a:rPr lang="en-US" dirty="0"/>
              <a:pPr/>
              <a:t>6/26/2018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86839-B9D8-4651-8783-F325ECE74E65}" type="datetimeFigureOut">
              <a:rPr lang="en-US" dirty="0"/>
              <a:pPr/>
              <a:t>6/26/2018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84F64-32F6-45C5-931F-ADC1662401D0}" type="datetimeFigureOut">
              <a:rPr lang="en-US" dirty="0"/>
              <a:pPr/>
              <a:t>6/26/2018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53086D93-FCAC-47E0-A2EE-787E62CA814C}" type="datetimeFigureOut">
              <a:rPr lang="en-US" dirty="0"/>
              <a:pPr/>
              <a:t>6/26/2018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screen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CDA879A6-0FD0-4734-A311-86BFCA472E6E}" type="datetimeFigureOut">
              <a:rPr lang="en-US" dirty="0"/>
              <a:pPr/>
              <a:t>6/26/2018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dirty="0"/>
              <a:pPr/>
              <a:t>6/26/2018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screen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6425-0181-43F2-84FC-787E803FD2F8}" type="datetimeFigureOut">
              <a:rPr lang="en-US" dirty="0"/>
              <a:pPr/>
              <a:t>6/26/2018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dirty="0"/>
              <a:pPr/>
              <a:t>6/26/2018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dirty="0"/>
              <a:pPr/>
              <a:t>6/26/2018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dirty="0"/>
              <a:pPr/>
              <a:t>6/26/2018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dirty="0"/>
              <a:pPr/>
              <a:t>6/26/2018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screen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A4C-8E40-4F87-A4F0-01A0687C5742}" type="datetimeFigureOut">
              <a:rPr lang="en-US" dirty="0"/>
              <a:pPr/>
              <a:t>6/26/2018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screen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dirty="0"/>
              <a:pPr/>
              <a:t>6/26/2018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 cstate="screen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2BE451C3-0FF4-47C4-B829-773ADF60F88C}" type="datetimeFigureOut">
              <a:rPr lang="en-US" dirty="0"/>
              <a:pPr/>
              <a:t>6/26/2018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3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72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2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74864" y="2182948"/>
            <a:ext cx="8825658" cy="873038"/>
          </a:xfrm>
        </p:spPr>
        <p:txBody>
          <a:bodyPr/>
          <a:lstStyle/>
          <a:p>
            <a:r>
              <a:rPr lang="ru-RU" dirty="0" smtClean="0"/>
              <a:t>Вторая жизнь пластика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70246" y="3878945"/>
            <a:ext cx="8825658" cy="861420"/>
          </a:xfrm>
        </p:spPr>
        <p:txBody>
          <a:bodyPr>
            <a:noAutofit/>
          </a:bodyPr>
          <a:lstStyle/>
          <a:p>
            <a:pPr algn="r"/>
            <a:r>
              <a:rPr lang="ru-RU" sz="2800" dirty="0" smtClean="0"/>
              <a:t>Выполнила: </a:t>
            </a:r>
            <a:r>
              <a:rPr lang="ru-RU" sz="2800" dirty="0" err="1" smtClean="0"/>
              <a:t>тимкина</a:t>
            </a:r>
            <a:r>
              <a:rPr lang="ru-RU" sz="2800" dirty="0" smtClean="0"/>
              <a:t>   </a:t>
            </a:r>
            <a:r>
              <a:rPr lang="ru-RU" sz="2800" dirty="0" err="1" smtClean="0"/>
              <a:t>диана</a:t>
            </a:r>
            <a:r>
              <a:rPr lang="ru-RU" sz="2800" dirty="0" smtClean="0"/>
              <a:t> </a:t>
            </a:r>
          </a:p>
          <a:p>
            <a:pPr algn="r"/>
            <a:r>
              <a:rPr lang="ru-RU" sz="2800" dirty="0" smtClean="0"/>
              <a:t>Ученица 10 «а» класса </a:t>
            </a:r>
          </a:p>
          <a:p>
            <a:pPr algn="r"/>
            <a:r>
              <a:rPr lang="ru-RU" sz="2800" dirty="0" err="1" smtClean="0"/>
              <a:t>Мбоу</a:t>
            </a:r>
            <a:r>
              <a:rPr lang="ru-RU" sz="2800" dirty="0" smtClean="0"/>
              <a:t> </a:t>
            </a:r>
            <a:r>
              <a:rPr lang="ru-RU" sz="2800" dirty="0" err="1" smtClean="0"/>
              <a:t>сош</a:t>
            </a:r>
            <a:r>
              <a:rPr lang="ru-RU" sz="2800" dirty="0" smtClean="0"/>
              <a:t> №59 </a:t>
            </a:r>
          </a:p>
          <a:p>
            <a:pPr algn="r"/>
            <a:r>
              <a:rPr lang="ru-RU" sz="2800" dirty="0" smtClean="0"/>
              <a:t>Руководитель:  Трубицына Анна Игоревна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1656619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3031" y="226317"/>
            <a:ext cx="9040969" cy="57565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200" b="1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32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етрадиционное </a:t>
            </a:r>
            <a:r>
              <a:rPr lang="ru-RU" sz="3200" b="1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использование</a:t>
            </a:r>
            <a:endParaRPr lang="ru-RU" sz="3200" b="1" i="1" dirty="0">
              <a:solidFill>
                <a:schemeClr val="accent2">
                  <a:lumMod val="50000"/>
                </a:schemeClr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Пластиковые бутылки находят большое применение в домашнем хозяйстве. В странах третьего мира, где обычная европейская посуда и ёмкости редки, пластиковые ёмкости имеют существенный спрос, в Эфиопии использованные бутылки продаются прямо на рынках. В странах Африки из сплющенных полуторалитровых бутылок делают сандалии. Из бутылок делают скворечники, </a:t>
            </a: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мышеловки</a:t>
            </a: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воронки и горшочки для рассады, их используют для защиты молодых ростков риса, вешают на забор в качестве пугала от ворон, а также используют в качестве водонепроницаемых колпаков на верхушках столбов. В Индонезии — стабилизаторы для придания устойчивости рыбацким лодкам. В Монголии их сжигают в качестве жертвоприношения духам.</a:t>
            </a:r>
            <a:endParaRPr lang="ru-RU" sz="2400" b="1" i="1" dirty="0">
              <a:solidFill>
                <a:schemeClr val="accent2">
                  <a:lumMod val="50000"/>
                </a:schemeClr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72026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1074" y="973668"/>
            <a:ext cx="11430000" cy="706964"/>
          </a:xfrm>
        </p:spPr>
        <p:txBody>
          <a:bodyPr/>
          <a:lstStyle/>
          <a:p>
            <a:pPr algn="ctr"/>
            <a:r>
              <a:rPr lang="ru-RU" dirty="0" smtClean="0"/>
              <a:t>Поделки из пластиковых бутылок – это огромнейший простор для фантазии и творчества</a:t>
            </a:r>
            <a:endParaRPr lang="ru-RU" dirty="0"/>
          </a:p>
        </p:txBody>
      </p:sp>
      <p:pic>
        <p:nvPicPr>
          <p:cNvPr id="1026" name="Picture 2" descr="http://cs7011.vk.me/v7011502/e382/b7sgpBhucGA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21335" y="1920875"/>
            <a:ext cx="3429000" cy="4572000"/>
          </a:xfrm>
          <a:prstGeom prst="rect">
            <a:avLst/>
          </a:prstGeom>
          <a:noFill/>
        </p:spPr>
      </p:pic>
      <p:pic>
        <p:nvPicPr>
          <p:cNvPr id="1028" name="Picture 4" descr="http://urozhayniy.com/wp-content/uploads/2014/07/18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450416" y="1906406"/>
            <a:ext cx="3332680" cy="4442141"/>
          </a:xfrm>
          <a:prstGeom prst="rect">
            <a:avLst/>
          </a:prstGeom>
          <a:noFill/>
        </p:spPr>
      </p:pic>
      <p:pic>
        <p:nvPicPr>
          <p:cNvPr id="1030" name="Picture 6" descr="http://englishradio.ru/pc/podelki_iz_butylok/1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937762" y="2382428"/>
            <a:ext cx="3108054" cy="39530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Этапы выполнения работы</a:t>
            </a:r>
            <a:endParaRPr lang="ru-RU" dirty="0"/>
          </a:p>
        </p:txBody>
      </p:sp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309284" y="2160704"/>
            <a:ext cx="11264408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Прежде чем провести мастер класс для школьников, по изготовлению поделок из пластиковых бутылок, я решила на собственном примере попробовать изготовить несколько поделок.</a:t>
            </a:r>
            <a:endParaRPr kumimoji="0" lang="ru-RU" altLang="zh-CN" sz="2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1 этап- подготовительный:</a:t>
            </a:r>
            <a:endParaRPr kumimoji="0" lang="ru-RU" altLang="zh-CN" sz="2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Для начала я собрала  дома все пластиковые бутылки.</a:t>
            </a:r>
            <a:endParaRPr kumimoji="0" lang="ru-RU" altLang="zh-CN" sz="2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2 этап – практический:</a:t>
            </a:r>
            <a:endParaRPr kumimoji="0" lang="ru-RU" altLang="zh-CN" sz="2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Этот этап оказался наиболее трудоемким.  Из имеющихся у нас бутылок я принялась за изготовление различных поделок.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zh-CN" sz="2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363069" y="5151151"/>
            <a:ext cx="11308978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 этап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обобщающий.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этом этапе моего экологического проекта я  подвожу итоги моей работы.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Собрала все предметы, которые изготовила и сфотографировала их.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0155" y="880533"/>
            <a:ext cx="8825658" cy="2677648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1075" y="457200"/>
            <a:ext cx="7458892" cy="1393372"/>
          </a:xfrm>
        </p:spPr>
        <p:txBody>
          <a:bodyPr>
            <a:no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altLang="zh-CN" sz="2000" b="1" cap="none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Поделка № 1 </a:t>
            </a:r>
            <a:r>
              <a:rPr lang="ru-RU" altLang="zh-CN" sz="2000" b="1" cap="none" dirty="0" smtClean="0">
                <a:solidFill>
                  <a:schemeClr val="bg1"/>
                </a:solidFill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altLang="zh-CN" sz="2000" b="1" cap="none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Бабочка</a:t>
            </a:r>
            <a:r>
              <a:rPr lang="ru-RU" altLang="zh-CN" sz="2000" b="1" cap="none" dirty="0" smtClean="0">
                <a:solidFill>
                  <a:schemeClr val="bg1"/>
                </a:solidFill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endParaRPr lang="ru-RU" altLang="zh-CN" sz="2000" cap="none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ru-RU" altLang="zh-CN" sz="2000" cap="none" dirty="0" smtClean="0">
                <a:solidFill>
                  <a:schemeClr val="bg1"/>
                </a:solidFill>
                <a:latin typeface="Calibri" pitchFamily="34" charset="0"/>
                <a:ea typeface="SimSun" pitchFamily="2" charset="-122"/>
                <a:cs typeface="Times New Roman" pitchFamily="18" charset="0"/>
              </a:rPr>
              <a:t>Для начала возьмём приготовленную  бутылку, аккуратно протыкаем её и вырезаем середину бутылки, так, чтобы из этой серединки можно было вырезать БАБОЧКУ. </a:t>
            </a:r>
            <a:endParaRPr lang="ru-RU" altLang="zh-CN" sz="2000" cap="none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ru-RU" altLang="zh-CN" sz="2000" cap="none" dirty="0" smtClean="0">
                <a:solidFill>
                  <a:schemeClr val="bg1"/>
                </a:solidFill>
                <a:latin typeface="Calibri" pitchFamily="34" charset="0"/>
                <a:ea typeface="SimSun" pitchFamily="2" charset="-122"/>
                <a:cs typeface="Times New Roman" pitchFamily="18" charset="0"/>
              </a:rPr>
              <a:t>Можно заранее  надо приготовить трафарет бабочки.  </a:t>
            </a:r>
            <a:endParaRPr lang="ru-RU" altLang="zh-CN" sz="2000" cap="none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ru-RU" altLang="zh-CN" sz="2000" cap="none" dirty="0" smtClean="0">
                <a:solidFill>
                  <a:schemeClr val="bg1"/>
                </a:solidFill>
                <a:latin typeface="Calibri" pitchFamily="34" charset="0"/>
                <a:ea typeface="SimSun" pitchFamily="2" charset="-122"/>
                <a:cs typeface="Times New Roman" pitchFamily="18" charset="0"/>
              </a:rPr>
              <a:t>Загнём  вырезанную серединку пополам, так чтобы можно было положить вырезанную часть на трафарет и обвести по контуру. </a:t>
            </a:r>
            <a:endParaRPr lang="ru-RU" altLang="zh-CN" sz="2000" cap="none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ru-RU" altLang="zh-CN" sz="2000" cap="none" dirty="0" smtClean="0">
                <a:solidFill>
                  <a:schemeClr val="bg1"/>
                </a:solidFill>
                <a:latin typeface="Calibri" pitchFamily="34" charset="0"/>
                <a:ea typeface="SimSun" pitchFamily="2" charset="-122"/>
                <a:cs typeface="Times New Roman" pitchFamily="18" charset="0"/>
              </a:rPr>
              <a:t>Следующим шагом будет вырезание контура бабочки из пластиковой формы.  </a:t>
            </a:r>
            <a:endParaRPr lang="ru-RU" altLang="zh-CN" sz="2000" cap="none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ru-RU" altLang="zh-CN" sz="2000" cap="none" dirty="0" smtClean="0">
                <a:solidFill>
                  <a:schemeClr val="bg1"/>
                </a:solidFill>
                <a:latin typeface="Calibri" pitchFamily="34" charset="0"/>
                <a:ea typeface="SimSun" pitchFamily="2" charset="-122"/>
                <a:cs typeface="Times New Roman" pitchFamily="18" charset="0"/>
              </a:rPr>
              <a:t>Потом мы украшаем  бабочки по нашему желанию и это уже воплощение фантазии.</a:t>
            </a:r>
            <a:endParaRPr lang="ru-RU" altLang="zh-CN" sz="2000" cap="none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altLang="zh-CN" sz="2000" cap="none" dirty="0" smtClean="0">
                <a:solidFill>
                  <a:schemeClr val="bg1"/>
                </a:solidFill>
                <a:latin typeface="Calibri" pitchFamily="34" charset="0"/>
                <a:ea typeface="SimSun" pitchFamily="2" charset="-122"/>
                <a:cs typeface="Times New Roman" pitchFamily="18" charset="0"/>
              </a:rPr>
              <a:t>Во время процесса изготовления бабочки нужно быть аккуратными и иметь терпение, собственно, чтобы бабочка получилась симпатичной.</a:t>
            </a:r>
            <a:endParaRPr lang="ru-RU" altLang="zh-CN" sz="2000" cap="none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ru-RU" sz="2000" dirty="0" smtClean="0"/>
          </a:p>
          <a:p>
            <a:r>
              <a:rPr lang="ru-RU" sz="2000" dirty="0" smtClean="0"/>
              <a:t>.</a:t>
            </a:r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74182" y="2965514"/>
            <a:ext cx="2579189" cy="331917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35172" y="493485"/>
            <a:ext cx="3605730" cy="226422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13531" y="3840242"/>
            <a:ext cx="3788229" cy="2496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25445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0209" y="750349"/>
            <a:ext cx="5495905" cy="5495904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6087415" y="1219200"/>
            <a:ext cx="5512155" cy="407830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995372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5662" y="0"/>
            <a:ext cx="4155583" cy="685800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79582" y="0"/>
            <a:ext cx="4988417" cy="685800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792427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70709" y="0"/>
            <a:ext cx="865172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 smtClean="0">
                <a:latin typeface="+mj-lt"/>
              </a:rPr>
              <a:t>Поделка № 2  «Вазочка»</a:t>
            </a:r>
          </a:p>
          <a:p>
            <a:r>
              <a:rPr lang="ru-RU" dirty="0" smtClean="0">
                <a:latin typeface="+mj-lt"/>
              </a:rPr>
              <a:t>В </a:t>
            </a:r>
            <a:r>
              <a:rPr lang="ru-RU" dirty="0">
                <a:latin typeface="+mj-lt"/>
              </a:rPr>
              <a:t>данном изделии в качестве основы </a:t>
            </a:r>
            <a:r>
              <a:rPr lang="ru-RU" dirty="0" smtClean="0">
                <a:latin typeface="+mj-lt"/>
              </a:rPr>
              <a:t>вазы</a:t>
            </a:r>
          </a:p>
          <a:p>
            <a:r>
              <a:rPr lang="ru-RU" dirty="0" smtClean="0">
                <a:latin typeface="+mj-lt"/>
              </a:rPr>
              <a:t> </a:t>
            </a:r>
            <a:r>
              <a:rPr lang="ru-RU" dirty="0">
                <a:latin typeface="+mj-lt"/>
              </a:rPr>
              <a:t>выступает пластиковая бутылка, поделки из которой получаются </a:t>
            </a:r>
            <a:endParaRPr lang="ru-RU" dirty="0" smtClean="0">
              <a:latin typeface="+mj-lt"/>
            </a:endParaRPr>
          </a:p>
          <a:p>
            <a:r>
              <a:rPr lang="ru-RU" dirty="0" smtClean="0">
                <a:latin typeface="+mj-lt"/>
              </a:rPr>
              <a:t>оригинальными </a:t>
            </a:r>
            <a:r>
              <a:rPr lang="ru-RU" dirty="0">
                <a:latin typeface="+mj-lt"/>
              </a:rPr>
              <a:t>и интересными.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97600" y="1825671"/>
            <a:ext cx="5776686" cy="482962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77371" y="2336800"/>
            <a:ext cx="44413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+mj-lt"/>
              </a:rPr>
              <a:t>Вам потребуются:</a:t>
            </a:r>
            <a:r>
              <a:rPr lang="ru-RU" dirty="0">
                <a:latin typeface="+mj-lt"/>
              </a:rPr>
              <a:t/>
            </a:r>
            <a:br>
              <a:rPr lang="ru-RU" dirty="0">
                <a:latin typeface="+mj-lt"/>
              </a:rPr>
            </a:br>
            <a:r>
              <a:rPr lang="ru-RU" dirty="0" smtClean="0">
                <a:latin typeface="+mj-lt"/>
              </a:rPr>
              <a:t>- пластиковая </a:t>
            </a:r>
            <a:r>
              <a:rPr lang="ru-RU" dirty="0">
                <a:latin typeface="+mj-lt"/>
              </a:rPr>
              <a:t>бутылка</a:t>
            </a:r>
          </a:p>
          <a:p>
            <a:r>
              <a:rPr lang="ru-RU" dirty="0" smtClean="0">
                <a:latin typeface="+mj-lt"/>
              </a:rPr>
              <a:t>- нитки </a:t>
            </a:r>
            <a:r>
              <a:rPr lang="ru-RU" dirty="0">
                <a:latin typeface="+mj-lt"/>
              </a:rPr>
              <a:t>'Ирис'</a:t>
            </a:r>
          </a:p>
          <a:p>
            <a:r>
              <a:rPr lang="ru-RU" dirty="0" smtClean="0">
                <a:latin typeface="+mj-lt"/>
              </a:rPr>
              <a:t>- ножницы</a:t>
            </a:r>
            <a:endParaRPr lang="ru-RU" dirty="0">
              <a:latin typeface="+mj-lt"/>
            </a:endParaRPr>
          </a:p>
          <a:p>
            <a:r>
              <a:rPr lang="ru-RU" dirty="0" smtClean="0">
                <a:latin typeface="+mj-lt"/>
              </a:rPr>
              <a:t>- двухсторонний </a:t>
            </a:r>
            <a:r>
              <a:rPr lang="ru-RU" dirty="0">
                <a:latin typeface="+mj-lt"/>
              </a:rPr>
              <a:t>скотч</a:t>
            </a:r>
          </a:p>
          <a:p>
            <a:r>
              <a:rPr lang="ru-RU" dirty="0" smtClean="0">
                <a:latin typeface="+mj-lt"/>
              </a:rPr>
              <a:t>- крючок</a:t>
            </a:r>
            <a:endParaRPr lang="ru-RU" dirty="0">
              <a:latin typeface="+mj-lt"/>
            </a:endParaRPr>
          </a:p>
          <a:p>
            <a:r>
              <a:rPr lang="ru-RU" dirty="0" smtClean="0">
                <a:latin typeface="+mj-lt"/>
              </a:rPr>
              <a:t>- клеящий </a:t>
            </a:r>
            <a:r>
              <a:rPr lang="ru-RU" dirty="0" err="1">
                <a:latin typeface="+mj-lt"/>
              </a:rPr>
              <a:t>термопистолет</a:t>
            </a:r>
            <a:endParaRPr lang="ru-RU" dirty="0">
              <a:latin typeface="+mj-lt"/>
            </a:endParaRPr>
          </a:p>
          <a:p>
            <a:r>
              <a:rPr lang="ru-RU" dirty="0" smtClean="0">
                <a:latin typeface="+mj-lt"/>
              </a:rPr>
              <a:t>- набор </a:t>
            </a:r>
            <a:r>
              <a:rPr lang="ru-RU" dirty="0" err="1">
                <a:latin typeface="+mj-lt"/>
              </a:rPr>
              <a:t>флексики</a:t>
            </a:r>
            <a:endParaRPr lang="ru-RU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706506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1" descr="http://www.millionpodarkov.ru/svruk/wp-content/themes/design_wp_svruk/images/strlin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762500" cy="28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36575" y="378823"/>
            <a:ext cx="950876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dirty="0"/>
              <a:t/>
            </a:r>
            <a:br>
              <a:rPr lang="ru-RU" altLang="ru-RU" dirty="0"/>
            </a:br>
            <a:r>
              <a:rPr lang="ru-RU" altLang="ru-RU" dirty="0" smtClean="0"/>
              <a:t>1. Сначала отрезает половину бутылки и это будет сама ваза.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dirty="0" smtClean="0"/>
              <a:t>2. Необходимо </a:t>
            </a:r>
            <a:r>
              <a:rPr lang="ru-RU" altLang="ru-RU" dirty="0"/>
              <a:t>связать чехол для вазочки. </a:t>
            </a:r>
            <a:r>
              <a:rPr lang="ru-RU" altLang="ru-RU" dirty="0" smtClean="0"/>
              <a:t> Для этого надо измерить окружность </a:t>
            </a:r>
            <a:r>
              <a:rPr lang="ru-RU" altLang="ru-RU" dirty="0"/>
              <a:t>бутылки и по ее размерам вяжите цепочку из воздушных петель с помощью крючка. Начинайте вязать чехол столбиками без </a:t>
            </a:r>
            <a:r>
              <a:rPr lang="ru-RU" altLang="ru-RU" dirty="0" err="1"/>
              <a:t>накида</a:t>
            </a:r>
            <a:r>
              <a:rPr lang="ru-RU" altLang="ru-RU" dirty="0" smtClean="0"/>
              <a:t>.</a:t>
            </a:r>
            <a:r>
              <a:rPr lang="ru-RU" altLang="ru-RU" dirty="0"/>
              <a:t/>
            </a:r>
            <a:br>
              <a:rPr lang="ru-RU" altLang="ru-RU" dirty="0"/>
            </a:br>
            <a:r>
              <a:rPr lang="ru-RU" altLang="ru-RU" dirty="0" smtClean="0"/>
              <a:t>3. Из </a:t>
            </a:r>
            <a:r>
              <a:rPr lang="ru-RU" altLang="ru-RU" dirty="0" err="1"/>
              <a:t>флексики</a:t>
            </a:r>
            <a:r>
              <a:rPr lang="ru-RU" altLang="ru-RU" dirty="0"/>
              <a:t> делаем </a:t>
            </a:r>
            <a:r>
              <a:rPr lang="ru-RU" altLang="ru-RU" dirty="0" smtClean="0"/>
              <a:t>цветочки и приклеиваем их на нашу вазу.</a:t>
            </a:r>
            <a:r>
              <a:rPr lang="ru-RU" altLang="ru-RU" dirty="0"/>
              <a:t/>
            </a:r>
            <a:br>
              <a:rPr lang="ru-RU" altLang="ru-RU" dirty="0"/>
            </a:br>
            <a:endParaRPr lang="ru-RU" altLang="ru-RU" sz="3200" dirty="0">
              <a:latin typeface="Arial" panose="020B0604020202020204" pitchFamily="34" charset="0"/>
            </a:endParaRPr>
          </a:p>
        </p:txBody>
      </p:sp>
      <p:pic>
        <p:nvPicPr>
          <p:cNvPr id="4098" name="Picture 2" descr="http://img.happy-giraffe.ru/v2/thumbs/e26e4ffdce15f4bc6711c767ffa68dac/66/21/55131c36bbf46b44b2e5d35a6aab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56912" y="2508069"/>
            <a:ext cx="3810000" cy="2857500"/>
          </a:xfrm>
          <a:prstGeom prst="rect">
            <a:avLst/>
          </a:prstGeom>
          <a:noFill/>
        </p:spPr>
      </p:pic>
      <p:pic>
        <p:nvPicPr>
          <p:cNvPr id="4100" name="Picture 4" descr="http://petlya.biz/uploads/taginator/Mar-2014/vyazanie-kryuchkom-stolbik-s-nakidom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630091" y="2495277"/>
            <a:ext cx="5630002" cy="281500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54861974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Техника безопасности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fontAlgn="base"/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Работа над поделкой требует усиленного внимания, поэтому надо беречь зрение и осанку. Во время работы надо делать перерывы, чтобы сделать гимнастику для глаз и размять мышцы.</a:t>
            </a:r>
          </a:p>
          <a:p>
            <a:pPr fontAlgn="base"/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При работе с ножницами нужно вести себя очень аккуратно, не оставлять в фартуке, брюках или платье. </a:t>
            </a:r>
          </a:p>
          <a:p>
            <a:pPr fontAlgn="base"/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Не размахивать ножницами,  они должны лежать с сомкнутыми лезвиями и передавать их следует кольцами вперед. </a:t>
            </a:r>
          </a:p>
          <a:p>
            <a:pPr fontAlgn="base">
              <a:buNone/>
            </a:pPr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46799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Экономическое обоснование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На этот проект очень экономичен так как затрат, требующих расходов не было. Все что я использовала было дома. </a:t>
            </a:r>
          </a:p>
          <a:p>
            <a:pPr algn="ctr" fontAlgn="base">
              <a:buNone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ЭКОЛОГИЧЕСКОЕ ОБОСНОВАНИЕ</a:t>
            </a:r>
          </a:p>
          <a:p>
            <a:pPr lvl="0" fontAlgn="base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Изготовление и эксплуатация проектного изделия не повлекло за собой изменение в окружающей среде, нарушений жизнедеятельности человека;</a:t>
            </a:r>
          </a:p>
          <a:p>
            <a:pPr lvl="0" fontAlgn="base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Для выполнения изделий можно использовать отходы производства;</a:t>
            </a:r>
          </a:p>
          <a:p>
            <a:pPr lvl="0" fontAlgn="base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Есть возможность повторно использовать детали изделия по окончании срока службы.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8798" y="1737360"/>
            <a:ext cx="10799133" cy="4728754"/>
          </a:xfrm>
        </p:spPr>
        <p:txBody>
          <a:bodyPr/>
          <a:lstStyle/>
          <a:p>
            <a:r>
              <a:rPr lang="ru-RU" b="1" i="1" dirty="0" smtClean="0">
                <a:solidFill>
                  <a:srgbClr val="7030A0"/>
                </a:solidFill>
              </a:rPr>
              <a:t>Посмотрите вокруг! </a:t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>Всем миром овладел пластик !</a:t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>Пластиковые бутылки, пластиковая посуда, пластиковые игрушки, гаджеты с пластиковой основой. </a:t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>А знаете ли вы, что происходит с изделиями из пластика, когда они отработают своё ?</a:t>
            </a:r>
            <a:endParaRPr lang="ru-RU" b="1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564479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0264" y="856102"/>
            <a:ext cx="10985862" cy="724503"/>
          </a:xfrm>
        </p:spPr>
        <p:txBody>
          <a:bodyPr/>
          <a:lstStyle/>
          <a:p>
            <a:pPr algn="ctr"/>
            <a:r>
              <a:rPr lang="ru-RU" dirty="0" smtClean="0"/>
              <a:t>ПРЕЗЕНТАЦИЯ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13509" y="2338251"/>
            <a:ext cx="11534501" cy="4219303"/>
          </a:xfrm>
        </p:spPr>
        <p:txBody>
          <a:bodyPr>
            <a:noAutofit/>
          </a:bodyPr>
          <a:lstStyle/>
          <a:p>
            <a:pPr fontAlgn="base"/>
            <a:r>
              <a:rPr lang="ru-RU" sz="2400" dirty="0" smtClean="0"/>
              <a:t> 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Данный проект посвящен экологическим проблемам, которые связаны с отсутствием утилизации пластиковых бутылок. Однако мы можем повлиять на эту ситуацию, тем что делать поделки из пластиковых бутылок и давать вторую жизнь им.</a:t>
            </a:r>
          </a:p>
          <a:p>
            <a:pPr fontAlgn="base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С этим обращением я обратилась в ученикам нашей школы и провела беседы в некоторых классах, а так же провела мастер классы по изготовлению поделок. Эта идея заинтересовала руководство нашей школы, и было предложено провести неделю чистоты. Дети должны принести бутылки и изготовить из них поделки, а я с одноклассниками провести презентацию «Вторая жизнь пластику». Реализация данного проекта планируется в декабре 2015года.</a:t>
            </a:r>
          </a:p>
          <a:p>
            <a:endParaRPr lang="ru-RU" sz="24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100" y="177800"/>
            <a:ext cx="3928533" cy="37338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800" y="3911600"/>
            <a:ext cx="3928533" cy="29464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216400" y="330200"/>
            <a:ext cx="5715000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</a:rPr>
              <a:t>Я  провела мастер-класс для ребят пятого класса . Мы делали скворечники . </a:t>
            </a:r>
            <a:endParaRPr lang="ru-RU" sz="2800" b="1" i="1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sz="2800" b="1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</a:rPr>
              <a:t>Делали скворечники не только из пластиковых бутылок , но и из  не нужных коробок . </a:t>
            </a:r>
          </a:p>
          <a:p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</a:rPr>
              <a:t>Благодаря  усидчивости детей  получились отличные кормушки .</a:t>
            </a:r>
          </a:p>
          <a:p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</a:rPr>
              <a:t>Мы насыпали пшено в кормушки и развесили в школьном дворе . </a:t>
            </a:r>
            <a:endParaRPr lang="ru-RU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48190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6343" y="888111"/>
            <a:ext cx="90424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Самое </a:t>
            </a: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</a:rPr>
              <a:t>обидное, 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что много </a:t>
            </a: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</a:rPr>
              <a:t>"тяжелого" пластика. 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Пакеты разложатся </a:t>
            </a: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</a:rPr>
              <a:t>в земле за 100-200 лет, а вот тяжелый пластик для хранения пищевых продуктов или тара 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из под химии </a:t>
            </a: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</a:rPr>
              <a:t>может пролежать 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в земле до </a:t>
            </a: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</a:rPr>
              <a:t>500 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лет, и даже </a:t>
            </a: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</a:rPr>
              <a:t>тысячу.</a:t>
            </a:r>
          </a:p>
          <a:p>
            <a:pPr algn="just"/>
            <a:r>
              <a:rPr lang="ru-RU" sz="3200" b="1" dirty="0">
                <a:solidFill>
                  <a:schemeClr val="accent6">
                    <a:lumMod val="50000"/>
                  </a:schemeClr>
                </a:solidFill>
              </a:rPr>
              <a:t> </a:t>
            </a:r>
          </a:p>
          <a:p>
            <a:pPr algn="just"/>
            <a:r>
              <a:rPr lang="ru-RU" sz="3200" b="1" dirty="0">
                <a:solidFill>
                  <a:schemeClr val="accent6">
                    <a:lumMod val="50000"/>
                  </a:schemeClr>
                </a:solidFill>
              </a:rPr>
              <a:t>Кроме того, 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когда разлагается пластик, выделяется  </a:t>
            </a: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</a:rPr>
              <a:t>химические вещества, 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которые отравляют </a:t>
            </a: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</a:rPr>
              <a:t>почву и 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всё </a:t>
            </a: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</a:rPr>
              <a:t>вокруг.</a:t>
            </a:r>
          </a:p>
        </p:txBody>
      </p:sp>
    </p:spTree>
    <p:extLst>
      <p:ext uri="{BB962C8B-B14F-4D97-AF65-F5344CB8AC3E}">
        <p14:creationId xmlns:p14="http://schemas.microsoft.com/office/powerpoint/2010/main" xmlns="" val="329929065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2097" y="3934583"/>
            <a:ext cx="8761413" cy="706964"/>
          </a:xfrm>
        </p:spPr>
        <p:txBody>
          <a:bodyPr/>
          <a:lstStyle/>
          <a:p>
            <a:r>
              <a:rPr lang="ru-RU" sz="4800" dirty="0" smtClean="0">
                <a:solidFill>
                  <a:srgbClr val="002060"/>
                </a:solidFill>
              </a:rPr>
              <a:t>Пластик можно сдавать в специально отведённые для переработки места или давать </a:t>
            </a:r>
            <a:br>
              <a:rPr lang="ru-RU" sz="4800" dirty="0" smtClean="0">
                <a:solidFill>
                  <a:srgbClr val="002060"/>
                </a:solidFill>
              </a:rPr>
            </a:br>
            <a:r>
              <a:rPr lang="ru-RU" sz="4800" dirty="0" smtClean="0">
                <a:solidFill>
                  <a:srgbClr val="002060"/>
                </a:solidFill>
              </a:rPr>
              <a:t>им вторую жизнь …</a:t>
            </a:r>
            <a:endParaRPr lang="ru-RU" sz="4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1977436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4401" y="0"/>
            <a:ext cx="8737600" cy="694848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27000" y="336688"/>
            <a:ext cx="59182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</a:rPr>
              <a:t>Это гора из пластиковых бутылок </a:t>
            </a:r>
          </a:p>
          <a:p>
            <a:pPr algn="ctr"/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</a:rPr>
              <a:t>36 футов , это грубо говоря 10 метров . Представьте , что же будет , если эта «Пизанская» башня начнёт разлагаться </a:t>
            </a:r>
            <a:endParaRPr lang="ru-RU" sz="32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6822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49237"/>
            <a:ext cx="9194800" cy="68961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149600" y="846137"/>
            <a:ext cx="67310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FFFF00"/>
                </a:solidFill>
              </a:rPr>
              <a:t>Это уже по серьёзнее проблема , чем на предыдущем слайде . </a:t>
            </a:r>
            <a:endParaRPr lang="ru-RU" sz="2400" b="1" i="1" dirty="0">
              <a:solidFill>
                <a:srgbClr val="FFFF00"/>
              </a:solidFill>
            </a:endParaRPr>
          </a:p>
          <a:p>
            <a:r>
              <a:rPr lang="ru-RU" sz="2400" b="1" i="1" dirty="0" smtClean="0">
                <a:solidFill>
                  <a:srgbClr val="FFFF00"/>
                </a:solidFill>
              </a:rPr>
              <a:t>Здесь уже началось разложение , но посмотрим на задний план и мы увидим горы , леса , что с ними станет , через несколько лет , если не вывезти  этот мусор …</a:t>
            </a:r>
            <a:endParaRPr lang="ru-RU" sz="2400" b="1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78599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1668" y="378823"/>
            <a:ext cx="11732653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Меня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заинтересовало экологическая проблема , которую можно решить таким способом , как дать отжившим вещам вторую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жизнь.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я взялась за это дело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ответственно: я изучила экологические проблемы нашего города, рассмотрела варианты переработки пластика, и что для этого сделано в нашем городе.</a:t>
            </a:r>
          </a:p>
          <a:p>
            <a:pPr algn="just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И я поняла,  что нужно что-то придумать, чтобы предотвратить катастрофу. Я зашла на сайт, на котором рассказывается о подделках из материалов, отслужившие своё. Нашла много идей. Теперь мне нужно определиться с вариантами подделок и научить ребят превращать мусор в декоративные украшения.</a:t>
            </a:r>
          </a:p>
          <a:p>
            <a:pPr algn="just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Целью 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  <a:t>данного проекта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является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формировать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у детей бережное отношение к окружающей среде. Определить значение пластиковой бутылки в жизни человека и природы.</a:t>
            </a:r>
          </a:p>
        </p:txBody>
      </p:sp>
    </p:spTree>
    <p:extLst>
      <p:ext uri="{BB962C8B-B14F-4D97-AF65-F5344CB8AC3E}">
        <p14:creationId xmlns:p14="http://schemas.microsoft.com/office/powerpoint/2010/main" xmlns="" val="2066397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772732"/>
            <a:ext cx="1198593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Задачи проекта:</a:t>
            </a:r>
          </a:p>
          <a:p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• побудить окружающих задуматься о важной экологической проблеме, на примере загрязнения людьми окружающей среды пластиковыми бутылками </a:t>
            </a:r>
          </a:p>
          <a:p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• выяснить историю создания и применения пластиковых бутылок; </a:t>
            </a:r>
          </a:p>
          <a:p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• изучить и исследовать пластиковую бутылку;</a:t>
            </a:r>
          </a:p>
          <a:p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•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заинтересовать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окружающих возможностями создания из пластиковых бутылок множества интересных и полезных вещей. 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1653168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5910" y="12879"/>
            <a:ext cx="10560676" cy="58396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2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Историческая справка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Среди </a:t>
            </a: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ёмкостей для разлития газированных напитков наибольшую популярность имеют пластиковые бутылки, вследствие низкой себестоимости производства. Такие бутылки, как правило, имеют больший объём по сравнению со стеклянными и более безопасны за счёт упругости. Большую популярность пластиковые бутылки приобрели в быту и могут использоваться для различных нужд. Впервые пластиковая бутылка </a:t>
            </a:r>
            <a:r>
              <a:rPr lang="ru-RU" sz="2400" b="1" i="1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Pepsi</a:t>
            </a: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появилась на рынке США в 1970 </a:t>
            </a: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году.</a:t>
            </a: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1973 года применяются бутылки из лавсана (ПЭТ-бутылки). На территории России пластиковые бутылки получили популярность после прихода на рынок безалкогольных напитков западных корпораций «Кока-Кола» и </a:t>
            </a:r>
            <a:r>
              <a:rPr lang="ru-RU" sz="2400" b="1" i="1" dirty="0" err="1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ПепсиКо</a:t>
            </a: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Первый завод по производству лимонада в пластиковых бутылках в СССР открыла компания «</a:t>
            </a:r>
            <a:r>
              <a:rPr lang="ru-RU" sz="2400" b="1" i="1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ПепсиКо</a:t>
            </a: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в 1974 году в </a:t>
            </a: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Новороссийске.</a:t>
            </a:r>
            <a:endParaRPr lang="ru-RU" sz="2400" b="1" i="1" dirty="0">
              <a:solidFill>
                <a:schemeClr val="accent2">
                  <a:lumMod val="50000"/>
                </a:schemeClr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73307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 (конференц-зал)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372</TotalTime>
  <Words>865</Words>
  <Application>Microsoft Office PowerPoint</Application>
  <PresentationFormat>Произвольный</PresentationFormat>
  <Paragraphs>78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Ион (конференц-зал)</vt:lpstr>
      <vt:lpstr>Вторая жизнь пластика</vt:lpstr>
      <vt:lpstr>Посмотрите вокруг!  Всем миром овладел пластик ! Пластиковые бутылки, пластиковая посуда, пластиковые игрушки, гаджеты с пластиковой основой.  А знаете ли вы, что происходит с изделиями из пластика, когда они отработают своё ?</vt:lpstr>
      <vt:lpstr>Слайд 3</vt:lpstr>
      <vt:lpstr>Пластик можно сдавать в специально отведённые для переработки места или давать  им вторую жизнь …</vt:lpstr>
      <vt:lpstr>Слайд 5</vt:lpstr>
      <vt:lpstr>Слайд 6</vt:lpstr>
      <vt:lpstr>Слайд 7</vt:lpstr>
      <vt:lpstr>Слайд 8</vt:lpstr>
      <vt:lpstr>Слайд 9</vt:lpstr>
      <vt:lpstr>Слайд 10</vt:lpstr>
      <vt:lpstr>Поделки из пластиковых бутылок – это огромнейший простор для фантазии и творчества</vt:lpstr>
      <vt:lpstr>Этапы выполнения работы</vt:lpstr>
      <vt:lpstr> </vt:lpstr>
      <vt:lpstr>Слайд 14</vt:lpstr>
      <vt:lpstr>Слайд 15</vt:lpstr>
      <vt:lpstr>Слайд 16</vt:lpstr>
      <vt:lpstr>Слайд 17</vt:lpstr>
      <vt:lpstr>Техника безопасности</vt:lpstr>
      <vt:lpstr>Экономическое обоснование</vt:lpstr>
      <vt:lpstr>ПРЕЗЕНТАЦИЯ ПРОЕКТА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acer</dc:creator>
  <cp:lastModifiedBy>user</cp:lastModifiedBy>
  <cp:revision>41</cp:revision>
  <dcterms:created xsi:type="dcterms:W3CDTF">2015-10-22T14:45:40Z</dcterms:created>
  <dcterms:modified xsi:type="dcterms:W3CDTF">2018-06-26T13:12:08Z</dcterms:modified>
</cp:coreProperties>
</file>