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0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EE108-51A6-4E9C-BEC3-8CCFC5A67C40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DF01AC-7A65-4443-8728-1EED8F7460D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EE108-51A6-4E9C-BEC3-8CCFC5A67C40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F01AC-7A65-4443-8728-1EED8F7460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EE108-51A6-4E9C-BEC3-8CCFC5A67C40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F01AC-7A65-4443-8728-1EED8F7460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EE108-51A6-4E9C-BEC3-8CCFC5A67C40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DF01AC-7A65-4443-8728-1EED8F7460D1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EE108-51A6-4E9C-BEC3-8CCFC5A67C40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DF01AC-7A65-4443-8728-1EED8F7460D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EE108-51A6-4E9C-BEC3-8CCFC5A67C40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DF01AC-7A65-4443-8728-1EED8F7460D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EE108-51A6-4E9C-BEC3-8CCFC5A67C40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DF01AC-7A65-4443-8728-1EED8F7460D1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EE108-51A6-4E9C-BEC3-8CCFC5A67C40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DF01AC-7A65-4443-8728-1EED8F7460D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EE108-51A6-4E9C-BEC3-8CCFC5A67C40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DF01AC-7A65-4443-8728-1EED8F7460D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EE108-51A6-4E9C-BEC3-8CCFC5A67C40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DF01AC-7A65-4443-8728-1EED8F7460D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EE108-51A6-4E9C-BEC3-8CCFC5A67C40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DF01AC-7A65-4443-8728-1EED8F7460D1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BEE108-51A6-4E9C-BEC3-8CCFC5A67C40}" type="datetimeFigureOut">
              <a:rPr lang="ru-RU" smtClean="0"/>
              <a:t>26.06.2018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F3DF01AC-7A65-4443-8728-1EED8F7460D1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600" dirty="0" smtClean="0"/>
              <a:t>Организация и проведение междисциплинарных проектов и исследований </a:t>
            </a:r>
            <a:endParaRPr lang="ru-RU" sz="36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635896" y="3861048"/>
            <a:ext cx="5256584" cy="2520279"/>
          </a:xfrm>
        </p:spPr>
        <p:txBody>
          <a:bodyPr>
            <a:normAutofit/>
          </a:bodyPr>
          <a:lstStyle/>
          <a:p>
            <a:r>
              <a:rPr lang="ru-RU" b="1" dirty="0">
                <a:effectLst/>
              </a:rPr>
              <a:t>«Нужно так перестроить учебно-воспитательный процесс,</a:t>
            </a:r>
            <a:br>
              <a:rPr lang="ru-RU" b="1" dirty="0">
                <a:effectLst/>
              </a:rPr>
            </a:br>
            <a:r>
              <a:rPr lang="ru-RU" b="1" dirty="0">
                <a:effectLst/>
              </a:rPr>
              <a:t>чтобы ученики не были пассивными объектами его,</a:t>
            </a:r>
            <a:br>
              <a:rPr lang="ru-RU" b="1" dirty="0">
                <a:effectLst/>
              </a:rPr>
            </a:br>
            <a:r>
              <a:rPr lang="ru-RU" b="1" dirty="0">
                <a:effectLst/>
              </a:rPr>
              <a:t>чтобы они принимали активное участие в нем под руководством педагога».</a:t>
            </a:r>
            <a:endParaRPr lang="ru-RU" dirty="0">
              <a:effectLst/>
            </a:endParaRPr>
          </a:p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56993"/>
            <a:ext cx="3384376" cy="3139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1543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637472" cy="1224136"/>
          </a:xfrm>
        </p:spPr>
        <p:txBody>
          <a:bodyPr/>
          <a:lstStyle/>
          <a:p>
            <a:r>
              <a:rPr lang="ru-RU" sz="2800" dirty="0">
                <a:effectLst/>
              </a:rPr>
              <a:t>установления причинно-следственных связей </a:t>
            </a:r>
            <a:r>
              <a:rPr lang="ru-RU" sz="2800" dirty="0" smtClean="0">
                <a:effectLst/>
              </a:rPr>
              <a:t>на уроках истории и права</a:t>
            </a:r>
            <a:endParaRPr lang="ru-RU" sz="28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1905476"/>
              </p:ext>
            </p:extLst>
          </p:nvPr>
        </p:nvGraphicFramePr>
        <p:xfrm>
          <a:off x="323528" y="1844824"/>
          <a:ext cx="8424936" cy="41044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9796"/>
                <a:gridCol w="7965140"/>
              </a:tblGrid>
              <a:tr h="10073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1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37" marR="6853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 </a:t>
                      </a:r>
                      <a:r>
                        <a:rPr lang="ru-RU" sz="1600" b="1" dirty="0" smtClean="0">
                          <a:solidFill>
                            <a:schemeClr val="bg1"/>
                          </a:solidFill>
                          <a:effectLst/>
                        </a:rPr>
                        <a:t>Каждое </a:t>
                      </a: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</a:rPr>
                        <a:t>историческое событие является следствием какой-то причины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                              </a:t>
                      </a:r>
                      <a:r>
                        <a:rPr lang="ru-RU" sz="1400" b="1" dirty="0">
                          <a:solidFill>
                            <a:schemeClr val="bg1"/>
                          </a:solidFill>
                          <a:effectLst/>
                        </a:rPr>
                        <a:t>Причина     </a:t>
                      </a:r>
                      <a:r>
                        <a:rPr lang="ru-RU" sz="1400" b="1" dirty="0">
                          <a:effectLst/>
                        </a:rPr>
                        <a:t>                                                               </a:t>
                      </a:r>
                      <a:r>
                        <a:rPr lang="ru-RU" sz="1400" b="1" dirty="0">
                          <a:solidFill>
                            <a:schemeClr val="bg1"/>
                          </a:solidFill>
                          <a:effectLst/>
                        </a:rPr>
                        <a:t>  Следствие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37" marR="68537" marT="0" marB="0"/>
                </a:tc>
              </a:tr>
              <a:tr h="8849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2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37" marR="685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                               Следствие одновременно может быть причиной другого </a:t>
                      </a:r>
                      <a:r>
                        <a:rPr lang="ru-RU" sz="1400" b="1" dirty="0" smtClean="0">
                          <a:effectLst/>
                        </a:rPr>
                        <a:t>следствия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Причина 1---- Следствие 1= Причина 2 ---- Следствие 2 = Причина 3 и т.д.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37" marR="68537" marT="0" marB="0"/>
                </a:tc>
              </a:tr>
              <a:tr h="13273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3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37" marR="685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                                       Одна причина может вызвать несколько следствий</a:t>
                      </a:r>
                      <a:br>
                        <a:rPr lang="ru-RU" sz="1400" b="1" dirty="0">
                          <a:effectLst/>
                        </a:rPr>
                      </a:br>
                      <a:r>
                        <a:rPr lang="ru-RU" sz="1400" b="1" dirty="0">
                          <a:effectLst/>
                        </a:rPr>
                        <a:t>                                Причина Следствие 1 +Следствие 2 + Следствие 3 и т.д</a:t>
                      </a:r>
                      <a:r>
                        <a:rPr lang="ru-RU" sz="1400" b="1" dirty="0" smtClean="0">
                          <a:effectLst/>
                        </a:rPr>
                        <a:t>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/>
                      </a:r>
                      <a:br>
                        <a:rPr lang="ru-RU" sz="1400" b="1" dirty="0">
                          <a:effectLst/>
                        </a:rPr>
                      </a:br>
                      <a:r>
                        <a:rPr lang="ru-RU" sz="1400" b="1" dirty="0">
                          <a:effectLst/>
                        </a:rPr>
                        <a:t>              Может быть наоборот: Причина 1 + Причина 2 + Причина 3 = Следстви</a:t>
                      </a:r>
                      <a:r>
                        <a:rPr lang="ru-RU" sz="1000" dirty="0">
                          <a:effectLst/>
                        </a:rPr>
                        <a:t>е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37" marR="68537" marT="0" marB="0"/>
                </a:tc>
              </a:tr>
              <a:tr h="8849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4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37" marR="685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                        </a:t>
                      </a:r>
                      <a:r>
                        <a:rPr lang="ru-RU" sz="1400" b="1" dirty="0">
                          <a:effectLst/>
                        </a:rPr>
                        <a:t>Причинно-следственную связь   можно рассматривать и с другой позиции: </a:t>
                      </a:r>
                      <a:endParaRPr lang="ru-RU" sz="1400" b="1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  </a:t>
                      </a:r>
                      <a:r>
                        <a:rPr lang="ru-RU" sz="1400" b="1" dirty="0">
                          <a:effectLst/>
                        </a:rPr>
                        <a:t/>
                      </a:r>
                      <a:br>
                        <a:rPr lang="ru-RU" sz="1400" b="1" dirty="0">
                          <a:effectLst/>
                        </a:rPr>
                      </a:br>
                      <a:r>
                        <a:rPr lang="ru-RU" sz="1400" b="1" dirty="0">
                          <a:effectLst/>
                        </a:rPr>
                        <a:t>                                Причина 1 Следствие 1 = Причина 2 Следствие 2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37" marR="6853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432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1484784"/>
            <a:ext cx="3312368" cy="24482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1. </a:t>
            </a:r>
            <a:r>
              <a:rPr lang="ru-RU" sz="1600" b="1" dirty="0">
                <a:solidFill>
                  <a:schemeClr val="bg1"/>
                </a:solidFill>
              </a:rPr>
              <a:t>Вспомните:</a:t>
            </a:r>
            <a:r>
              <a:rPr lang="ru-RU" sz="1600" dirty="0">
                <a:solidFill>
                  <a:schemeClr val="bg1"/>
                </a:solidFill>
              </a:rPr>
              <a:t/>
            </a:r>
            <a:br>
              <a:rPr lang="ru-RU" sz="1600" dirty="0">
                <a:solidFill>
                  <a:schemeClr val="bg1"/>
                </a:solidFill>
              </a:rPr>
            </a:br>
            <a:r>
              <a:rPr lang="ru-RU" sz="1600" dirty="0">
                <a:solidFill>
                  <a:schemeClr val="bg1"/>
                </a:solidFill>
              </a:rPr>
              <a:t>- </a:t>
            </a:r>
            <a:r>
              <a:rPr lang="ru-RU" sz="1600" dirty="0" smtClean="0">
                <a:solidFill>
                  <a:schemeClr val="bg1"/>
                </a:solidFill>
              </a:rPr>
              <a:t>когда </a:t>
            </a:r>
            <a:r>
              <a:rPr lang="ru-RU" sz="1600" dirty="0">
                <a:solidFill>
                  <a:schemeClr val="bg1"/>
                </a:solidFill>
              </a:rPr>
              <a:t>и в какой стране жил исторический деятель, которого вы имеете охарактеризовать.</a:t>
            </a:r>
            <a:br>
              <a:rPr lang="ru-RU" sz="1600" dirty="0">
                <a:solidFill>
                  <a:schemeClr val="bg1"/>
                </a:solidFill>
              </a:rPr>
            </a:br>
            <a:r>
              <a:rPr lang="ru-RU" sz="1600" dirty="0">
                <a:solidFill>
                  <a:schemeClr val="bg1"/>
                </a:solidFill>
              </a:rPr>
              <a:t>- </a:t>
            </a:r>
            <a:r>
              <a:rPr lang="ru-RU" sz="1600" dirty="0" smtClean="0">
                <a:solidFill>
                  <a:schemeClr val="bg1"/>
                </a:solidFill>
              </a:rPr>
              <a:t>в </a:t>
            </a:r>
            <a:r>
              <a:rPr lang="ru-RU" sz="1600" dirty="0">
                <a:solidFill>
                  <a:schemeClr val="bg1"/>
                </a:solidFill>
              </a:rPr>
              <a:t>каких условиях формировались его взгляды</a:t>
            </a:r>
            <a:br>
              <a:rPr lang="ru-RU" sz="1600" dirty="0">
                <a:solidFill>
                  <a:schemeClr val="bg1"/>
                </a:solidFill>
              </a:rPr>
            </a:br>
            <a:r>
              <a:rPr lang="ru-RU" sz="1600" dirty="0">
                <a:solidFill>
                  <a:schemeClr val="bg1"/>
                </a:solidFill>
              </a:rPr>
              <a:t>- </a:t>
            </a:r>
            <a:r>
              <a:rPr lang="ru-RU" sz="1600" dirty="0" smtClean="0">
                <a:solidFill>
                  <a:schemeClr val="bg1"/>
                </a:solidFill>
              </a:rPr>
              <a:t>интересы </a:t>
            </a:r>
            <a:r>
              <a:rPr lang="ru-RU" sz="1600" dirty="0">
                <a:solidFill>
                  <a:schemeClr val="bg1"/>
                </a:solidFill>
              </a:rPr>
              <a:t>какой социальной группы выражает, какими были стремления этого человека.</a:t>
            </a:r>
            <a:br>
              <a:rPr lang="ru-RU" sz="1600" dirty="0">
                <a:solidFill>
                  <a:schemeClr val="bg1"/>
                </a:solidFill>
              </a:rPr>
            </a:b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20072" y="1628800"/>
            <a:ext cx="3168352" cy="2304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 3. Кратко </a:t>
            </a:r>
            <a:r>
              <a:rPr lang="ru-RU" sz="1600" b="1" dirty="0">
                <a:solidFill>
                  <a:schemeClr val="bg1"/>
                </a:solidFill>
              </a:rPr>
              <a:t>укажите:</a:t>
            </a:r>
            <a:br>
              <a:rPr lang="ru-RU" sz="1600" b="1" dirty="0">
                <a:solidFill>
                  <a:schemeClr val="bg1"/>
                </a:solidFill>
              </a:rPr>
            </a:br>
            <a:r>
              <a:rPr lang="ru-RU" sz="1600" dirty="0">
                <a:solidFill>
                  <a:schemeClr val="bg1"/>
                </a:solidFill>
              </a:rPr>
              <a:t>- </a:t>
            </a:r>
            <a:r>
              <a:rPr lang="ru-RU" sz="1600" dirty="0" smtClean="0">
                <a:solidFill>
                  <a:schemeClr val="bg1"/>
                </a:solidFill>
              </a:rPr>
              <a:t>какие </a:t>
            </a:r>
            <a:r>
              <a:rPr lang="ru-RU" sz="1600" dirty="0">
                <a:solidFill>
                  <a:schemeClr val="bg1"/>
                </a:solidFill>
              </a:rPr>
              <a:t>идеи и почему </a:t>
            </a:r>
            <a:r>
              <a:rPr lang="ru-RU" sz="1600" dirty="0" smtClean="0">
                <a:solidFill>
                  <a:schemeClr val="bg1"/>
                </a:solidFill>
              </a:rPr>
              <a:t>выдвигал?</a:t>
            </a:r>
            <a:r>
              <a:rPr lang="ru-RU" sz="1600" dirty="0">
                <a:solidFill>
                  <a:schemeClr val="bg1"/>
                </a:solidFill>
              </a:rPr>
              <a:t/>
            </a:r>
            <a:br>
              <a:rPr lang="ru-RU" sz="1600" dirty="0">
                <a:solidFill>
                  <a:schemeClr val="bg1"/>
                </a:solidFill>
              </a:rPr>
            </a:br>
            <a:r>
              <a:rPr lang="ru-RU" sz="1600" dirty="0">
                <a:solidFill>
                  <a:schemeClr val="bg1"/>
                </a:solidFill>
              </a:rPr>
              <a:t>- </a:t>
            </a:r>
            <a:r>
              <a:rPr lang="ru-RU" sz="1600" dirty="0" smtClean="0">
                <a:solidFill>
                  <a:schemeClr val="bg1"/>
                </a:solidFill>
              </a:rPr>
              <a:t>какие </a:t>
            </a:r>
            <a:r>
              <a:rPr lang="ru-RU" sz="1600" dirty="0">
                <a:solidFill>
                  <a:schemeClr val="bg1"/>
                </a:solidFill>
              </a:rPr>
              <a:t>средства использовал для достижения своих </a:t>
            </a:r>
            <a:r>
              <a:rPr lang="ru-RU" sz="1600" dirty="0" smtClean="0">
                <a:solidFill>
                  <a:schemeClr val="bg1"/>
                </a:solidFill>
              </a:rPr>
              <a:t>целей?</a:t>
            </a:r>
            <a:r>
              <a:rPr lang="ru-RU" sz="1600" dirty="0">
                <a:solidFill>
                  <a:schemeClr val="bg1"/>
                </a:solidFill>
              </a:rPr>
              <a:t/>
            </a:r>
            <a:br>
              <a:rPr lang="ru-RU" sz="1600" dirty="0">
                <a:solidFill>
                  <a:schemeClr val="bg1"/>
                </a:solidFill>
              </a:rPr>
            </a:b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0158" y="4293096"/>
            <a:ext cx="3479754" cy="2088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600" b="1" dirty="0" smtClean="0">
                <a:solidFill>
                  <a:schemeClr val="bg1"/>
                </a:solidFill>
              </a:rPr>
              <a:t>2. При </a:t>
            </a:r>
            <a:r>
              <a:rPr lang="ru-RU" sz="1600" b="1" dirty="0">
                <a:solidFill>
                  <a:schemeClr val="bg1"/>
                </a:solidFill>
              </a:rPr>
              <a:t>помощи вспомогательной литературы определите</a:t>
            </a:r>
            <a:r>
              <a:rPr lang="ru-RU" sz="1600" dirty="0">
                <a:solidFill>
                  <a:schemeClr val="bg1"/>
                </a:solidFill>
              </a:rPr>
              <a:t>, какие личные качества имел исторический деятель?</a:t>
            </a:r>
          </a:p>
          <a:p>
            <a:r>
              <a:rPr lang="ru-RU" sz="1600" dirty="0">
                <a:solidFill>
                  <a:schemeClr val="bg1"/>
                </a:solidFill>
              </a:rPr>
              <a:t> Подходят ли они для решения </a:t>
            </a:r>
            <a:r>
              <a:rPr lang="ru-RU" sz="1600" b="1" dirty="0">
                <a:solidFill>
                  <a:schemeClr val="bg1"/>
                </a:solidFill>
              </a:rPr>
              <a:t>поставленных целей</a:t>
            </a:r>
            <a:r>
              <a:rPr lang="ru-RU" sz="1600" dirty="0">
                <a:solidFill>
                  <a:schemeClr val="bg1"/>
                </a:solidFill>
              </a:rPr>
              <a:t>?</a:t>
            </a:r>
            <a:br>
              <a:rPr lang="ru-RU" sz="1600" dirty="0">
                <a:solidFill>
                  <a:schemeClr val="bg1"/>
                </a:solidFill>
              </a:rPr>
            </a:b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20072" y="4437112"/>
            <a:ext cx="3168352" cy="19442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bg1"/>
                </a:solidFill>
              </a:rPr>
              <a:t>4.Каких </a:t>
            </a:r>
            <a:r>
              <a:rPr lang="ru-RU" sz="1600" b="1" dirty="0">
                <a:solidFill>
                  <a:schemeClr val="bg1"/>
                </a:solidFill>
              </a:rPr>
              <a:t>результатов достиг исторический деятель</a:t>
            </a:r>
            <a:r>
              <a:rPr lang="ru-RU" sz="1600" dirty="0">
                <a:solidFill>
                  <a:schemeClr val="bg1"/>
                </a:solidFill>
              </a:rPr>
              <a:t>. </a:t>
            </a:r>
          </a:p>
          <a:p>
            <a:r>
              <a:rPr lang="ru-RU" sz="1600" b="1" dirty="0">
                <a:solidFill>
                  <a:schemeClr val="bg1"/>
                </a:solidFill>
              </a:rPr>
              <a:t>Оцените их </a:t>
            </a:r>
            <a:r>
              <a:rPr lang="ru-RU" sz="1600" dirty="0">
                <a:solidFill>
                  <a:schemeClr val="bg1"/>
                </a:solidFill>
              </a:rPr>
              <a:t>(позитивные и негативные). Почему они стали возможны?</a:t>
            </a:r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187624" y="332656"/>
            <a:ext cx="7133416" cy="1008112"/>
          </a:xfrm>
        </p:spPr>
        <p:txBody>
          <a:bodyPr/>
          <a:lstStyle/>
          <a:p>
            <a:r>
              <a:rPr lang="ru-RU" sz="2000" dirty="0">
                <a:effectLst/>
              </a:rPr>
              <a:t>Изменения в  </a:t>
            </a:r>
            <a:r>
              <a:rPr lang="ru-RU" sz="2000" dirty="0" smtClean="0">
                <a:effectLst/>
              </a:rPr>
              <a:t> социально-экономической </a:t>
            </a:r>
            <a:r>
              <a:rPr lang="ru-RU" sz="2000" dirty="0">
                <a:effectLst/>
              </a:rPr>
              <a:t>и </a:t>
            </a:r>
            <a:r>
              <a:rPr lang="ru-RU" sz="2000" dirty="0" smtClean="0">
                <a:effectLst/>
              </a:rPr>
              <a:t>национально-политической </a:t>
            </a:r>
            <a:r>
              <a:rPr lang="ru-RU" sz="2000" dirty="0">
                <a:effectLst/>
              </a:rPr>
              <a:t>жизни или характеристика исторического </a:t>
            </a:r>
            <a:r>
              <a:rPr lang="ru-RU" sz="2000" dirty="0" smtClean="0">
                <a:effectLst/>
              </a:rPr>
              <a:t>деятеля (опорные вопросы для подготовки проекта )</a:t>
            </a:r>
            <a:r>
              <a:rPr lang="ru-RU" sz="2000" dirty="0">
                <a:effectLst/>
              </a:rPr>
              <a:t/>
            </a:r>
            <a:br>
              <a:rPr lang="ru-RU" sz="2000" dirty="0">
                <a:effectLst/>
              </a:rPr>
            </a:br>
            <a:endParaRPr lang="ru-RU" sz="2000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 flipH="1" flipV="1">
            <a:off x="10404648" y="4061290"/>
            <a:ext cx="288032" cy="87790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4612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9153040"/>
              </p:ext>
            </p:extLst>
          </p:nvPr>
        </p:nvGraphicFramePr>
        <p:xfrm>
          <a:off x="539552" y="332657"/>
          <a:ext cx="7920880" cy="61980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2048"/>
                <a:gridCol w="2592288"/>
                <a:gridCol w="4536504"/>
                <a:gridCol w="360040"/>
              </a:tblGrid>
              <a:tr h="2880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bg1"/>
                          </a:solidFill>
                          <a:effectLst/>
                        </a:rPr>
                        <a:t>№ класс</a:t>
                      </a:r>
                      <a:endParaRPr lang="ru-RU" sz="11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63" marR="280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№ темы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63" marR="280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Содержание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63" marR="280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Кол-во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63" marR="28063" marT="0" marB="0"/>
                </a:tc>
              </a:tr>
              <a:tr h="3442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bg1"/>
                          </a:solidFill>
                          <a:effectLst/>
                        </a:rPr>
                        <a:t>1</a:t>
                      </a:r>
                      <a:endParaRPr lang="ru-RU" sz="11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63" marR="2806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effectLst/>
                        </a:rPr>
                        <a:t>Внутренняя политика Александра </a:t>
                      </a:r>
                      <a:r>
                        <a:rPr lang="en-US" sz="1050" b="1" dirty="0">
                          <a:effectLst/>
                        </a:rPr>
                        <a:t>I</a:t>
                      </a:r>
                      <a:r>
                        <a:rPr lang="ru-RU" sz="1050" b="1" dirty="0">
                          <a:effectLst/>
                        </a:rPr>
                        <a:t> в 1801- 1806гг.</a:t>
                      </a:r>
                      <a:endParaRPr lang="ru-RU" sz="105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63" marR="2806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effectLst/>
                        </a:rPr>
                        <a:t>Император Александр. «Негласный комитет». Начало преобразований</a:t>
                      </a:r>
                      <a:endParaRPr lang="ru-RU" sz="105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63" marR="2806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effectLst/>
                        </a:rPr>
                        <a:t>1</a:t>
                      </a:r>
                      <a:endParaRPr lang="ru-RU" sz="105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63" marR="28063" marT="0" marB="0"/>
                </a:tc>
              </a:tr>
              <a:tr h="3442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bg1"/>
                          </a:solidFill>
                          <a:effectLst/>
                        </a:rPr>
                        <a:t>2</a:t>
                      </a:r>
                      <a:endParaRPr lang="ru-RU" sz="11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63" marR="2806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effectLst/>
                        </a:rPr>
                        <a:t>Внешняя политика в 1801-1812гг.</a:t>
                      </a:r>
                      <a:endParaRPr lang="ru-RU" sz="105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63" marR="2806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effectLst/>
                        </a:rPr>
                        <a:t> Участие России в третьей антифранцузской коалиции. Россия на Кавказе. Россия в войнах 1806-1807гг. Война со Швецией 1808-1809гг. Русско-турецкая война 1806-1812гг. </a:t>
                      </a:r>
                      <a:endParaRPr lang="ru-RU" sz="105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63" marR="2806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</a:rPr>
                        <a:t>1</a:t>
                      </a:r>
                      <a:endParaRPr lang="ru-RU" sz="10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63" marR="28063" marT="0" marB="0"/>
                </a:tc>
              </a:tr>
              <a:tr h="2581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bg1"/>
                          </a:solidFill>
                          <a:effectLst/>
                        </a:rPr>
                        <a:t>3</a:t>
                      </a:r>
                      <a:endParaRPr lang="ru-RU" sz="11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63" marR="2806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</a:rPr>
                        <a:t>Реформаторская деятельность М.М. Сперанского</a:t>
                      </a:r>
                      <a:endParaRPr lang="ru-RU" sz="10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63" marR="2806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effectLst/>
                        </a:rPr>
                        <a:t>Начало деятельности М.М. Сперанского. Проект политической реформы: замыслы и результаты. Отставка М.М. Сперанского</a:t>
                      </a:r>
                      <a:endParaRPr lang="ru-RU" sz="105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63" marR="2806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</a:rPr>
                        <a:t>1</a:t>
                      </a:r>
                      <a:endParaRPr lang="ru-RU" sz="10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63" marR="28063" marT="0" marB="0"/>
                </a:tc>
              </a:tr>
              <a:tr h="3442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bg1"/>
                          </a:solidFill>
                          <a:effectLst/>
                        </a:rPr>
                        <a:t>4</a:t>
                      </a:r>
                      <a:endParaRPr lang="ru-RU" sz="11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63" marR="2806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</a:rPr>
                        <a:t>Отечественная война 1812г.</a:t>
                      </a:r>
                      <a:endParaRPr lang="ru-RU" sz="10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63" marR="2806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effectLst/>
                        </a:rPr>
                        <a:t>Начало войны. Смоленское сражение. Назначение Кутузова главнокомандующим. Бородино. </a:t>
                      </a:r>
                      <a:r>
                        <a:rPr lang="ru-RU" sz="1050" b="1" dirty="0" err="1">
                          <a:effectLst/>
                        </a:rPr>
                        <a:t>Таратутинский</a:t>
                      </a:r>
                      <a:r>
                        <a:rPr lang="ru-RU" sz="1050" b="1" dirty="0">
                          <a:effectLst/>
                        </a:rPr>
                        <a:t>  маневр. Партизанское движение. Гибель «Великой армии»</a:t>
                      </a:r>
                      <a:endParaRPr lang="ru-RU" sz="105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63" marR="2806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</a:rPr>
                        <a:t>1</a:t>
                      </a:r>
                      <a:endParaRPr lang="ru-RU" sz="10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63" marR="28063" marT="0" marB="0"/>
                </a:tc>
              </a:tr>
              <a:tr h="3442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bg1"/>
                          </a:solidFill>
                          <a:effectLst/>
                        </a:rPr>
                        <a:t>5</a:t>
                      </a:r>
                      <a:endParaRPr lang="ru-RU" sz="11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63" marR="2806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</a:rPr>
                        <a:t>Заграничный поход русской армии. Внешняя политика в 1813- 1825гг.</a:t>
                      </a:r>
                      <a:endParaRPr lang="ru-RU" sz="10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63" marR="2806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effectLst/>
                        </a:rPr>
                        <a:t>Начало заграничного похода. Смерть М.И. Кутузова. Завершение разгрома Наполеона.  Венский конгресс. Священный союз. Восточный вопрос. Россия и Америка.</a:t>
                      </a:r>
                      <a:endParaRPr lang="ru-RU" sz="105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63" marR="2806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</a:rPr>
                        <a:t>1</a:t>
                      </a:r>
                      <a:endParaRPr lang="ru-RU" sz="10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63" marR="28063" marT="0" marB="0"/>
                </a:tc>
              </a:tr>
              <a:tr h="5163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bg1"/>
                          </a:solidFill>
                          <a:effectLst/>
                        </a:rPr>
                        <a:t>6</a:t>
                      </a:r>
                      <a:endParaRPr lang="ru-RU" sz="11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63" marR="2806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</a:rPr>
                        <a:t>Внутренняя политика Александра </a:t>
                      </a:r>
                      <a:r>
                        <a:rPr lang="en-US" sz="1050" b="1">
                          <a:effectLst/>
                        </a:rPr>
                        <a:t>I</a:t>
                      </a:r>
                      <a:r>
                        <a:rPr lang="ru-RU" sz="1050" b="1">
                          <a:effectLst/>
                        </a:rPr>
                        <a:t> в 1815-1825гг.</a:t>
                      </a:r>
                      <a:endParaRPr lang="ru-RU" sz="10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63" marR="2806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effectLst/>
                        </a:rPr>
                        <a:t>Перемены во внутренней политике. «Польский эксперимент». Первый опыт Конституции в России.  Реформаторский проект Н.Н. Новосельцева. Отказ от проведения реформ в начале 20–х гг. Основные итоги внутренней политики Александра </a:t>
                      </a:r>
                      <a:r>
                        <a:rPr lang="en-US" sz="1050" b="1" dirty="0">
                          <a:effectLst/>
                        </a:rPr>
                        <a:t>I</a:t>
                      </a:r>
                      <a:r>
                        <a:rPr lang="ru-RU" sz="1050" b="1" dirty="0">
                          <a:effectLst/>
                        </a:rPr>
                        <a:t>.</a:t>
                      </a:r>
                      <a:endParaRPr lang="ru-RU" sz="105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63" marR="2806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</a:rPr>
                        <a:t>1</a:t>
                      </a:r>
                      <a:endParaRPr lang="ru-RU" sz="10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63" marR="28063" marT="0" marB="0"/>
                </a:tc>
              </a:tr>
              <a:tr h="8213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bg1"/>
                          </a:solidFill>
                          <a:effectLst/>
                        </a:rPr>
                        <a:t>7</a:t>
                      </a:r>
                      <a:endParaRPr lang="ru-RU" sz="11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63" marR="2806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</a:rPr>
                        <a:t> Социально-экономическое развитие после Отечественной войны 1812г.</a:t>
                      </a:r>
                      <a:endParaRPr lang="ru-RU" sz="10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63" marR="2806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effectLst/>
                        </a:rPr>
                        <a:t>Экономический кризис 1812-1815гг. Отмена крепостного права  в Прибалтике. Проект Аракчеева об отмене крепостного права. Развитие промышленности и торговли</a:t>
                      </a:r>
                      <a:endParaRPr lang="ru-RU" sz="105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63" marR="2806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</a:rPr>
                        <a:t>1</a:t>
                      </a:r>
                      <a:endParaRPr lang="ru-RU" sz="10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63" marR="28063" marT="0" marB="0"/>
                </a:tc>
              </a:tr>
              <a:tr h="11314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bg1"/>
                          </a:solidFill>
                          <a:effectLst/>
                        </a:rPr>
                        <a:t>8</a:t>
                      </a:r>
                      <a:endParaRPr lang="ru-RU" sz="11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63" marR="2806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</a:rPr>
                        <a:t>Общественные движения при Александре </a:t>
                      </a:r>
                      <a:r>
                        <a:rPr lang="en-US" sz="1050" b="1">
                          <a:effectLst/>
                        </a:rPr>
                        <a:t>I</a:t>
                      </a:r>
                      <a:r>
                        <a:rPr lang="ru-RU" sz="1050" b="1">
                          <a:effectLst/>
                        </a:rPr>
                        <a:t>. Династический кризис 1825г. Выступление декабристов.</a:t>
                      </a:r>
                      <a:endParaRPr lang="ru-RU" sz="10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63" marR="2806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effectLst/>
                        </a:rPr>
                        <a:t>Династический кризис. Выступление 14 декабря 1825г. Следствие и суд над декабристами. Историческое значение и последствия восстания декабристов.</a:t>
                      </a:r>
                      <a:endParaRPr lang="ru-RU" sz="105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63" marR="2806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</a:rPr>
                        <a:t> </a:t>
                      </a:r>
                      <a:endParaRPr lang="ru-RU" sz="10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63" marR="28063" marT="0" marB="0"/>
                </a:tc>
              </a:tr>
              <a:tr h="3807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bg1"/>
                          </a:solidFill>
                          <a:effectLst/>
                        </a:rPr>
                        <a:t>9</a:t>
                      </a:r>
                      <a:endParaRPr lang="ru-RU" sz="11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63" marR="2806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effectLst/>
                        </a:rPr>
                        <a:t>Повторительно-обобщающий урок Защита проекта</a:t>
                      </a:r>
                      <a:endParaRPr lang="ru-RU" sz="105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63" marR="2806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effectLst/>
                        </a:rPr>
                        <a:t> Основные итоги внутренней  и внешней политики Александра </a:t>
                      </a:r>
                      <a:r>
                        <a:rPr lang="en-US" sz="1050" b="1" dirty="0">
                          <a:effectLst/>
                        </a:rPr>
                        <a:t>I</a:t>
                      </a:r>
                      <a:r>
                        <a:rPr lang="ru-RU" sz="1050" b="1" dirty="0">
                          <a:effectLst/>
                        </a:rPr>
                        <a:t>.</a:t>
                      </a:r>
                      <a:endParaRPr lang="ru-RU" sz="105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63" marR="2806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effectLst/>
                        </a:rPr>
                        <a:t>1</a:t>
                      </a:r>
                      <a:endParaRPr lang="ru-RU" sz="105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63" marR="28063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579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5302417"/>
              </p:ext>
            </p:extLst>
          </p:nvPr>
        </p:nvGraphicFramePr>
        <p:xfrm>
          <a:off x="611560" y="260648"/>
          <a:ext cx="8064896" cy="55382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0040"/>
                <a:gridCol w="2160240"/>
                <a:gridCol w="3312368"/>
                <a:gridCol w="2232248"/>
              </a:tblGrid>
              <a:tr h="4137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№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51" marR="42851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2851" marR="428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Содержание деятельности учащихся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51" marR="428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Функции учителя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51" marR="42851" marT="0" marB="0"/>
                </a:tc>
              </a:tr>
              <a:tr h="5146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51" marR="42851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2851" marR="428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Обсуждение предмета с учителем: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-заявление замысла;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-характеристика работы;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51" marR="428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 мотивация поиска;</a:t>
                      </a:r>
                      <a:br>
                        <a:rPr lang="ru-RU" sz="1200" dirty="0">
                          <a:effectLst/>
                        </a:rPr>
                      </a:br>
                      <a:r>
                        <a:rPr lang="ru-RU" sz="1200" dirty="0">
                          <a:effectLst/>
                        </a:rPr>
                        <a:t>- помощь в выявлении знаний;</a:t>
                      </a:r>
                      <a:br>
                        <a:rPr lang="ru-RU" sz="1200" dirty="0">
                          <a:effectLst/>
                        </a:rPr>
                      </a:b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51" marR="42851" marT="0" marB="0"/>
                </a:tc>
              </a:tr>
              <a:tr h="10403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51" marR="42851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2851" marR="428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1.План действий:</a:t>
                      </a:r>
                      <a:br>
                        <a:rPr lang="ru-RU" sz="1200" dirty="0">
                          <a:effectLst/>
                        </a:rPr>
                      </a:br>
                      <a:r>
                        <a:rPr lang="ru-RU" sz="1200" dirty="0">
                          <a:effectLst/>
                        </a:rPr>
                        <a:t>- определение источников информации</a:t>
                      </a:r>
                      <a:br>
                        <a:rPr lang="ru-RU" sz="1200" dirty="0">
                          <a:effectLst/>
                        </a:rPr>
                      </a:br>
                      <a:r>
                        <a:rPr lang="ru-RU" sz="1200" dirty="0">
                          <a:effectLst/>
                        </a:rPr>
                        <a:t>- способы сбора информации</a:t>
                      </a:r>
                      <a:br>
                        <a:rPr lang="ru-RU" sz="1200" dirty="0">
                          <a:effectLst/>
                        </a:rPr>
                      </a:br>
                      <a:r>
                        <a:rPr lang="ru-RU" sz="1200" dirty="0">
                          <a:effectLst/>
                        </a:rPr>
                        <a:t>- методы анализа информации</a:t>
                      </a:r>
                      <a:br>
                        <a:rPr lang="ru-RU" sz="1200" dirty="0">
                          <a:effectLst/>
                        </a:rPr>
                      </a:br>
                      <a:r>
                        <a:rPr lang="ru-RU" sz="1200" dirty="0">
                          <a:effectLst/>
                        </a:rPr>
                        <a:t>- форма отчета</a:t>
                      </a:r>
                      <a:br>
                        <a:rPr lang="ru-RU" sz="1200" dirty="0">
                          <a:effectLst/>
                        </a:rPr>
                      </a:br>
                      <a:r>
                        <a:rPr lang="ru-RU" sz="1200" dirty="0">
                          <a:effectLst/>
                        </a:rPr>
                        <a:t>- критерии оценки</a:t>
                      </a:r>
                      <a:br>
                        <a:rPr lang="ru-RU" sz="1200" dirty="0">
                          <a:effectLst/>
                        </a:rPr>
                      </a:b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51" marR="428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 распределение работы среди учащихся;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51" marR="42851" marT="0" marB="0"/>
                </a:tc>
              </a:tr>
              <a:tr h="9198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3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51" marR="428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Этапы работы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51" marR="428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 Высказывание предположений</a:t>
                      </a:r>
                      <a:br>
                        <a:rPr lang="ru-RU" sz="1200">
                          <a:effectLst/>
                        </a:rPr>
                      </a:br>
                      <a:r>
                        <a:rPr lang="ru-RU" sz="1200">
                          <a:effectLst/>
                        </a:rPr>
                        <a:t>2. Выдвижение предложений</a:t>
                      </a:r>
                      <a:br>
                        <a:rPr lang="ru-RU" sz="1200">
                          <a:effectLst/>
                        </a:rPr>
                      </a:br>
                      <a:r>
                        <a:rPr lang="ru-RU" sz="1200">
                          <a:effectLst/>
                        </a:rPr>
                        <a:t>3. Коррекционная работа</a:t>
                      </a:r>
                      <a:br>
                        <a:rPr lang="ru-RU" sz="1200">
                          <a:effectLst/>
                        </a:rPr>
                      </a:br>
                      <a:r>
                        <a:rPr lang="ru-RU" sz="1200">
                          <a:effectLst/>
                        </a:rPr>
                        <a:t>3. Исследования - сбор информации</a:t>
                      </a:r>
                      <a:br>
                        <a:rPr lang="ru-RU" sz="1200">
                          <a:effectLst/>
                        </a:rPr>
                      </a:br>
                      <a:r>
                        <a:rPr lang="ru-RU" sz="1200">
                          <a:effectLst/>
                        </a:rPr>
                        <a:t>- промежуточные задачи</a:t>
                      </a:r>
                      <a:br>
                        <a:rPr lang="ru-RU" sz="1200">
                          <a:effectLst/>
                        </a:rPr>
                      </a:br>
                      <a:r>
                        <a:rPr lang="ru-RU" sz="1200">
                          <a:effectLst/>
                        </a:rPr>
                        <a:t>- работа с литературой</a:t>
                      </a:r>
                      <a:br>
                        <a:rPr lang="ru-RU" sz="1200">
                          <a:effectLst/>
                        </a:rPr>
                      </a:br>
                      <a:r>
                        <a:rPr lang="ru-RU" sz="1200">
                          <a:effectLst/>
                        </a:rPr>
                        <a:t>источниками, картами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51" marR="428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 наблюдения за работой учащихся;</a:t>
                      </a:r>
                      <a:br>
                        <a:rPr lang="ru-RU" sz="1200" dirty="0">
                          <a:effectLst/>
                        </a:rPr>
                      </a:br>
                      <a:r>
                        <a:rPr lang="ru-RU" sz="1200" dirty="0">
                          <a:effectLst/>
                        </a:rPr>
                        <a:t>- советы, консультации</a:t>
                      </a:r>
                      <a:br>
                        <a:rPr lang="ru-RU" sz="1200" dirty="0">
                          <a:effectLst/>
                        </a:rPr>
                      </a:b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51" marR="42851" marT="0" marB="0"/>
                </a:tc>
              </a:tr>
              <a:tr h="6570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4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51" marR="428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Подготовка к проектированию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51" marR="42851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>
                          <a:effectLst/>
                        </a:rPr>
                        <a:t>Анализ информации</a:t>
                      </a:r>
                      <a:br>
                        <a:rPr lang="ru-RU" sz="1200">
                          <a:effectLst/>
                        </a:rPr>
                      </a:br>
                      <a:r>
                        <a:rPr lang="ru-RU" sz="1200">
                          <a:effectLst/>
                        </a:rPr>
                        <a:t>2. Подготовка заключений</a:t>
                      </a: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3.Оформление и подготовка презентации</a:t>
                      </a: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4.Оценка презентации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51" marR="428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 отчёт по проекту;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 оценка работы учеников;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 подведение итогов;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51" marR="42851" marT="0" marB="0"/>
                </a:tc>
              </a:tr>
              <a:tr h="2628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5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51" marR="428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Планирование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51" marR="428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анализа информации и коррекция, наблюдение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51" marR="428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 советы, консультации.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51" marR="4285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3961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DCIM\150___03\IMG_999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82612" y="693234"/>
            <a:ext cx="2949476" cy="3069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F:\DCIM\150___03\IMG_9998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640423" y="3714205"/>
            <a:ext cx="2894848" cy="287144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F:\DCIM\150___03\IMG_9997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753028"/>
            <a:ext cx="2232248" cy="260396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F:\DCIM\150___03\IMG_9999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702417" y="3727766"/>
            <a:ext cx="2498810" cy="324036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AutoShape 7" descr="E:\%D0%9D%D0%BE%D0%B2%D0%B0%D1%8F %D0%BF%D0%B0%D0%BF%D0%BA%D0%B0 (7)\20170221_10145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753029"/>
            <a:ext cx="2736304" cy="2982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485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141</TotalTime>
  <Words>508</Words>
  <Application>Microsoft Office PowerPoint</Application>
  <PresentationFormat>Экран (4:3)</PresentationFormat>
  <Paragraphs>93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Базовая</vt:lpstr>
      <vt:lpstr>Организация и проведение междисциплинарных проектов и исследований </vt:lpstr>
      <vt:lpstr>установления причинно-следственных связей на уроках истории и права</vt:lpstr>
      <vt:lpstr>Изменения в   социально-экономической и национально-политической жизни или характеристика исторического деятеля (опорные вопросы для подготовки проекта )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и проведение междисциплинарных проектов и исследований</dc:title>
  <dc:creator>Оксана</dc:creator>
  <cp:lastModifiedBy>user</cp:lastModifiedBy>
  <cp:revision>13</cp:revision>
  <dcterms:created xsi:type="dcterms:W3CDTF">2017-02-04T03:33:09Z</dcterms:created>
  <dcterms:modified xsi:type="dcterms:W3CDTF">2018-06-26T13:46:26Z</dcterms:modified>
</cp:coreProperties>
</file>