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8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531B5-5C15-40BB-BCF2-6948F3F94E58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9E82F-0D61-46EA-85A2-BACD77BE24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531B5-5C15-40BB-BCF2-6948F3F94E58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9E82F-0D61-46EA-85A2-BACD77BE24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531B5-5C15-40BB-BCF2-6948F3F94E58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9E82F-0D61-46EA-85A2-BACD77BE24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531B5-5C15-40BB-BCF2-6948F3F94E58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9E82F-0D61-46EA-85A2-BACD77BE24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531B5-5C15-40BB-BCF2-6948F3F94E58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AD9E82F-0D61-46EA-85A2-BACD77BE24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531B5-5C15-40BB-BCF2-6948F3F94E58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9E82F-0D61-46EA-85A2-BACD77BE24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531B5-5C15-40BB-BCF2-6948F3F94E58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9E82F-0D61-46EA-85A2-BACD77BE24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531B5-5C15-40BB-BCF2-6948F3F94E58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9E82F-0D61-46EA-85A2-BACD77BE24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531B5-5C15-40BB-BCF2-6948F3F94E58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9E82F-0D61-46EA-85A2-BACD77BE24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531B5-5C15-40BB-BCF2-6948F3F94E58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9E82F-0D61-46EA-85A2-BACD77BE24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531B5-5C15-40BB-BCF2-6948F3F94E58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9E82F-0D61-46EA-85A2-BACD77BE24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DA531B5-5C15-40BB-BCF2-6948F3F94E58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AD9E82F-0D61-46EA-85A2-BACD77BE24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764704"/>
            <a:ext cx="8229600" cy="2723728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+mn-lt"/>
              </a:rPr>
              <a:t>Презентация на тему:</a:t>
            </a:r>
            <a:br>
              <a:rPr lang="ru-RU" sz="4000" dirty="0" smtClean="0">
                <a:latin typeface="+mn-lt"/>
              </a:rPr>
            </a:br>
            <a:r>
              <a:rPr lang="ru-RU" sz="4000" dirty="0" smtClean="0">
                <a:latin typeface="+mn-lt"/>
              </a:rPr>
              <a:t>«Дифференциация разделительного Ъ и Ь знаков»</a:t>
            </a:r>
            <a:endParaRPr lang="ru-RU" sz="4000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3861048"/>
            <a:ext cx="7304856" cy="1752600"/>
          </a:xfrm>
        </p:spPr>
        <p:txBody>
          <a:bodyPr/>
          <a:lstStyle/>
          <a:p>
            <a:pPr algn="r"/>
            <a:r>
              <a:rPr lang="ru-RU" dirty="0" smtClean="0"/>
              <a:t>Подготовила студентка 4 курса </a:t>
            </a:r>
          </a:p>
          <a:p>
            <a:pPr algn="r"/>
            <a:r>
              <a:rPr lang="ru-RU" dirty="0" smtClean="0"/>
              <a:t>группы лого-1 </a:t>
            </a:r>
          </a:p>
          <a:p>
            <a:pPr algn="r"/>
            <a:r>
              <a:rPr lang="ru-RU" dirty="0" smtClean="0"/>
              <a:t>Медведева Наталья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россворд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-5283968"/>
            <a:ext cx="9143999" cy="12141968"/>
          </a:xfrm>
        </p:spPr>
      </p:pic>
      <p:pic>
        <p:nvPicPr>
          <p:cNvPr id="5" name="Рисунок 4" descr="img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2996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Ответы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51510" indent="-514350">
              <a:buFont typeface="+mj-lt"/>
              <a:buAutoNum type="arabicPeriod"/>
            </a:pPr>
            <a:r>
              <a:rPr lang="ru-RU" sz="4800" dirty="0" smtClean="0">
                <a:solidFill>
                  <a:schemeClr val="bg1"/>
                </a:solidFill>
              </a:rPr>
              <a:t>Под</a:t>
            </a:r>
            <a:r>
              <a:rPr lang="ru-RU" sz="48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ъ</a:t>
            </a:r>
            <a:r>
              <a:rPr lang="ru-RU" sz="4800" dirty="0" smtClean="0">
                <a:solidFill>
                  <a:schemeClr val="bg1"/>
                </a:solidFill>
              </a:rPr>
              <a:t>езд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4800" dirty="0" smtClean="0">
                <a:solidFill>
                  <a:schemeClr val="bg1"/>
                </a:solidFill>
              </a:rPr>
              <a:t>Лист</a:t>
            </a:r>
            <a:r>
              <a:rPr lang="ru-RU" sz="48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ь</a:t>
            </a:r>
            <a:r>
              <a:rPr lang="ru-RU" sz="4800" dirty="0" smtClean="0">
                <a:solidFill>
                  <a:schemeClr val="bg1"/>
                </a:solidFill>
              </a:rPr>
              <a:t>я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4800" dirty="0" smtClean="0">
                <a:solidFill>
                  <a:schemeClr val="bg1"/>
                </a:solidFill>
              </a:rPr>
              <a:t>Пис</a:t>
            </a:r>
            <a:r>
              <a:rPr lang="ru-RU" sz="48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ь</a:t>
            </a:r>
            <a:r>
              <a:rPr lang="ru-RU" sz="4800" dirty="0" smtClean="0">
                <a:solidFill>
                  <a:schemeClr val="bg1"/>
                </a:solidFill>
              </a:rPr>
              <a:t>мо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4800" dirty="0" smtClean="0">
                <a:solidFill>
                  <a:schemeClr val="bg1"/>
                </a:solidFill>
              </a:rPr>
              <a:t>Об</a:t>
            </a:r>
            <a:r>
              <a:rPr lang="ru-RU" sz="48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ъ</a:t>
            </a:r>
            <a:r>
              <a:rPr lang="ru-RU" sz="4800" dirty="0" smtClean="0">
                <a:solidFill>
                  <a:schemeClr val="bg1"/>
                </a:solidFill>
              </a:rPr>
              <a:t>явление 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4800" dirty="0" smtClean="0">
                <a:solidFill>
                  <a:schemeClr val="bg1"/>
                </a:solidFill>
              </a:rPr>
              <a:t>В</a:t>
            </a:r>
            <a:r>
              <a:rPr lang="ru-RU" sz="48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ь</a:t>
            </a:r>
            <a:r>
              <a:rPr lang="ru-RU" sz="4800" dirty="0" smtClean="0">
                <a:solidFill>
                  <a:schemeClr val="bg1"/>
                </a:solidFill>
              </a:rPr>
              <a:t>юга</a:t>
            </a:r>
          </a:p>
          <a:p>
            <a:pPr marL="651510" indent="-514350">
              <a:buFont typeface="+mj-lt"/>
              <a:buAutoNum type="arabicPeriod"/>
            </a:pPr>
            <a:endParaRPr lang="ru-RU" dirty="0" smtClean="0">
              <a:solidFill>
                <a:schemeClr val="bg1"/>
              </a:solidFill>
            </a:endParaRPr>
          </a:p>
          <a:p>
            <a:pPr marL="651510" indent="-514350">
              <a:buFont typeface="+mj-lt"/>
              <a:buAutoNum type="arabicPeriod"/>
            </a:pP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Викторина</a:t>
            </a:r>
            <a:endParaRPr lang="ru-RU" sz="5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51510" indent="-514350">
              <a:buNone/>
            </a:pPr>
            <a:r>
              <a:rPr lang="ru-RU" sz="3200" dirty="0" smtClean="0">
                <a:solidFill>
                  <a:schemeClr val="bg1"/>
                </a:solidFill>
              </a:rPr>
              <a:t>1. Где пишут разделительный Ь в словах?</a:t>
            </a:r>
          </a:p>
          <a:p>
            <a:pPr marL="651510" indent="-514350"/>
            <a:r>
              <a:rPr lang="ru-RU" sz="3200" dirty="0" smtClean="0">
                <a:solidFill>
                  <a:schemeClr val="bg1"/>
                </a:solidFill>
              </a:rPr>
              <a:t>сразу после приставок</a:t>
            </a:r>
          </a:p>
          <a:p>
            <a:pPr marL="651510" indent="-514350"/>
            <a:r>
              <a:rPr lang="ru-RU" sz="3200" dirty="0" smtClean="0">
                <a:solidFill>
                  <a:schemeClr val="bg1"/>
                </a:solidFill>
              </a:rPr>
              <a:t>в корне слова</a:t>
            </a:r>
          </a:p>
          <a:p>
            <a:pPr marL="651510" indent="-514350"/>
            <a:endParaRPr lang="ru-RU" sz="3200" dirty="0" smtClean="0">
              <a:solidFill>
                <a:schemeClr val="bg1"/>
              </a:solidFill>
            </a:endParaRPr>
          </a:p>
          <a:p>
            <a:pPr marL="651510" indent="-514350">
              <a:buNone/>
            </a:pPr>
            <a:r>
              <a:rPr lang="ru-RU" sz="3200" dirty="0" smtClean="0">
                <a:solidFill>
                  <a:schemeClr val="bg1"/>
                </a:solidFill>
              </a:rPr>
              <a:t>2. На какую букву должна оканчиваться приставка перед разделительным Ъ?</a:t>
            </a:r>
          </a:p>
          <a:p>
            <a:pPr marL="651510" indent="-514350"/>
            <a:r>
              <a:rPr lang="ru-RU" sz="3200" dirty="0" smtClean="0">
                <a:solidFill>
                  <a:schemeClr val="bg1"/>
                </a:solidFill>
              </a:rPr>
              <a:t>на согласную</a:t>
            </a:r>
          </a:p>
          <a:p>
            <a:pPr marL="651510" indent="-514350"/>
            <a:r>
              <a:rPr lang="ru-RU" sz="3200" dirty="0" smtClean="0">
                <a:solidFill>
                  <a:schemeClr val="bg1"/>
                </a:solidFill>
              </a:rPr>
              <a:t>на гласную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00640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solidFill>
                  <a:schemeClr val="bg1"/>
                </a:solidFill>
              </a:rPr>
              <a:t>3. Перед какими гласными пишут разделительный Ь? Выбери нужные.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А, е, </a:t>
            </a:r>
            <a:r>
              <a:rPr lang="ru-RU" sz="3600" dirty="0" err="1" smtClean="0">
                <a:solidFill>
                  <a:schemeClr val="bg1"/>
                </a:solidFill>
              </a:rPr>
              <a:t>ы</a:t>
            </a:r>
            <a:r>
              <a:rPr lang="ru-RU" sz="3600" dirty="0" smtClean="0">
                <a:solidFill>
                  <a:schemeClr val="bg1"/>
                </a:solidFill>
              </a:rPr>
              <a:t>, ё, </a:t>
            </a:r>
            <a:r>
              <a:rPr lang="ru-RU" sz="3600" dirty="0" err="1" smtClean="0">
                <a:solidFill>
                  <a:schemeClr val="bg1"/>
                </a:solidFill>
              </a:rPr>
              <a:t>ю</a:t>
            </a:r>
            <a:r>
              <a:rPr lang="ru-RU" sz="3600" dirty="0" smtClean="0">
                <a:solidFill>
                  <a:schemeClr val="bg1"/>
                </a:solidFill>
              </a:rPr>
              <a:t>, я, о, э, у, и.</a:t>
            </a: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pPr marL="651510" indent="-514350">
              <a:buNone/>
            </a:pPr>
            <a:r>
              <a:rPr lang="ru-RU" sz="3600" dirty="0" smtClean="0">
                <a:solidFill>
                  <a:schemeClr val="bg1"/>
                </a:solidFill>
              </a:rPr>
              <a:t>4. Перед какими гласными пишут разделительный Ъ? Выбери нужные.</a:t>
            </a:r>
          </a:p>
          <a:p>
            <a:pPr marL="651510" indent="-514350"/>
            <a:r>
              <a:rPr lang="ru-RU" sz="3600" dirty="0" smtClean="0">
                <a:solidFill>
                  <a:schemeClr val="bg1"/>
                </a:solidFill>
              </a:rPr>
              <a:t>А, е, </a:t>
            </a:r>
            <a:r>
              <a:rPr lang="ru-RU" sz="3600" dirty="0" err="1" smtClean="0">
                <a:solidFill>
                  <a:schemeClr val="bg1"/>
                </a:solidFill>
              </a:rPr>
              <a:t>ы</a:t>
            </a:r>
            <a:r>
              <a:rPr lang="ru-RU" sz="3600" dirty="0" smtClean="0">
                <a:solidFill>
                  <a:schemeClr val="bg1"/>
                </a:solidFill>
              </a:rPr>
              <a:t>, ё, </a:t>
            </a:r>
            <a:r>
              <a:rPr lang="ru-RU" sz="3600" dirty="0" err="1" smtClean="0">
                <a:solidFill>
                  <a:schemeClr val="bg1"/>
                </a:solidFill>
              </a:rPr>
              <a:t>ю</a:t>
            </a:r>
            <a:r>
              <a:rPr lang="ru-RU" sz="3600" dirty="0" smtClean="0">
                <a:solidFill>
                  <a:schemeClr val="bg1"/>
                </a:solidFill>
              </a:rPr>
              <a:t>, я, о, э, у, и.</a:t>
            </a:r>
          </a:p>
          <a:p>
            <a:pPr marL="651510" indent="-514350"/>
            <a:endParaRPr lang="ru-RU" sz="3600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12072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5.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В каких словах пропущен разделительный Ь?</a:t>
            </a:r>
          </a:p>
          <a:p>
            <a:r>
              <a:rPr lang="ru-RU" dirty="0" err="1" smtClean="0">
                <a:solidFill>
                  <a:schemeClr val="bg1"/>
                </a:solidFill>
              </a:rPr>
              <a:t>жизн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dirty="0" err="1" smtClean="0">
                <a:solidFill>
                  <a:schemeClr val="bg1"/>
                </a:solidFill>
              </a:rPr>
              <a:t>счаст.е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err="1" smtClean="0">
                <a:solidFill>
                  <a:schemeClr val="bg1"/>
                </a:solidFill>
              </a:rPr>
              <a:t>б.ёт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err="1" smtClean="0">
                <a:solidFill>
                  <a:schemeClr val="bg1"/>
                </a:solidFill>
              </a:rPr>
              <a:t>пис.мо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6. В каких словах пропущен разделительный Ъ?</a:t>
            </a:r>
          </a:p>
          <a:p>
            <a:r>
              <a:rPr lang="ru-RU" dirty="0" err="1" smtClean="0">
                <a:solidFill>
                  <a:schemeClr val="bg1"/>
                </a:solidFill>
              </a:rPr>
              <a:t>у.ехал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err="1" smtClean="0">
                <a:solidFill>
                  <a:schemeClr val="bg1"/>
                </a:solidFill>
              </a:rPr>
              <a:t>пред.явить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err="1" smtClean="0">
                <a:solidFill>
                  <a:schemeClr val="bg1"/>
                </a:solidFill>
              </a:rPr>
              <a:t>в.ёт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err="1" smtClean="0">
                <a:solidFill>
                  <a:schemeClr val="bg1"/>
                </a:solidFill>
              </a:rPr>
              <a:t>об.яснить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188640"/>
            <a:ext cx="6984776" cy="6552728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Д у </a:t>
            </a:r>
            <a:r>
              <a:rPr lang="ru-RU" sz="4800" dirty="0" err="1" smtClean="0"/>
              <a:t>р</a:t>
            </a:r>
            <a:r>
              <a:rPr lang="ru-RU" sz="4800" dirty="0" smtClean="0"/>
              <a:t> </a:t>
            </a:r>
            <a:r>
              <a:rPr lang="ru-RU" sz="4800" dirty="0" err="1" smtClean="0"/>
              <a:t>з</a:t>
            </a:r>
            <a:r>
              <a:rPr lang="ru-RU" sz="4800" dirty="0" smtClean="0"/>
              <a:t> я </a:t>
            </a:r>
            <a:r>
              <a:rPr lang="ru-RU" sz="4800" dirty="0" err="1" smtClean="0"/>
              <a:t>ь</a:t>
            </a:r>
            <a:r>
              <a:rPr lang="ru-RU" sz="4800" dirty="0" smtClean="0"/>
              <a:t>,</a:t>
            </a:r>
            <a:br>
              <a:rPr lang="ru-RU" sz="4800" dirty="0" smtClean="0"/>
            </a:br>
            <a:r>
              <a:rPr lang="ru-RU" sz="4800" dirty="0" smtClean="0"/>
              <a:t>ч е у </a:t>
            </a:r>
            <a:r>
              <a:rPr lang="ru-RU" sz="4800" dirty="0" err="1" smtClean="0"/>
              <a:t>н</a:t>
            </a:r>
            <a:r>
              <a:rPr lang="ru-RU" sz="4800" dirty="0" smtClean="0"/>
              <a:t> и е</a:t>
            </a:r>
            <a:br>
              <a:rPr lang="ru-RU" sz="4800" dirty="0" smtClean="0"/>
            </a:br>
            <a:r>
              <a:rPr lang="ru-RU" sz="4800" dirty="0" smtClean="0"/>
              <a:t>с а </a:t>
            </a:r>
            <a:r>
              <a:rPr lang="ru-RU" sz="4800" dirty="0" err="1" smtClean="0"/>
              <a:t>н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о </a:t>
            </a:r>
            <a:r>
              <a:rPr lang="ru-RU" sz="4800" dirty="0" err="1" smtClean="0"/>
              <a:t>ъ</a:t>
            </a:r>
            <a:r>
              <a:rPr lang="ru-RU" sz="4800" dirty="0" smtClean="0"/>
              <a:t> б </a:t>
            </a:r>
            <a:r>
              <a:rPr lang="ru-RU" sz="4800" dirty="0" err="1" smtClean="0"/>
              <a:t>д</a:t>
            </a:r>
            <a:r>
              <a:rPr lang="ru-RU" sz="4800" dirty="0" smtClean="0"/>
              <a:t> и е я т </a:t>
            </a:r>
            <a:r>
              <a:rPr lang="ru-RU" sz="4800" dirty="0" err="1" smtClean="0"/>
              <a:t>н</a:t>
            </a:r>
            <a:r>
              <a:rPr lang="ru-RU" sz="4800" dirty="0" smtClean="0"/>
              <a:t> е!</a:t>
            </a:r>
            <a:br>
              <a:rPr lang="ru-RU" sz="4800" dirty="0" smtClean="0"/>
            </a:br>
            <a:endParaRPr lang="ru-RU" sz="4800" dirty="0"/>
          </a:p>
        </p:txBody>
      </p:sp>
      <p:pic>
        <p:nvPicPr>
          <p:cNvPr id="6" name="Содержимое 5" descr="Василис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627784" cy="55172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274638"/>
            <a:ext cx="6372200" cy="6178698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Друзья, </a:t>
            </a:r>
            <a:br>
              <a:rPr lang="ru-RU" sz="6000" dirty="0" smtClean="0"/>
            </a:br>
            <a:r>
              <a:rPr lang="ru-RU" sz="6000" dirty="0" smtClean="0"/>
              <a:t>учение</a:t>
            </a:r>
            <a:br>
              <a:rPr lang="ru-RU" sz="6000" dirty="0" smtClean="0"/>
            </a:br>
            <a:r>
              <a:rPr lang="ru-RU" sz="6000" dirty="0" smtClean="0"/>
              <a:t>нас</a:t>
            </a:r>
            <a:br>
              <a:rPr lang="ru-RU" sz="6000" dirty="0" smtClean="0"/>
            </a:br>
            <a:r>
              <a:rPr lang="ru-RU" sz="6000" dirty="0" smtClean="0"/>
              <a:t>объединяет! </a:t>
            </a:r>
            <a:endParaRPr lang="ru-RU" sz="6000" dirty="0"/>
          </a:p>
        </p:txBody>
      </p:sp>
      <p:pic>
        <p:nvPicPr>
          <p:cNvPr id="4" name="Содержимое 3" descr="Василис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771800" cy="54452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79512" y="4869160"/>
            <a:ext cx="7272808" cy="1728192"/>
          </a:xfrm>
        </p:spPr>
        <p:txBody>
          <a:bodyPr>
            <a:normAutofit/>
          </a:bodyPr>
          <a:lstStyle/>
          <a:p>
            <a:r>
              <a:rPr lang="ru-RU" sz="5400" dirty="0" err="1" smtClean="0"/>
              <a:t>Необ.ятный</a:t>
            </a:r>
            <a:r>
              <a:rPr lang="ru-RU" sz="5400" dirty="0" smtClean="0"/>
              <a:t>,  </a:t>
            </a:r>
            <a:r>
              <a:rPr lang="ru-RU" sz="5400" dirty="0" err="1" smtClean="0"/>
              <a:t>П.еро</a:t>
            </a:r>
            <a:endParaRPr lang="ru-RU" sz="5400" dirty="0"/>
          </a:p>
        </p:txBody>
      </p:sp>
      <p:pic>
        <p:nvPicPr>
          <p:cNvPr id="4" name="Содержимое 3" descr="Необъятный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3619500" y="0"/>
            <a:ext cx="5524500" cy="4419600"/>
          </a:xfrm>
        </p:spPr>
      </p:pic>
      <p:pic>
        <p:nvPicPr>
          <p:cNvPr id="5" name="Рисунок 4" descr="пьеро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07904" y="836712"/>
            <a:ext cx="2552381" cy="3619048"/>
          </a:xfrm>
          <a:prstGeom prst="rect">
            <a:avLst/>
          </a:prstGeom>
        </p:spPr>
      </p:pic>
      <p:pic>
        <p:nvPicPr>
          <p:cNvPr id="6" name="Рисунок 5" descr="незнайк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55769" y="2376264"/>
            <a:ext cx="2088231" cy="4481736"/>
          </a:xfrm>
          <a:prstGeom prst="rect">
            <a:avLst/>
          </a:prstGeom>
        </p:spPr>
      </p:pic>
      <p:pic>
        <p:nvPicPr>
          <p:cNvPr id="8" name="Рисунок 7" descr="Василис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3059832" cy="4632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  Пьеро     Необъятный</a:t>
            </a:r>
            <a:endParaRPr lang="ru-RU" sz="4800" dirty="0"/>
          </a:p>
        </p:txBody>
      </p:sp>
      <p:pic>
        <p:nvPicPr>
          <p:cNvPr id="5" name="Содержимое 4" descr="Необъятны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2132856"/>
            <a:ext cx="5524500" cy="4419600"/>
          </a:xfrm>
        </p:spPr>
      </p:pic>
      <p:pic>
        <p:nvPicPr>
          <p:cNvPr id="6" name="Рисунок 5" descr="пьеро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2996952"/>
            <a:ext cx="2552381" cy="3619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492896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Объятие → необъятный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068960"/>
            <a:ext cx="8712968" cy="3456384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/>
              <a:t>Разделительный Ь употребляется после согласных перед гласными Е, Ё, Ю, Я, И. Разделительный мягкий знак всегда входит в корень слова.</a:t>
            </a:r>
            <a:endParaRPr lang="ru-RU" sz="4000" dirty="0"/>
          </a:p>
        </p:txBody>
      </p:sp>
      <p:pic>
        <p:nvPicPr>
          <p:cNvPr id="4" name="Содержимое 3" descr="сов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3851920" cy="28529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212976"/>
            <a:ext cx="8640960" cy="345638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Разделительный Ъ всегда пишется между приставкой и корнем, когда приставка заканчивается на согласный, а корень начинается с гласной Е, Ё, Ю или Я.</a:t>
            </a:r>
            <a:endParaRPr lang="ru-RU" dirty="0"/>
          </a:p>
        </p:txBody>
      </p:sp>
      <p:pic>
        <p:nvPicPr>
          <p:cNvPr id="4" name="Содержимое 3" descr="сов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744416" cy="309574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Различай буквы Ъ и Ь</a:t>
            </a:r>
            <a:endParaRPr lang="ru-RU" sz="5400" dirty="0"/>
          </a:p>
        </p:txBody>
      </p:sp>
      <p:pic>
        <p:nvPicPr>
          <p:cNvPr id="4" name="Содержимое 3" descr="2 зна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844824"/>
            <a:ext cx="8229600" cy="46291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/>
          <a:lstStyle/>
          <a:p>
            <a:r>
              <a:rPr lang="ru-RU" dirty="0" smtClean="0"/>
              <a:t>Вставь, где нужно Ь или Ъ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       </a:t>
            </a:r>
            <a:r>
              <a:rPr lang="ru-RU" sz="4400" dirty="0" smtClean="0">
                <a:solidFill>
                  <a:schemeClr val="bg1"/>
                </a:solidFill>
              </a:rPr>
              <a:t>У </a:t>
            </a:r>
            <a:r>
              <a:rPr lang="ru-RU" sz="4400" dirty="0" err="1" smtClean="0">
                <a:solidFill>
                  <a:schemeClr val="bg1"/>
                </a:solidFill>
              </a:rPr>
              <a:t>Ил.и</a:t>
            </a:r>
            <a:r>
              <a:rPr lang="ru-RU" sz="4400" dirty="0" smtClean="0">
                <a:solidFill>
                  <a:schemeClr val="bg1"/>
                </a:solidFill>
              </a:rPr>
              <a:t> пропал </a:t>
            </a:r>
            <a:r>
              <a:rPr lang="ru-RU" sz="4400" dirty="0" err="1" smtClean="0">
                <a:solidFill>
                  <a:schemeClr val="bg1"/>
                </a:solidFill>
              </a:rPr>
              <a:t>пудел</a:t>
            </a:r>
            <a:r>
              <a:rPr lang="ru-RU" sz="4400" dirty="0" smtClean="0">
                <a:solidFill>
                  <a:schemeClr val="bg1"/>
                </a:solidFill>
              </a:rPr>
              <a:t>. . Родители </a:t>
            </a:r>
            <a:r>
              <a:rPr lang="ru-RU" sz="4400" dirty="0" err="1" smtClean="0">
                <a:solidFill>
                  <a:schemeClr val="bg1"/>
                </a:solidFill>
              </a:rPr>
              <a:t>мал.чика</a:t>
            </a:r>
            <a:r>
              <a:rPr lang="ru-RU" sz="4400" dirty="0" smtClean="0">
                <a:solidFill>
                  <a:schemeClr val="bg1"/>
                </a:solidFill>
              </a:rPr>
              <a:t> дали в газету </a:t>
            </a:r>
            <a:r>
              <a:rPr lang="ru-RU" sz="4400" dirty="0" err="1" smtClean="0">
                <a:solidFill>
                  <a:schemeClr val="bg1"/>
                </a:solidFill>
              </a:rPr>
              <a:t>небол.шое</a:t>
            </a:r>
            <a:r>
              <a:rPr lang="ru-RU" sz="4400" dirty="0" smtClean="0">
                <a:solidFill>
                  <a:schemeClr val="bg1"/>
                </a:solidFill>
              </a:rPr>
              <a:t> по </a:t>
            </a:r>
            <a:r>
              <a:rPr lang="ru-RU" sz="4400" dirty="0" err="1" smtClean="0">
                <a:solidFill>
                  <a:schemeClr val="bg1"/>
                </a:solidFill>
              </a:rPr>
              <a:t>об.ёму</a:t>
            </a:r>
            <a:r>
              <a:rPr lang="ru-RU" sz="4400" dirty="0" smtClean="0">
                <a:solidFill>
                  <a:schemeClr val="bg1"/>
                </a:solidFill>
              </a:rPr>
              <a:t> </a:t>
            </a:r>
            <a:r>
              <a:rPr lang="ru-RU" sz="4400" dirty="0" err="1" smtClean="0">
                <a:solidFill>
                  <a:schemeClr val="bg1"/>
                </a:solidFill>
              </a:rPr>
              <a:t>об.явление</a:t>
            </a:r>
            <a:r>
              <a:rPr lang="ru-RU" sz="4400" dirty="0" smtClean="0">
                <a:solidFill>
                  <a:schemeClr val="bg1"/>
                </a:solidFill>
              </a:rPr>
              <a:t>. В газете таких много: о находках и потерях, о </a:t>
            </a:r>
            <a:r>
              <a:rPr lang="ru-RU" sz="4400" dirty="0" err="1" smtClean="0">
                <a:solidFill>
                  <a:schemeClr val="bg1"/>
                </a:solidFill>
              </a:rPr>
              <a:t>с.ёме</a:t>
            </a:r>
            <a:r>
              <a:rPr lang="ru-RU" sz="4400" dirty="0" smtClean="0">
                <a:solidFill>
                  <a:schemeClr val="bg1"/>
                </a:solidFill>
              </a:rPr>
              <a:t> и </a:t>
            </a:r>
            <a:r>
              <a:rPr lang="ru-RU" sz="4400" dirty="0" err="1" smtClean="0">
                <a:solidFill>
                  <a:schemeClr val="bg1"/>
                </a:solidFill>
              </a:rPr>
              <a:t>об.мене</a:t>
            </a:r>
            <a:r>
              <a:rPr lang="ru-RU" sz="4400" dirty="0" smtClean="0">
                <a:solidFill>
                  <a:schemeClr val="bg1"/>
                </a:solidFill>
              </a:rPr>
              <a:t> квартир.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195</TotalTime>
  <Words>258</Words>
  <Application>Microsoft Office PowerPoint</Application>
  <PresentationFormat>Экран (4:3)</PresentationFormat>
  <Paragraphs>44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Презентация на тему: «Дифференциация разделительного Ъ и Ь знаков»</vt:lpstr>
      <vt:lpstr>Необ.ятный,  П.еро</vt:lpstr>
      <vt:lpstr>  Пьеро     Необъятный</vt:lpstr>
      <vt:lpstr>Объятие → необъятный</vt:lpstr>
      <vt:lpstr>Разделительный Ь употребляется после согласных перед гласными Е, Ё, Ю, Я, И. Разделительный мягкий знак всегда входит в корень слова.</vt:lpstr>
      <vt:lpstr>Разделительный Ъ всегда пишется между приставкой и корнем, когда приставка заканчивается на согласный, а корень начинается с гласной Е, Ё, Ю или Я.</vt:lpstr>
      <vt:lpstr>Различай буквы Ъ и Ь</vt:lpstr>
      <vt:lpstr>Вставь, где нужно Ь или Ъ</vt:lpstr>
      <vt:lpstr>Слайд 9</vt:lpstr>
      <vt:lpstr>Слайд 10</vt:lpstr>
      <vt:lpstr>Ответы</vt:lpstr>
      <vt:lpstr>Викторина</vt:lpstr>
      <vt:lpstr>Слайд 13</vt:lpstr>
      <vt:lpstr>Слайд 14</vt:lpstr>
      <vt:lpstr>Д у р з я ь, ч е у н и е с а н о ъ б д и е я т н е! </vt:lpstr>
      <vt:lpstr>Друзья,  учение нас объединяет!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«Дифференциация разделительного Ъ и Ь знаков»</dc:title>
  <dc:creator>user</dc:creator>
  <cp:lastModifiedBy>user</cp:lastModifiedBy>
  <cp:revision>25</cp:revision>
  <dcterms:created xsi:type="dcterms:W3CDTF">2016-12-12T18:34:26Z</dcterms:created>
  <dcterms:modified xsi:type="dcterms:W3CDTF">2016-12-12T22:04:45Z</dcterms:modified>
</cp:coreProperties>
</file>