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6" r:id="rId4"/>
    <p:sldId id="261" r:id="rId5"/>
    <p:sldId id="264" r:id="rId6"/>
    <p:sldId id="263" r:id="rId7"/>
  </p:sldIdLst>
  <p:sldSz cx="6858000" cy="9144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0" d="100"/>
          <a:sy n="50" d="100"/>
        </p:scale>
        <p:origin x="-2214" y="3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6/27/2018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6/27/2018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6/27/2018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6/27/2018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6/27/2018</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5" name="Прямоугольник 4"/>
          <p:cNvSpPr/>
          <p:nvPr/>
        </p:nvSpPr>
        <p:spPr>
          <a:xfrm>
            <a:off x="1714500" y="2438400"/>
            <a:ext cx="3429000" cy="1631216"/>
          </a:xfrm>
          <a:prstGeom prst="rect">
            <a:avLst/>
          </a:prstGeom>
        </p:spPr>
        <p:txBody>
          <a:bodyPr wrap="square">
            <a:spAutoFit/>
          </a:bodyPr>
          <a:lstStyle/>
          <a:p>
            <a:pPr algn="ctr"/>
            <a:r>
              <a:rPr lang="ru-RU" sz="2000" b="1" dirty="0" smtClean="0">
                <a:latin typeface="Times New Roman" pitchFamily="18" charset="0"/>
                <a:cs typeface="Times New Roman" pitchFamily="18" charset="0"/>
              </a:rPr>
              <a:t>Консультация для родителей  «Аномалии прикуса и их влияние на формирование  звукопроизношения»</a:t>
            </a:r>
            <a:endParaRPr lang="ru-RU" sz="2000" b="1" dirty="0">
              <a:latin typeface="Times New Roman" pitchFamily="18" charset="0"/>
              <a:cs typeface="Times New Roman" pitchFamily="18" charset="0"/>
            </a:endParaRPr>
          </a:p>
        </p:txBody>
      </p:sp>
      <p:sp>
        <p:nvSpPr>
          <p:cNvPr id="6" name="Прямоугольник 5"/>
          <p:cNvSpPr/>
          <p:nvPr/>
        </p:nvSpPr>
        <p:spPr>
          <a:xfrm>
            <a:off x="2743200" y="6553201"/>
            <a:ext cx="2400300" cy="1200329"/>
          </a:xfrm>
          <a:prstGeom prst="rect">
            <a:avLst/>
          </a:prstGeom>
        </p:spPr>
        <p:txBody>
          <a:bodyPr wrap="square">
            <a:spAutoFit/>
          </a:bodyPr>
          <a:lstStyle/>
          <a:p>
            <a:pPr>
              <a:buNone/>
            </a:pPr>
            <a:r>
              <a:rPr lang="ru-RU" dirty="0" smtClean="0">
                <a:latin typeface="Times New Roman" pitchFamily="18" charset="0"/>
                <a:cs typeface="Times New Roman" pitchFamily="18" charset="0"/>
              </a:rPr>
              <a:t>Подготовлена</a:t>
            </a:r>
          </a:p>
          <a:p>
            <a:pPr>
              <a:buNone/>
            </a:pPr>
            <a:r>
              <a:rPr lang="ru-RU" dirty="0" smtClean="0">
                <a:latin typeface="Times New Roman" pitchFamily="18" charset="0"/>
                <a:cs typeface="Times New Roman" pitchFamily="18" charset="0"/>
              </a:rPr>
              <a:t>Учителем – логопедом</a:t>
            </a:r>
          </a:p>
          <a:p>
            <a:pPr>
              <a:buNone/>
            </a:pPr>
            <a:r>
              <a:rPr lang="ru-RU" dirty="0" smtClean="0">
                <a:latin typeface="Times New Roman" pitchFamily="18" charset="0"/>
                <a:cs typeface="Times New Roman" pitchFamily="18" charset="0"/>
              </a:rPr>
              <a:t>МДОУ «ДС №28»</a:t>
            </a:r>
          </a:p>
          <a:p>
            <a:pPr>
              <a:buNone/>
            </a:pPr>
            <a:r>
              <a:rPr lang="ru-RU" dirty="0" smtClean="0">
                <a:latin typeface="Times New Roman" pitchFamily="18" charset="0"/>
                <a:cs typeface="Times New Roman" pitchFamily="18" charset="0"/>
              </a:rPr>
              <a:t>Ерофеевой Т.Д.</a:t>
            </a:r>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березка1.jpg"/>
          <p:cNvPicPr>
            <a:picLocks noGrp="1" noChangeAspect="1"/>
          </p:cNvPicPr>
          <p:nvPr>
            <p:ph idx="1"/>
          </p:nvPr>
        </p:nvPicPr>
        <p:blipFill>
          <a:blip r:embed="rId2"/>
          <a:stretch>
            <a:fillRect/>
          </a:stretch>
        </p:blipFill>
        <p:spPr>
          <a:xfrm>
            <a:off x="0" y="0"/>
            <a:ext cx="6858000" cy="9144000"/>
          </a:xfrm>
          <a:prstGeom prst="rect">
            <a:avLst/>
          </a:prstGeom>
        </p:spPr>
      </p:pic>
      <p:sp>
        <p:nvSpPr>
          <p:cNvPr id="8" name="Прямоугольник 7"/>
          <p:cNvSpPr/>
          <p:nvPr/>
        </p:nvSpPr>
        <p:spPr>
          <a:xfrm>
            <a:off x="1219200" y="1752600"/>
            <a:ext cx="4648200" cy="5355312"/>
          </a:xfrm>
          <a:prstGeom prst="rect">
            <a:avLst/>
          </a:prstGeom>
        </p:spPr>
        <p:txBody>
          <a:bodyPr wrap="square">
            <a:spAutoFit/>
          </a:bodyPr>
          <a:lstStyle/>
          <a:p>
            <a:pPr algn="ctr"/>
            <a:r>
              <a:rPr lang="ru-RU" dirty="0" smtClean="0">
                <a:latin typeface="Times New Roman" pitchFamily="18" charset="0"/>
                <a:cs typeface="Times New Roman" pitchFamily="18" charset="0"/>
              </a:rPr>
              <a:t>                        ПРИКУС– это соотношение зубных рядов верхней и нижней челюсти. Все дети рождаются с недоразвитой нижней челюстью (она немного смещена назад), но по мере взросления, при активном сосании и жевании формируются нормальные взаимоотношения между челюстями. Однако не всегда ребенок может активно сосать и жевать, тогда жевательные мышцы будут развиты недостаточно и челюсти могут неправильно сформироваться. К НАРУШЕНИЯМ ПРИКУСА МОГУТ ПРИВОДИТЬ: -заболевания дыхательной системы, например хронические насморки, -увеличенные аденоиды, из-за чего человек постоянно дышит ртом и челюсти не смыкаются; -травмы, повреждение зубного ряда, что часто бывает у малышей при падении; -наследственность</a:t>
            </a:r>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березка1.jpg"/>
          <p:cNvPicPr>
            <a:picLocks noGrp="1" noChangeAspect="1"/>
          </p:cNvPicPr>
          <p:nvPr>
            <p:ph idx="1"/>
          </p:nvPr>
        </p:nvPicPr>
        <p:blipFill>
          <a:blip r:embed="rId2"/>
          <a:stretch>
            <a:fillRect/>
          </a:stretch>
        </p:blipFill>
        <p:spPr>
          <a:xfrm>
            <a:off x="0" y="0"/>
            <a:ext cx="6858000" cy="9144000"/>
          </a:xfrm>
          <a:prstGeom prst="rect">
            <a:avLst/>
          </a:prstGeom>
        </p:spPr>
      </p:pic>
      <p:pic>
        <p:nvPicPr>
          <p:cNvPr id="4" name="Рисунок 3" descr="https://i.mycdn.me/image?id=867925326853&amp;t=3&amp;plc=WEB&amp;tkn=*oHe1YrmeGbTkt1S-c9oZsEV8ZQk"/>
          <p:cNvPicPr/>
          <p:nvPr/>
        </p:nvPicPr>
        <p:blipFill>
          <a:blip r:embed="rId3"/>
          <a:srcRect l="8819" t="7143"/>
          <a:stretch>
            <a:fillRect/>
          </a:stretch>
        </p:blipFill>
        <p:spPr bwMode="auto">
          <a:xfrm>
            <a:off x="990600" y="2514600"/>
            <a:ext cx="4800601" cy="4953000"/>
          </a:xfrm>
          <a:prstGeom prst="rect">
            <a:avLst/>
          </a:prstGeom>
          <a:noFill/>
          <a:ln w="9525">
            <a:noFill/>
            <a:miter lim="800000"/>
            <a:headEnd/>
            <a:tailEnd/>
          </a:ln>
        </p:spPr>
      </p:pic>
      <p:sp>
        <p:nvSpPr>
          <p:cNvPr id="7" name="Прямоугольник 6"/>
          <p:cNvSpPr/>
          <p:nvPr/>
        </p:nvSpPr>
        <p:spPr>
          <a:xfrm>
            <a:off x="2895599" y="1219200"/>
            <a:ext cx="2514601" cy="923330"/>
          </a:xfrm>
          <a:prstGeom prst="rect">
            <a:avLst/>
          </a:prstGeom>
        </p:spPr>
        <p:txBody>
          <a:bodyPr wrap="square">
            <a:spAutoFit/>
          </a:bodyPr>
          <a:lstStyle/>
          <a:p>
            <a:pPr algn="ctr">
              <a:buNone/>
            </a:pPr>
            <a:r>
              <a:rPr lang="ru-RU" b="1" dirty="0" smtClean="0">
                <a:latin typeface="Times New Roman" pitchFamily="18" charset="0"/>
                <a:cs typeface="Times New Roman" pitchFamily="18" charset="0"/>
              </a:rPr>
              <a:t>Виды</a:t>
            </a:r>
          </a:p>
          <a:p>
            <a:pPr algn="ctr">
              <a:buNone/>
            </a:pPr>
            <a:r>
              <a:rPr lang="ru-RU" b="1" dirty="0" smtClean="0">
                <a:latin typeface="Times New Roman" pitchFamily="18" charset="0"/>
                <a:cs typeface="Times New Roman" pitchFamily="18" charset="0"/>
              </a:rPr>
              <a:t> неправильного прикуса</a:t>
            </a:r>
            <a:endParaRPr lang="ru-RU" b="1"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березка1.jpg"/>
          <p:cNvPicPr>
            <a:picLocks noGrp="1" noChangeAspect="1"/>
          </p:cNvPicPr>
          <p:nvPr>
            <p:ph idx="1"/>
          </p:nvPr>
        </p:nvPicPr>
        <p:blipFill>
          <a:blip r:embed="rId2"/>
          <a:stretch>
            <a:fillRect/>
          </a:stretch>
        </p:blipFill>
        <p:spPr>
          <a:xfrm>
            <a:off x="0" y="0"/>
            <a:ext cx="6858000" cy="9144000"/>
          </a:xfrm>
          <a:prstGeom prst="rect">
            <a:avLst/>
          </a:prstGeom>
        </p:spPr>
      </p:pic>
      <p:sp>
        <p:nvSpPr>
          <p:cNvPr id="3" name="Прямоугольник 2"/>
          <p:cNvSpPr/>
          <p:nvPr/>
        </p:nvSpPr>
        <p:spPr>
          <a:xfrm>
            <a:off x="990600" y="1905000"/>
            <a:ext cx="5029200" cy="5632311"/>
          </a:xfrm>
          <a:prstGeom prst="rect">
            <a:avLst/>
          </a:prstGeom>
        </p:spPr>
        <p:txBody>
          <a:bodyPr wrap="square">
            <a:spAutoFit/>
          </a:bodyPr>
          <a:lstStyle/>
          <a:p>
            <a:pPr algn="ctr"/>
            <a:r>
              <a:rPr lang="ru-RU" dirty="0" smtClean="0"/>
              <a:t>                  </a:t>
            </a:r>
            <a:r>
              <a:rPr lang="ru-RU" dirty="0" smtClean="0">
                <a:latin typeface="Times New Roman" pitchFamily="18" charset="0"/>
                <a:cs typeface="Times New Roman" pitchFamily="18" charset="0"/>
              </a:rPr>
              <a:t>НАИБОЛЕЕ РАСПРОСТРАНЕННЫМИ НАРУШЕНИЯМИ ПРИКУСА ЯВЛЯЮТСЯ: </a:t>
            </a:r>
          </a:p>
          <a:p>
            <a:pPr algn="ctr"/>
            <a:endParaRPr lang="ru-RU" dirty="0" smtClean="0">
              <a:latin typeface="Times New Roman" pitchFamily="18" charset="0"/>
              <a:cs typeface="Times New Roman" pitchFamily="18" charset="0"/>
            </a:endParaRPr>
          </a:p>
          <a:p>
            <a:pPr algn="ctr"/>
            <a:r>
              <a:rPr lang="ru-RU" dirty="0" smtClean="0">
                <a:latin typeface="Times New Roman" pitchFamily="18" charset="0"/>
                <a:cs typeface="Times New Roman" pitchFamily="18" charset="0"/>
              </a:rPr>
              <a:t>ДИСТАЛЬНЫЙ ПРИКУС(прогнатический прикус) -верхние передние зубы выдвинуты вперед по отношению к нижним. Отличительная черта такого прикуса - это чрезмерно развитая верхняя челюсть или недоразвитая нижняя челюсть. Нарушается процесс распределения жевательной нагрузки. В данном случае задние зубы будут брать на себя нагрузку передних зубов. У людей с дистальным прикусом задние зубы будут более подвержены кариесу. При данной патологии подбородок человека непропорционально маленький, лицо кажется более детским и нерешительным. После исправления прикуса пропорции лица выравниваются, лицо приобретает более правильные пропорции и кажется более волевым. </a:t>
            </a:r>
            <a:endParaRPr lang="ru-RU"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березка1.jpg"/>
          <p:cNvPicPr>
            <a:picLocks noGrp="1" noChangeAspect="1"/>
          </p:cNvPicPr>
          <p:nvPr>
            <p:ph idx="1"/>
          </p:nvPr>
        </p:nvPicPr>
        <p:blipFill>
          <a:blip r:embed="rId2"/>
          <a:stretch>
            <a:fillRect/>
          </a:stretch>
        </p:blipFill>
        <p:spPr>
          <a:xfrm>
            <a:off x="0" y="0"/>
            <a:ext cx="6858000" cy="9144000"/>
          </a:xfrm>
          <a:prstGeom prst="rect">
            <a:avLst/>
          </a:prstGeom>
        </p:spPr>
      </p:pic>
      <p:sp>
        <p:nvSpPr>
          <p:cNvPr id="3" name="Прямоугольник 2"/>
          <p:cNvSpPr/>
          <p:nvPr/>
        </p:nvSpPr>
        <p:spPr>
          <a:xfrm>
            <a:off x="990600" y="1905000"/>
            <a:ext cx="5105400" cy="6186309"/>
          </a:xfrm>
          <a:prstGeom prst="rect">
            <a:avLst/>
          </a:prstGeom>
        </p:spPr>
        <p:txBody>
          <a:bodyPr wrap="square">
            <a:spAutoFit/>
          </a:bodyPr>
          <a:lstStyle/>
          <a:p>
            <a:r>
              <a:rPr lang="ru-RU" dirty="0" smtClean="0"/>
              <a:t>                    </a:t>
            </a:r>
            <a:r>
              <a:rPr lang="ru-RU" dirty="0" smtClean="0">
                <a:latin typeface="Times New Roman" pitchFamily="18" charset="0"/>
                <a:cs typeface="Times New Roman" pitchFamily="18" charset="0"/>
              </a:rPr>
              <a:t>МЕЗИАЛЬНЫЙ ПРИКУС (</a:t>
            </a:r>
            <a:r>
              <a:rPr lang="ru-RU" dirty="0" err="1" smtClean="0">
                <a:latin typeface="Times New Roman" pitchFamily="18" charset="0"/>
                <a:cs typeface="Times New Roman" pitchFamily="18" charset="0"/>
              </a:rPr>
              <a:t>прогенический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прикус</a:t>
            </a:r>
            <a:r>
              <a:rPr lang="ru-RU" dirty="0" smtClean="0">
                <a:latin typeface="Times New Roman" pitchFamily="18" charset="0"/>
                <a:cs typeface="Times New Roman" pitchFamily="18" charset="0"/>
              </a:rPr>
              <a:t>) - выступает вперед нижняя челюсть. Характеризуется передним положением нижней челюсти по отношению к верхней. Одним из отличительных признаков </a:t>
            </a:r>
            <a:r>
              <a:rPr lang="ru-RU" dirty="0" err="1" smtClean="0">
                <a:latin typeface="Times New Roman" pitchFamily="18" charset="0"/>
                <a:cs typeface="Times New Roman" pitchFamily="18" charset="0"/>
              </a:rPr>
              <a:t>мезиального</a:t>
            </a:r>
            <a:r>
              <a:rPr lang="ru-RU" dirty="0" smtClean="0">
                <a:latin typeface="Times New Roman" pitchFamily="18" charset="0"/>
                <a:cs typeface="Times New Roman" pitchFamily="18" charset="0"/>
              </a:rPr>
              <a:t> прикуса является выступающий подбородок. Такой подбородок делает лицо молодого человека волевым, уверенным в себе, но вряд ли украсит девушку.</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ОТКРЫТЫЙ ПРИКУС - передние или боковые зубы не смыкаются, образуя между собой щель. Открытым называют прикус, при котором зубы верхней и нижней челюсти не смыкаются (не контактируют). Патология может наблюдаться в переднем отделе и боковом; в области нескольких зубов или целой группы зубов. Наиболее явным внешним проявлением открытого прикуса в переднем отделе является постоянно приоткрытый рот. Нарушение только в одном из боковых отделов проявляет себя в </a:t>
            </a:r>
            <a:r>
              <a:rPr lang="ru-RU" dirty="0" err="1" smtClean="0">
                <a:latin typeface="Times New Roman" pitchFamily="18" charset="0"/>
                <a:cs typeface="Times New Roman" pitchFamily="18" charset="0"/>
              </a:rPr>
              <a:t>ассиметрии</a:t>
            </a:r>
            <a:r>
              <a:rPr lang="ru-RU" dirty="0" smtClean="0">
                <a:latin typeface="Times New Roman" pitchFamily="18" charset="0"/>
                <a:cs typeface="Times New Roman" pitchFamily="18" charset="0"/>
              </a:rPr>
              <a:t> черт лица. </a:t>
            </a:r>
            <a:endParaRPr lang="ru-RU"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березка1.jpg"/>
          <p:cNvPicPr>
            <a:picLocks noGrp="1" noChangeAspect="1"/>
          </p:cNvPicPr>
          <p:nvPr>
            <p:ph idx="1"/>
          </p:nvPr>
        </p:nvPicPr>
        <p:blipFill>
          <a:blip r:embed="rId2"/>
          <a:stretch>
            <a:fillRect/>
          </a:stretch>
        </p:blipFill>
        <p:spPr>
          <a:xfrm>
            <a:off x="0" y="0"/>
            <a:ext cx="6858000" cy="9144000"/>
          </a:xfrm>
          <a:prstGeom prst="rect">
            <a:avLst/>
          </a:prstGeom>
        </p:spPr>
      </p:pic>
      <p:sp>
        <p:nvSpPr>
          <p:cNvPr id="7" name="Прямоугольник 6"/>
          <p:cNvSpPr/>
          <p:nvPr/>
        </p:nvSpPr>
        <p:spPr>
          <a:xfrm>
            <a:off x="990600" y="1524000"/>
            <a:ext cx="4724400" cy="4801314"/>
          </a:xfrm>
          <a:prstGeom prst="rect">
            <a:avLst/>
          </a:prstGeom>
        </p:spPr>
        <p:txBody>
          <a:bodyPr wrap="square">
            <a:spAutoFit/>
          </a:bodyPr>
          <a:lstStyle/>
          <a:p>
            <a:pPr algn="ctr"/>
            <a:r>
              <a:rPr lang="ru-RU" dirty="0" smtClean="0">
                <a:latin typeface="Times New Roman" pitchFamily="18" charset="0"/>
                <a:cs typeface="Times New Roman" pitchFamily="18" charset="0"/>
              </a:rPr>
              <a:t>                                      ГЛУБОКИЙ ПРИКУС –</a:t>
            </a:r>
          </a:p>
          <a:p>
            <a:pPr algn="ctr"/>
            <a:r>
              <a:rPr lang="ru-RU" dirty="0" smtClean="0">
                <a:latin typeface="Times New Roman" pitchFamily="18" charset="0"/>
                <a:cs typeface="Times New Roman" pitchFamily="18" charset="0"/>
              </a:rPr>
              <a:t>                  резцы верхнего зубного ряда более чем на половину перекрывают резцы нижнего зубного ряда, при этом нижние резцы не опираются на зубные бугорки верхних зубов. В норме верхние зубы должны перекрывать нижние на 1/3 длины коронки нижних зубов. Когда же верхние зубы перекрывают нижние более чем на половину их длины, то такой прикус считается глубоким. Он может быть глубоким не только в переднем, но и в боковых отделах тоже. Лицо при таком прикусе имеет недостаточную высоту, нижняя губа часто выворачивается наружу, так как ей не хватает места. Однако если человек старается поджимать губу, то губы могут быть очень тонкими. </a:t>
            </a:r>
            <a:endParaRPr lang="ru-RU" dirty="0">
              <a:latin typeface="Times New Roman" pitchFamily="18" charset="0"/>
              <a:cs typeface="Times New Roman" pitchFamily="18" charset="0"/>
            </a:endParaRPr>
          </a:p>
        </p:txBody>
      </p:sp>
      <p:sp>
        <p:nvSpPr>
          <p:cNvPr id="8" name="Прямоугольник 7"/>
          <p:cNvSpPr/>
          <p:nvPr/>
        </p:nvSpPr>
        <p:spPr>
          <a:xfrm>
            <a:off x="990600" y="6553200"/>
            <a:ext cx="5029200" cy="923330"/>
          </a:xfrm>
          <a:prstGeom prst="rect">
            <a:avLst/>
          </a:prstGeom>
        </p:spPr>
        <p:txBody>
          <a:bodyPr wrap="square">
            <a:spAutoFit/>
          </a:bodyPr>
          <a:lstStyle/>
          <a:p>
            <a:r>
              <a:rPr lang="ru-RU" dirty="0" smtClean="0">
                <a:latin typeface="Times New Roman" pitchFamily="18" charset="0"/>
                <a:cs typeface="Times New Roman" pitchFamily="18" charset="0"/>
              </a:rPr>
              <a:t>ПРЯМОЙ ПРИКУС отличается тем, что верхние зубы не покрывают нижних, а стоят прямо над ними, их режущие края соприкасаются </a:t>
            </a:r>
            <a:endParaRPr lang="ru-RU"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507</Words>
  <PresentationFormat>Экран (4:3)</PresentationFormat>
  <Paragraphs>17</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Office Theme</vt:lpstr>
      <vt:lpstr>Слайд 1</vt:lpstr>
      <vt:lpstr>Слайд 2</vt:lpstr>
      <vt:lpstr>Слайд 3</vt:lpstr>
      <vt:lpstr>Слайд 4</vt:lpstr>
      <vt:lpstr>Слайд 5</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Toshiba</dc:creator>
  <cp:lastModifiedBy>Toshiba</cp:lastModifiedBy>
  <cp:revision>3</cp:revision>
  <dcterms:created xsi:type="dcterms:W3CDTF">2018-06-27T06:46:09Z</dcterms:created>
  <dcterms:modified xsi:type="dcterms:W3CDTF">2018-06-27T10:34:31Z</dcterms:modified>
</cp:coreProperties>
</file>