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90" r:id="rId3"/>
    <p:sldMasterId id="2147483692" r:id="rId4"/>
    <p:sldMasterId id="2147483704" r:id="rId5"/>
    <p:sldMasterId id="2147483706" r:id="rId6"/>
    <p:sldMasterId id="2147483708" r:id="rId7"/>
    <p:sldMasterId id="2147483720" r:id="rId8"/>
    <p:sldMasterId id="2147483722" r:id="rId9"/>
    <p:sldMasterId id="2147483724" r:id="rId10"/>
  </p:sldMasterIdLst>
  <p:notesMasterIdLst>
    <p:notesMasterId r:id="rId32"/>
  </p:notesMasterIdLst>
  <p:sldIdLst>
    <p:sldId id="286" r:id="rId11"/>
    <p:sldId id="280" r:id="rId12"/>
    <p:sldId id="266" r:id="rId13"/>
    <p:sldId id="264" r:id="rId14"/>
    <p:sldId id="257" r:id="rId15"/>
    <p:sldId id="267" r:id="rId16"/>
    <p:sldId id="268" r:id="rId17"/>
    <p:sldId id="259" r:id="rId18"/>
    <p:sldId id="269" r:id="rId19"/>
    <p:sldId id="272" r:id="rId20"/>
    <p:sldId id="260" r:id="rId21"/>
    <p:sldId id="273" r:id="rId22"/>
    <p:sldId id="276" r:id="rId23"/>
    <p:sldId id="262" r:id="rId24"/>
    <p:sldId id="277" r:id="rId25"/>
    <p:sldId id="263" r:id="rId26"/>
    <p:sldId id="261" r:id="rId27"/>
    <p:sldId id="282" r:id="rId28"/>
    <p:sldId id="283" r:id="rId29"/>
    <p:sldId id="285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C431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64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2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FF9A0-EDF9-403B-B440-9A84997D574A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236D7-D1F0-4D8F-BE12-A1F092A4EE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78DD0-19B1-4B2C-A3C1-364A73E8E22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241D-E48D-4E94-9BBC-165736628F9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E2384-A1D9-47ED-9994-8C67729029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241D-E48D-4E94-9BBC-165736628F9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E2384-A1D9-47ED-9994-8C67729029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3B563-6B53-4083-A308-144E8D494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EFE18-24D8-4639-A7B2-F24D46F50899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1D3509-06D9-42F4-B75D-C1EDB03697DE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EFE18-24D8-4639-A7B2-F24D46F508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705EE-AB18-4CBA-9C91-314C151CDBCD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1D04A8-89FC-440F-8A21-C63006808F3E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13.06.2018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705EE-AB18-4CBA-9C91-314C151CDBCD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1D04A8-89FC-440F-8A21-C63006808F3E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81" name="Picture 1" descr="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8025">
            <a:off x="121017" y="4446580"/>
            <a:ext cx="2133600" cy="1287463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83" name="Picture 3" descr="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09954">
            <a:off x="378989" y="4336105"/>
            <a:ext cx="4513726" cy="2723686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85" name="Picture 5" descr="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03770">
            <a:off x="1029404" y="3277556"/>
            <a:ext cx="1928611" cy="1243200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87" name="Picture 7" descr="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739705">
            <a:off x="352851" y="651613"/>
            <a:ext cx="982388" cy="633256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500298" y="285728"/>
            <a:ext cx="46434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489" name="Picture 9" descr="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739705">
            <a:off x="1224481" y="149881"/>
            <a:ext cx="1694524" cy="109230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928662" y="1571612"/>
            <a:ext cx="74438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такие птицы?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5008" y="5929330"/>
            <a:ext cx="3036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</a:t>
            </a:r>
            <a:r>
              <a:rPr lang="ru-RU" b="1" dirty="0" smtClean="0">
                <a:solidFill>
                  <a:srgbClr val="6C4316"/>
                </a:solidFill>
              </a:rPr>
              <a:t>Покусова</a:t>
            </a:r>
            <a:r>
              <a:rPr lang="ru-RU" b="1" dirty="0" smtClean="0">
                <a:solidFill>
                  <a:srgbClr val="6C4316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6C4316"/>
                </a:solidFill>
              </a:rPr>
              <a:t>Маргарита Евгеньевна</a:t>
            </a:r>
            <a:endParaRPr lang="ru-RU" b="1" dirty="0">
              <a:solidFill>
                <a:srgbClr val="6C4316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2428859" y="285731"/>
          <a:ext cx="5000660" cy="6379464"/>
        </p:xfrm>
        <a:graphic>
          <a:graphicData uri="http://schemas.openxmlformats.org/drawingml/2006/table">
            <a:tbl>
              <a:tblPr/>
              <a:tblGrid>
                <a:gridCol w="977471"/>
                <a:gridCol w="977471"/>
                <a:gridCol w="979770"/>
                <a:gridCol w="979770"/>
                <a:gridCol w="1086178"/>
              </a:tblGrid>
              <a:tr h="467094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0" y="0"/>
            <a:ext cx="3581400" cy="1143000"/>
          </a:xfrm>
        </p:spPr>
        <p:txBody>
          <a:bodyPr/>
          <a:lstStyle/>
          <a:p>
            <a:r>
              <a:rPr lang="ru-RU" b="1" u="sng" dirty="0">
                <a:solidFill>
                  <a:srgbClr val="CC0000"/>
                </a:solidFill>
                <a:latin typeface="Arial" charset="0"/>
              </a:rPr>
              <a:t>Снегирь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343400"/>
            <a:ext cx="7010400" cy="3276600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</a:rPr>
              <a:t>С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наступлением холодов, с первым робким снежком к нам на зимовку прилетают с севера снегири. От слова снег и птице название дали – снегирь. Снегирь – самая красивая зимняя птица. А вот песня у него тихая, с грустинкой, словно полозья саней по снегу скрипят. </a:t>
            </a:r>
          </a:p>
        </p:txBody>
      </p:sp>
      <p:pic>
        <p:nvPicPr>
          <p:cNvPr id="819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yr_pyr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950" fill="hold"/>
                                        <p:tgtEl>
                                          <p:spTgt spid="8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8"/>
                </p:tgtEl>
              </p:cMediaNode>
            </p:audio>
          </p:childTnLst>
        </p:cTn>
      </p:par>
    </p:tnLst>
    <p:bldLst>
      <p:bldP spid="8194" grpId="0" autoUpdateAnimBg="0"/>
      <p:bldP spid="8195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857625" y="285750"/>
            <a:ext cx="5286375" cy="235743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Ж</a:t>
            </a: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ёлтенькая грудка,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Ч</a:t>
            </a: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ёрненькая спинка,</a:t>
            </a:r>
            <a:b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С ветки прыгать ей не лень </a:t>
            </a:r>
            <a:b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И щебечет целый день.</a:t>
            </a:r>
            <a:endParaRPr lang="ru-RU" sz="3200" i="1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4294967295"/>
          </p:nvPr>
        </p:nvGraphicFramePr>
        <p:xfrm>
          <a:off x="0" y="357188"/>
          <a:ext cx="3286125" cy="6176962"/>
        </p:xfrm>
        <a:graphic>
          <a:graphicData uri="http://schemas.openxmlformats.org/drawingml/2006/table">
            <a:tbl>
              <a:tblPr/>
              <a:tblGrid>
                <a:gridCol w="642338"/>
                <a:gridCol w="642338"/>
                <a:gridCol w="643849"/>
                <a:gridCol w="643849"/>
                <a:gridCol w="713774"/>
              </a:tblGrid>
              <a:tr h="48818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1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2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8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41" descr="C:\Documents and Settings\gman.RCFIO\Рабочий стол\уроки по интернет\Мы получили письмо\синица.g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7725" y="2928938"/>
            <a:ext cx="3216275" cy="32146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6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9"/>
          <p:cNvGraphicFramePr>
            <a:graphicFrameLocks/>
          </p:cNvGraphicFramePr>
          <p:nvPr/>
        </p:nvGraphicFramePr>
        <p:xfrm>
          <a:off x="2714612" y="357166"/>
          <a:ext cx="3714776" cy="6315456"/>
        </p:xfrm>
        <a:graphic>
          <a:graphicData uri="http://schemas.openxmlformats.org/drawingml/2006/table">
            <a:tbl>
              <a:tblPr/>
              <a:tblGrid>
                <a:gridCol w="781466"/>
                <a:gridCol w="712674"/>
                <a:gridCol w="714352"/>
                <a:gridCol w="714352"/>
                <a:gridCol w="791932"/>
              </a:tblGrid>
              <a:tr h="462975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5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2819400" cy="1143000"/>
          </a:xfrm>
        </p:spPr>
        <p:txBody>
          <a:bodyPr/>
          <a:lstStyle/>
          <a:p>
            <a:r>
              <a:rPr lang="ru-RU" b="1" u="sng" dirty="0">
                <a:solidFill>
                  <a:srgbClr val="FFFF66"/>
                </a:solidFill>
                <a:latin typeface="Arial" charset="0"/>
              </a:rPr>
              <a:t>Синица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3657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FF00"/>
                </a:solidFill>
              </a:rPr>
              <a:t>Синицу легко узнать по желтой грудке с черным галстуком посередине и черной бархатной шапочке на голове. Во дворе, в саду, в лесу то и дело звенит ее смешная и радостная песенка</a:t>
            </a:r>
            <a:r>
              <a:rPr lang="ru-RU" sz="2800" b="1" dirty="0">
                <a:solidFill>
                  <a:srgbClr val="FFFF66"/>
                </a:solidFill>
              </a:rPr>
              <a:t>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29200" y="1752600"/>
            <a:ext cx="411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149" name="Picture 5" descr="C:\Documents and Settings\gman.RCFIO\Рабочий стол\уроки по интернет\Мы получили письмо\синица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2400"/>
            <a:ext cx="2547926" cy="2547926"/>
          </a:xfrm>
          <a:prstGeom prst="rect">
            <a:avLst/>
          </a:prstGeom>
          <a:noFill/>
        </p:spPr>
      </p:pic>
      <p:pic>
        <p:nvPicPr>
          <p:cNvPr id="615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иница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1447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418" fill="hold"/>
                                        <p:tgtEl>
                                          <p:spTgt spid="6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1"/>
                </p:tgtEl>
              </p:cMediaNode>
            </p:audio>
          </p:childTnLst>
        </p:cTn>
      </p:par>
    </p:tnLst>
    <p:bldLst>
      <p:bldP spid="6146" grpId="0" autoUpdateAnimBg="0"/>
      <p:bldP spid="6147" grpId="0" build="p" autoUpdateAnimBg="0"/>
      <p:bldP spid="614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870450" y="285750"/>
            <a:ext cx="4273550" cy="1714500"/>
          </a:xfrm>
        </p:spPr>
        <p:txBody>
          <a:bodyPr>
            <a:noAutofit/>
          </a:bodyPr>
          <a:lstStyle/>
          <a:p>
            <a:pPr algn="ctr"/>
            <a: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  <a:t>В лесу обитает,</a:t>
            </a:r>
            <a:b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  <a:t>Всем своё имя называет.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0" y="285750"/>
          <a:ext cx="3857625" cy="6315075"/>
        </p:xfrm>
        <a:graphic>
          <a:graphicData uri="http://schemas.openxmlformats.org/drawingml/2006/table">
            <a:tbl>
              <a:tblPr/>
              <a:tblGrid>
                <a:gridCol w="754047"/>
                <a:gridCol w="754050"/>
                <a:gridCol w="755823"/>
                <a:gridCol w="755823"/>
                <a:gridCol w="837909"/>
              </a:tblGrid>
              <a:tr h="48848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76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8" descr="C:\Documents and Settings\gman.RCFIO\Рабочий стол\уроки по интернет\Мы получили письмо\кукушк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0038" y="2786063"/>
            <a:ext cx="3763962" cy="304323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71736" y="285723"/>
          <a:ext cx="4786347" cy="6379464"/>
        </p:xfrm>
        <a:graphic>
          <a:graphicData uri="http://schemas.openxmlformats.org/drawingml/2006/table">
            <a:tbl>
              <a:tblPr/>
              <a:tblGrid>
                <a:gridCol w="697788"/>
                <a:gridCol w="1100298"/>
                <a:gridCol w="1009884"/>
                <a:gridCol w="1009884"/>
                <a:gridCol w="968493"/>
              </a:tblGrid>
              <a:tr h="47259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862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Кукушка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7400" y="533400"/>
            <a:ext cx="3276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chemeClr val="bg1"/>
                </a:solidFill>
              </a:rPr>
              <a:t>Ну, а эту песню вы все, конечно, знаете. С прилетом кукушки начинается настоящее тепло. Даже если случайно завернет холодок, мороза уже не видать. Кукушка его откукует.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3529013"/>
            <a:ext cx="3200400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Кукушка очень полезная. Она уничтожает вредных мохнатых гусениц, которые другим птицам не по зубам.</a:t>
            </a:r>
          </a:p>
          <a:p>
            <a:pPr algn="l">
              <a:spcBef>
                <a:spcPct val="50000"/>
              </a:spcBef>
            </a:pPr>
            <a:endParaRPr lang="ru-RU" b="1" dirty="0"/>
          </a:p>
        </p:txBody>
      </p:sp>
      <p:pic>
        <p:nvPicPr>
          <p:cNvPr id="92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kukush-1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791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599" fill="hold"/>
                                        <p:tgtEl>
                                          <p:spTgt spid="9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3"/>
                </p:tgtEl>
              </p:cMediaNode>
            </p:audio>
          </p:childTnLst>
        </p:cTn>
      </p:par>
    </p:tnLst>
    <p:bldLst>
      <p:bldP spid="9218" grpId="0" autoUpdateAnimBg="0"/>
      <p:bldP spid="9219" grpId="0" build="p" autoUpdateAnimBg="0"/>
      <p:bldP spid="922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71736" y="285723"/>
          <a:ext cx="4786347" cy="6379464"/>
        </p:xfrm>
        <a:graphic>
          <a:graphicData uri="http://schemas.openxmlformats.org/drawingml/2006/table">
            <a:tbl>
              <a:tblPr/>
              <a:tblGrid>
                <a:gridCol w="697788"/>
                <a:gridCol w="1100298"/>
                <a:gridCol w="1009884"/>
                <a:gridCol w="1009884"/>
                <a:gridCol w="968493"/>
              </a:tblGrid>
              <a:tr h="47259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има\Рабочий стол\Natur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40" y="0"/>
            <a:ext cx="1028704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0"/>
            <a:ext cx="5292725" cy="908050"/>
          </a:xfrm>
        </p:spPr>
        <p:txBody>
          <a:bodyPr/>
          <a:lstStyle/>
          <a:p>
            <a:r>
              <a:rPr lang="ru-RU" dirty="0"/>
              <a:t>Кто лишний?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2250" y="765175"/>
            <a:ext cx="2627313" cy="2808288"/>
          </a:xfrm>
        </p:spPr>
        <p:txBody>
          <a:bodyPr/>
          <a:lstStyle/>
          <a:p>
            <a:r>
              <a:rPr lang="ru-RU" b="1" dirty="0">
                <a:solidFill>
                  <a:srgbClr val="235324"/>
                </a:solidFill>
              </a:rPr>
              <a:t>2 ноги</a:t>
            </a:r>
          </a:p>
          <a:p>
            <a:r>
              <a:rPr lang="ru-RU" b="1" dirty="0">
                <a:solidFill>
                  <a:srgbClr val="235324"/>
                </a:solidFill>
              </a:rPr>
              <a:t>2 крыла </a:t>
            </a:r>
          </a:p>
          <a:p>
            <a:r>
              <a:rPr lang="ru-RU" b="1" dirty="0">
                <a:solidFill>
                  <a:srgbClr val="235324"/>
                </a:solidFill>
              </a:rPr>
              <a:t>перья</a:t>
            </a:r>
          </a:p>
          <a:p>
            <a:r>
              <a:rPr lang="ru-RU" b="1" dirty="0">
                <a:solidFill>
                  <a:srgbClr val="235324"/>
                </a:solidFill>
              </a:rPr>
              <a:t>отклады</a:t>
            </a:r>
            <a:r>
              <a:rPr lang="ru-RU" b="1" dirty="0">
                <a:solidFill>
                  <a:srgbClr val="235324"/>
                </a:solidFill>
              </a:rPr>
              <a:t>-</a:t>
            </a:r>
          </a:p>
          <a:p>
            <a:r>
              <a:rPr lang="ru-RU" b="1" dirty="0">
                <a:solidFill>
                  <a:srgbClr val="235324"/>
                </a:solidFill>
              </a:rPr>
              <a:t>вают</a:t>
            </a:r>
            <a:r>
              <a:rPr lang="ru-RU" b="1" dirty="0">
                <a:solidFill>
                  <a:srgbClr val="235324"/>
                </a:solidFill>
              </a:rPr>
              <a:t> яйца</a:t>
            </a:r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3995738" y="0"/>
            <a:ext cx="28813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dirty="0">
                <a:solidFill>
                  <a:srgbClr val="2353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Птицы</a:t>
            </a:r>
          </a:p>
        </p:txBody>
      </p:sp>
      <p:pic>
        <p:nvPicPr>
          <p:cNvPr id="25613" name="Picture 13" descr="ор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8" y="80963"/>
            <a:ext cx="3976687" cy="397668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4" name="Picture 14" descr="гус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8" y="3884613"/>
            <a:ext cx="2039937" cy="287972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7" name="Picture 17" descr="филин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0513" y="765175"/>
            <a:ext cx="2432050" cy="32385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8" name="Picture 18" descr="ено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765175"/>
            <a:ext cx="2428875" cy="32385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6" name="Picture 16" descr="лебед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8375" y="3754438"/>
            <a:ext cx="3022600" cy="3022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5" name="Picture 15" descr="голуб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9950" y="3900488"/>
            <a:ext cx="3836988" cy="287813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  <p:bldP spid="256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500298" y="285728"/>
            <a:ext cx="46434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00166" y="1643050"/>
            <a:ext cx="6219972" cy="224676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21299999" rev="0"/>
            </a:camera>
            <a:lightRig rig="threePt" dir="t"/>
          </a:scene3d>
          <a:sp3d>
            <a:bevelT prst="relaxedInset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УРОК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142984"/>
          <a:ext cx="3429024" cy="5357844"/>
        </p:xfrm>
        <a:graphic>
          <a:graphicData uri="http://schemas.openxmlformats.org/drawingml/2006/table">
            <a:tbl>
              <a:tblPr/>
              <a:tblGrid>
                <a:gridCol w="564682"/>
                <a:gridCol w="723499"/>
                <a:gridCol w="723499"/>
                <a:gridCol w="723499"/>
                <a:gridCol w="693845"/>
              </a:tblGrid>
              <a:tr h="303336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285750" y="285750"/>
            <a:ext cx="8858250" cy="500063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chemeClr val="accent2">
                    <a:lumMod val="75000"/>
                  </a:schemeClr>
                </a:solidFill>
              </a:rPr>
              <a:t>Ловкий, смелый, он бегает по стволу мигом.</a:t>
            </a:r>
            <a:endParaRPr lang="ru-RU" sz="3200" i="1" cap="none" dirty="0"/>
          </a:p>
        </p:txBody>
      </p:sp>
      <p:pic>
        <p:nvPicPr>
          <p:cNvPr id="12" name="Picture 44" descr="C:\Documents and Settings\gman.RCFIO\Рабочий стол\уроки по интернет\Мы получили письмо\поползень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0325" y="1714500"/>
            <a:ext cx="4003675" cy="396716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57359" y="571480"/>
          <a:ext cx="5715035" cy="6000792"/>
        </p:xfrm>
        <a:graphic>
          <a:graphicData uri="http://schemas.openxmlformats.org/drawingml/2006/table">
            <a:tbl>
              <a:tblPr/>
              <a:tblGrid>
                <a:gridCol w="941136"/>
                <a:gridCol w="1205830"/>
                <a:gridCol w="1205830"/>
                <a:gridCol w="1205830"/>
                <a:gridCol w="1156409"/>
              </a:tblGrid>
              <a:tr h="41947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8200" y="0"/>
            <a:ext cx="41148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Поползень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3657600" cy="63246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Поползень </a:t>
            </a:r>
            <a:r>
              <a:rPr lang="ru-RU" sz="2800" b="1" dirty="0">
                <a:solidFill>
                  <a:schemeClr val="bg1"/>
                </a:solidFill>
              </a:rPr>
              <a:t>-  лесной акробат. Ловкий, смелый, он бегает по стволу мигом.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Поползень живет в нашем лесу круглый год. А песня у него звонкая, далеко слышна.</a:t>
            </a:r>
          </a:p>
        </p:txBody>
      </p:sp>
      <p:pic>
        <p:nvPicPr>
          <p:cNvPr id="717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оползень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1143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042" fill="hold"/>
                                        <p:tgtEl>
                                          <p:spTgt spid="7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4"/>
                </p:tgtEl>
              </p:cMediaNode>
            </p:audio>
          </p:childTnLst>
        </p:cTn>
      </p:par>
    </p:tnLst>
    <p:bldLst>
      <p:bldP spid="7170" grpId="0" autoUpdateAnimBg="0"/>
      <p:bldP spid="7171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3500438" y="0"/>
            <a:ext cx="5643562" cy="2000250"/>
          </a:xfrm>
        </p:spPr>
        <p:txBody>
          <a:bodyPr>
            <a:normAutofit/>
          </a:bodyPr>
          <a:lstStyle/>
          <a:p>
            <a:pPr algn="ctr"/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Он в  своей лесной палате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Носит пёстренький халатик, 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Он деревья лечит,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Постучит – и легче</a:t>
            </a:r>
            <a:r>
              <a:rPr lang="ru-RU" sz="28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cap="none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2000250"/>
            <a:ext cx="4191000" cy="4572000"/>
          </a:xfrm>
        </p:spPr>
        <p:txBody>
          <a:bodyPr/>
          <a:lstStyle/>
          <a:p>
            <a:pPr marL="342900" lvl="5" indent="-342900">
              <a:buSzPct val="70000"/>
              <a:buFont typeface="Wingdings 2"/>
              <a:buChar char="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3" name="Picture 4" descr="C:\Documents and Settings\gman.RCFIO\Рабочий стол\уроки по интернет\Мы получили письмо\дятел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96038" y="2500313"/>
            <a:ext cx="2747962" cy="3370262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5721" y="1285864"/>
          <a:ext cx="3500463" cy="5214971"/>
        </p:xfrm>
        <a:graphic>
          <a:graphicData uri="http://schemas.openxmlformats.org/drawingml/2006/table">
            <a:tbl>
              <a:tblPr/>
              <a:tblGrid>
                <a:gridCol w="699435"/>
                <a:gridCol w="699435"/>
                <a:gridCol w="701079"/>
                <a:gridCol w="701079"/>
                <a:gridCol w="699435"/>
              </a:tblGrid>
              <a:tr h="35484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91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55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4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0" y="285750"/>
          <a:ext cx="4500563" cy="6380163"/>
        </p:xfrm>
        <a:graphic>
          <a:graphicData uri="http://schemas.openxmlformats.org/drawingml/2006/table">
            <a:tbl>
              <a:tblPr/>
              <a:tblGrid>
                <a:gridCol w="899272"/>
                <a:gridCol w="899272"/>
                <a:gridCol w="901389"/>
                <a:gridCol w="901389"/>
                <a:gridCol w="899272"/>
              </a:tblGrid>
              <a:tr h="439618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808000"/>
            </a:gs>
            <a:gs pos="50000">
              <a:schemeClr val="bg1"/>
            </a:gs>
            <a:gs pos="100000">
              <a:srgbClr val="808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8194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Дятел</a:t>
            </a:r>
          </a:p>
        </p:txBody>
      </p:sp>
      <p:pic>
        <p:nvPicPr>
          <p:cNvPr id="5124" name="Picture 4" descr="C:\Documents and Settings\gman.RCFIO\Рабочий стол\уроки по интернет\Мы получили письмо\дятел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2584450" cy="3170238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819400" y="1066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>
                <a:solidFill>
                  <a:srgbClr val="666633"/>
                </a:solidFill>
              </a:rPr>
              <a:t>Есть в лесу и свой доктор – дятел. Он крепким носом-молоточком выстукивает стволы, отыскивая личинки жуков-дровосеков, лечит больные деревья. Увидит гнилой сучок на березе, прицепится лапами к стволу, хвостом подопрется и барабанит.. А голоса, как у певчих птиц у пестрого дятла нет. Вместо песни стуком обходится.</a:t>
            </a:r>
          </a:p>
        </p:txBody>
      </p:sp>
      <p:pic>
        <p:nvPicPr>
          <p:cNvPr id="512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datel-2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648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01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</p:childTnLst>
        </p:cTn>
      </p:par>
    </p:tnLst>
    <p:bldLst>
      <p:bldP spid="5122" grpId="0" autoUpdateAnimBg="0"/>
      <p:bldP spid="512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357188"/>
            <a:ext cx="8686800" cy="84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b="1" i="1" cap="none" dirty="0" smtClean="0">
                <a:solidFill>
                  <a:schemeClr val="accent6">
                    <a:lumMod val="75000"/>
                  </a:schemeClr>
                </a:solidFill>
              </a:rPr>
              <a:t>акая птица носит снежное название ?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45" descr="C:\Documents and Settings\gman.RCFIO\Рабочий стол\уроки по интернет\Мы получили письмо\снегирь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5200" y="1928813"/>
            <a:ext cx="4368800" cy="3767137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500034" y="1214421"/>
          <a:ext cx="3357586" cy="5357850"/>
        </p:xfrm>
        <a:graphic>
          <a:graphicData uri="http://schemas.openxmlformats.org/drawingml/2006/table">
            <a:tbl>
              <a:tblPr/>
              <a:tblGrid>
                <a:gridCol w="670886"/>
                <a:gridCol w="670886"/>
                <a:gridCol w="672464"/>
                <a:gridCol w="672464"/>
                <a:gridCol w="670886"/>
              </a:tblGrid>
              <a:tr h="325258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30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рогожа_зеленый">
  <a:themeElements>
    <a:clrScheme name="рогожа_зеленый 13">
      <a:dk1>
        <a:srgbClr val="000000"/>
      </a:dk1>
      <a:lt1>
        <a:srgbClr val="FFFFFF"/>
      </a:lt1>
      <a:dk2>
        <a:srgbClr val="3C5A32"/>
      </a:dk2>
      <a:lt2>
        <a:srgbClr val="808080"/>
      </a:lt2>
      <a:accent1>
        <a:srgbClr val="BBE0E3"/>
      </a:accent1>
      <a:accent2>
        <a:srgbClr val="3C5A32"/>
      </a:accent2>
      <a:accent3>
        <a:srgbClr val="FFFFFF"/>
      </a:accent3>
      <a:accent4>
        <a:srgbClr val="000000"/>
      </a:accent4>
      <a:accent5>
        <a:srgbClr val="DAEDEF"/>
      </a:accent5>
      <a:accent6>
        <a:srgbClr val="35512C"/>
      </a:accent6>
      <a:hlink>
        <a:srgbClr val="3C5A32"/>
      </a:hlink>
      <a:folHlink>
        <a:srgbClr val="99CC00"/>
      </a:folHlink>
    </a:clrScheme>
    <a:fontScheme name="рогожа_зеленый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гожа_зелены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3">
        <a:dk1>
          <a:srgbClr val="000000"/>
        </a:dk1>
        <a:lt1>
          <a:srgbClr val="FFFFFF"/>
        </a:lt1>
        <a:dk2>
          <a:srgbClr val="3C5A32"/>
        </a:dk2>
        <a:lt2>
          <a:srgbClr val="808080"/>
        </a:lt2>
        <a:accent1>
          <a:srgbClr val="BBE0E3"/>
        </a:accent1>
        <a:accent2>
          <a:srgbClr val="3C5A32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5512C"/>
        </a:accent6>
        <a:hlink>
          <a:srgbClr val="3C5A3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497</Words>
  <Application>Microsoft Office PowerPoint</Application>
  <PresentationFormat>Экран (4:3)</PresentationFormat>
  <Paragraphs>268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Оформление по умолчанию</vt:lpstr>
      <vt:lpstr>Трек</vt:lpstr>
      <vt:lpstr>Тема1</vt:lpstr>
      <vt:lpstr>1_Трек</vt:lpstr>
      <vt:lpstr>2_Оформление по умолчанию</vt:lpstr>
      <vt:lpstr>3_Оформление по умолчанию</vt:lpstr>
      <vt:lpstr>2_Трек</vt:lpstr>
      <vt:lpstr>4_Оформление по умолчанию</vt:lpstr>
      <vt:lpstr>5_Оформление по умолчанию</vt:lpstr>
      <vt:lpstr>рогожа_зеленый</vt:lpstr>
      <vt:lpstr>Слайд 1</vt:lpstr>
      <vt:lpstr>Слайд 2</vt:lpstr>
      <vt:lpstr>Ловкий, смелый, он бегает по стволу мигом.</vt:lpstr>
      <vt:lpstr>Слайд 4</vt:lpstr>
      <vt:lpstr>Поползень</vt:lpstr>
      <vt:lpstr>Он в  своей лесной палате Носит пёстренький халатик,  Он деревья лечит, Постучит – и легче.</vt:lpstr>
      <vt:lpstr>Слайд 7</vt:lpstr>
      <vt:lpstr>Дятел</vt:lpstr>
      <vt:lpstr>Какая птица носит снежное название ?</vt:lpstr>
      <vt:lpstr>Слайд 10</vt:lpstr>
      <vt:lpstr>Снегирь</vt:lpstr>
      <vt:lpstr>Жёлтенькая грудка, Чёрненькая спинка, С ветки прыгать ей не лень  И щебечет целый день.</vt:lpstr>
      <vt:lpstr>Слайд 13</vt:lpstr>
      <vt:lpstr>Синица</vt:lpstr>
      <vt:lpstr>В лесу обитает, Всем своё имя называет.</vt:lpstr>
      <vt:lpstr>Слайд 16</vt:lpstr>
      <vt:lpstr>Кукушка</vt:lpstr>
      <vt:lpstr>Слайд 18</vt:lpstr>
      <vt:lpstr>Слайд 19</vt:lpstr>
      <vt:lpstr>Кто лишний?</vt:lpstr>
      <vt:lpstr>Слайд 21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viole_t@mail.ru</cp:lastModifiedBy>
  <cp:revision>78</cp:revision>
  <dcterms:created xsi:type="dcterms:W3CDTF">2008-11-15T12:25:42Z</dcterms:created>
  <dcterms:modified xsi:type="dcterms:W3CDTF">2018-06-13T17:04:36Z</dcterms:modified>
</cp:coreProperties>
</file>