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 id="264" r:id="rId4"/>
    <p:sldId id="267" r:id="rId5"/>
    <p:sldId id="266" r:id="rId6"/>
    <p:sldId id="261" r:id="rId7"/>
    <p:sldId id="265" r:id="rId8"/>
    <p:sldId id="274" r:id="rId9"/>
    <p:sldId id="270" r:id="rId10"/>
  </p:sldIdLst>
  <p:sldSz cx="6858000" cy="9144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2328" y="-11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342900" y="366186"/>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6/27/2018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6/27/2018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6/27/2018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6/27/2018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6/27/2018</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zdorovyemalisha.ru/zdorovye/karies-molochnyh-zubov-u-detej.html"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zdorovyemalisha.ru/zdorovye/virusnyj-stomatit-u-detej.html"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5" name="Прямоугольник 4"/>
          <p:cNvSpPr/>
          <p:nvPr/>
        </p:nvSpPr>
        <p:spPr>
          <a:xfrm>
            <a:off x="2209800" y="1600200"/>
            <a:ext cx="3657600" cy="1569660"/>
          </a:xfrm>
          <a:prstGeom prst="rect">
            <a:avLst/>
          </a:prstGeom>
        </p:spPr>
        <p:txBody>
          <a:bodyPr wrap="square">
            <a:spAutoFit/>
          </a:bodyPr>
          <a:lstStyle/>
          <a:p>
            <a:pPr algn="ctr"/>
            <a:r>
              <a:rPr lang="ru-RU" sz="2400" b="1" dirty="0" smtClean="0">
                <a:latin typeface="Times New Roman" pitchFamily="18" charset="0"/>
                <a:cs typeface="Times New Roman" pitchFamily="18" charset="0"/>
              </a:rPr>
              <a:t>Консультация для родителей  </a:t>
            </a: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«О короткой уздечке языка»</a:t>
            </a:r>
            <a:endParaRPr lang="ru-RU" sz="2400" b="1" dirty="0">
              <a:latin typeface="Times New Roman" pitchFamily="18" charset="0"/>
              <a:cs typeface="Times New Roman" pitchFamily="18" charset="0"/>
            </a:endParaRPr>
          </a:p>
        </p:txBody>
      </p:sp>
      <p:sp>
        <p:nvSpPr>
          <p:cNvPr id="6" name="Прямоугольник 5"/>
          <p:cNvSpPr/>
          <p:nvPr/>
        </p:nvSpPr>
        <p:spPr>
          <a:xfrm>
            <a:off x="2971800" y="6400800"/>
            <a:ext cx="2590800" cy="1200329"/>
          </a:xfrm>
          <a:prstGeom prst="rect">
            <a:avLst/>
          </a:prstGeom>
        </p:spPr>
        <p:txBody>
          <a:bodyPr wrap="square">
            <a:spAutoFit/>
          </a:bodyPr>
          <a:lstStyle/>
          <a:p>
            <a:pPr>
              <a:buNone/>
            </a:pPr>
            <a:r>
              <a:rPr lang="ru-RU" dirty="0" smtClean="0">
                <a:latin typeface="Times New Roman" pitchFamily="18" charset="0"/>
                <a:cs typeface="Times New Roman" pitchFamily="18" charset="0"/>
              </a:rPr>
              <a:t>Подготовлена</a:t>
            </a:r>
          </a:p>
          <a:p>
            <a:pPr>
              <a:buNone/>
            </a:pPr>
            <a:r>
              <a:rPr lang="ru-RU" dirty="0" smtClean="0">
                <a:latin typeface="Times New Roman" pitchFamily="18" charset="0"/>
                <a:cs typeface="Times New Roman" pitchFamily="18" charset="0"/>
              </a:rPr>
              <a:t>Учителем – логопедом</a:t>
            </a:r>
          </a:p>
          <a:p>
            <a:pPr>
              <a:buNone/>
            </a:pPr>
            <a:r>
              <a:rPr lang="ru-RU" dirty="0" smtClean="0">
                <a:latin typeface="Times New Roman" pitchFamily="18" charset="0"/>
                <a:cs typeface="Times New Roman" pitchFamily="18" charset="0"/>
              </a:rPr>
              <a:t>МДОУ «ДС №28»</a:t>
            </a:r>
          </a:p>
          <a:p>
            <a:pPr>
              <a:buNone/>
            </a:pPr>
            <a:r>
              <a:rPr lang="ru-RU" dirty="0" smtClean="0">
                <a:latin typeface="Times New Roman" pitchFamily="18" charset="0"/>
                <a:cs typeface="Times New Roman" pitchFamily="18" charset="0"/>
              </a:rPr>
              <a:t>Ерофеевой Т.Д.</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7170" name="Rectangle 2"/>
          <p:cNvSpPr>
            <a:spLocks noChangeArrowheads="1"/>
          </p:cNvSpPr>
          <p:nvPr/>
        </p:nvSpPr>
        <p:spPr bwMode="auto">
          <a:xfrm>
            <a:off x="990600" y="990600"/>
            <a:ext cx="5105400" cy="72943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Данное образование при           визуальном осмотре напоминает тоненькую перепонку, представленную соединительной тканью. Главной функцией является прикрепление языка к ротовой полости (нижняя часть). Короткая уздечка языка у ребенка — это состояние, которое затрудняет движение мясистого органа.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Может быть врожденным и иметь наследственный характер. Рассматривают частичную и полную форму. При полной — наблюдается формирование мышц (тяжей), язык фактически обездвижен, очень плохое произношение. Частичная — соединительная ткань заменяется мышечными тяжами.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Существует три степени функционального ограничения мясистого органа: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легкая — размер больше 15 мм, присутствует нарушение в звукопроизношении;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средняя — уздечка от 10 до 15 мм, сопровождается нарушением произношения, невозможностью дотянуться до неба языком;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тяжелая — длина до 10 мм, малыш не способен облизать свои губы, не может правильно произносить звуки, дотронуться языком до неба, высунуть язык.</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6145" name="Rectangle 1"/>
          <p:cNvSpPr>
            <a:spLocks noChangeArrowheads="1"/>
          </p:cNvSpPr>
          <p:nvPr/>
        </p:nvSpPr>
        <p:spPr bwMode="auto">
          <a:xfrm>
            <a:off x="990600" y="914400"/>
            <a:ext cx="46482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Существует ряд факторов,    которые влияют на формирование укорочения уздечки: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наследственность;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плохая экология;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инфицирование плода в период вынашивания;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травмирование</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живота беременной;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факторы невыясненной этиологии;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инфекционные процессы в организме будущей мамы;</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возраст женщины свыше 35 лет.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6" name="Rectangle 2"/>
          <p:cNvSpPr>
            <a:spLocks noChangeArrowheads="1"/>
          </p:cNvSpPr>
          <p:nvPr/>
        </p:nvSpPr>
        <p:spPr bwMode="auto">
          <a:xfrm>
            <a:off x="990600" y="4343400"/>
            <a:ext cx="4876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 характерным признакам наличия короткой уздечки относят: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повышенное слюноотделение;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проблемы с пищеварением;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сложности в пережевыванием твердой пищи;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тихий голос, имеющий гнусавый тон;</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частый</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hlinkClick r:id="rId3"/>
              </a:rPr>
              <a:t>кариес</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a:t>
            </a:r>
            <a:endParaRPr kumimoji="0" lang="ru-RU"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неправильный прикус;</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рецессия десны;</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пародонтит</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дислалия</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(органический тип);</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резцы на нижней челюсти наклоняются вовнутрь</a:t>
            </a:r>
            <a:r>
              <a:rPr kumimoji="0" lang="ru-RU"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5121" name="Rectangle 1"/>
          <p:cNvSpPr>
            <a:spLocks noChangeArrowheads="1"/>
          </p:cNvSpPr>
          <p:nvPr/>
        </p:nvSpPr>
        <p:spPr bwMode="auto">
          <a:xfrm>
            <a:off x="990601" y="1828800"/>
            <a:ext cx="4724400"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Чтобы определить короткая или длинная уздечка у малыша, необходимо попросить его совершить определенные действия.</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Пусть карапуз покажет вам язык. При короткой уздечке ребенку сложно будет его извлечь изо рта полностью или же край язычка будет наклонен вниз.</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Пусть малыш поднимет язык к небу. Если имеет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место отклонение, ребенок или вовсе не дотянется или будут подниматься боковые стороны языка, центральная — практически бездействует</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Кроме того, можно и визуально определить, нормальная уздечка или нет. Так в норме у новорожденного карапуза уздечка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длиннее 8 мм, а у малыша в пять лет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длиннее 17 мм.</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990600" y="5562600"/>
            <a:ext cx="50292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Если вас интересует вопрос, где подрезать уздечку языка ребенку, то ответ на него прост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в стоматологической поликлинике. Процедура будет проводиться хирургом, но перед тем, как решиться на этот шаг, вам необходимо пройти консультацию у нескольких специалистов: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у педиатра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при проблемах с приемом пищи;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у логопеда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если сложности в произношении;</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у </a:t>
            </a:r>
            <a:r>
              <a:rPr kumimoji="0" lang="ru-RU" sz="1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ортодонта</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если имеет место развитие неправильного прикуса</a:t>
            </a:r>
            <a:r>
              <a:rPr kumimoji="0" lang="ru-RU" sz="6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4097" name="Rectangle 1"/>
          <p:cNvSpPr>
            <a:spLocks noChangeArrowheads="1"/>
          </p:cNvSpPr>
          <p:nvPr/>
        </p:nvSpPr>
        <p:spPr bwMode="auto">
          <a:xfrm>
            <a:off x="1066799" y="1524000"/>
            <a:ext cx="4876801"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Терапия может иметь, как медикаментозный, так и </a:t>
            </a: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немедикаментозный</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тип. Все будет зависеть от степени тяжести состояния ребенка.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Немедикаментозные</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методы включают: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массаж;</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занятия с логопедом;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упражнения для коррекции;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артикуляционная гимнастика.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8" name="Rectangle 2"/>
          <p:cNvSpPr>
            <a:spLocks noChangeArrowheads="1"/>
          </p:cNvSpPr>
          <p:nvPr/>
        </p:nvSpPr>
        <p:spPr bwMode="auto">
          <a:xfrm>
            <a:off x="990600" y="4114800"/>
            <a:ext cx="4953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Массаж рекомендуют при легкой степени и для детей старше пятилетнего возраста, уже с явным нарушением в произношении речи.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Медикаментозная терапия подразумевает оперативное вмешательство. Она может быть разной степени: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легкая — будет проводиться непосредственно на приеме и без анестезии в тех случаях, когда подъязычная перепонка пластичная и очень тонкая;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9" name="Rectangle 3"/>
          <p:cNvSpPr>
            <a:spLocks noChangeArrowheads="1"/>
          </p:cNvSpPr>
          <p:nvPr/>
        </p:nvSpPr>
        <p:spPr bwMode="auto">
          <a:xfrm>
            <a:off x="1066800" y="6858000"/>
            <a:ext cx="51054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ru-RU" sz="1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френулотомия</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1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проведут ребенку с толстой уздечкой под местной анестезией, будут наложены швы.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Необходимо знать, что операция может осложняться:</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7BAB23"/>
                </a:solidFill>
                <a:effectLst/>
                <a:latin typeface="Arial" pitchFamily="34" charset="0"/>
                <a:ea typeface="Times New Roman" pitchFamily="18" charset="0"/>
                <a:cs typeface="Arial" pitchFamily="34" charset="0"/>
                <a:hlinkClick r:id="rId3"/>
              </a:rPr>
              <a:t>стоматитом</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длительным кровотечением;</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инфицированием раны.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3073" name="Rectangle 1"/>
          <p:cNvSpPr>
            <a:spLocks noChangeArrowheads="1"/>
          </p:cNvSpPr>
          <p:nvPr/>
        </p:nvSpPr>
        <p:spPr bwMode="auto">
          <a:xfrm>
            <a:off x="2819400" y="381000"/>
            <a:ext cx="4038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Упражнения для коррекции</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4" name="Rectangle 2"/>
          <p:cNvSpPr>
            <a:spLocks noChangeArrowheads="1"/>
          </p:cNvSpPr>
          <p:nvPr/>
        </p:nvSpPr>
        <p:spPr bwMode="auto">
          <a:xfrm>
            <a:off x="762000" y="685800"/>
            <a:ext cx="5334000" cy="80007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Попросите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ребенка высунуть язык и попытаться дотронуться до кончика носа, потом подбородка. Сделайте перерыв и очередной подход. Поначалу упражнение должно повторяться не больше пяти раз, со временем доводят до 20.</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Пусть малыш высунет язык и начнет им двигать то влево, то вправо. Первоначально пять подходов, доводят до 20.</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Просим карапуза широко открыть ротик. Пусть он коснется кончиком своего языка верхних резцов, попытается надавить на зубки со всей силой. Важно, чтоб рот оставался открытым. Каждый раз ребенок должен считать до десяти (про себя). Также начинаем с малого и доводим до 20.</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Проводим перед зеркалом. Пусть карапуз широко откроет ротик и следит за движениями своего языка при произношении слогов «кар – </a:t>
            </a: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кар</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кар</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«бар – </a:t>
            </a: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бар</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бар</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Попросите ребенка, чтобы он облизал губы, сначала верхнюю, затем нижнюю.</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Пусть малыш закроет рот и подвигает языком то в одну, то в другую сторону. Из-за всех сил надавит на внутреннюю сторону щек кончиком языка.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Чтоб достичь хорошего и быстрого эффекта, необходимо проводить упражнение ежедневно на протяжении 15 минут.</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Если коррекцию назначают после операции, то начинают исключительно после заживления ранки</a:t>
            </a:r>
            <a:r>
              <a:rPr kumimoji="0" lang="ru-RU"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2050" name="Rectangle 2"/>
          <p:cNvSpPr>
            <a:spLocks noChangeArrowheads="1"/>
          </p:cNvSpPr>
          <p:nvPr/>
        </p:nvSpPr>
        <p:spPr bwMode="auto">
          <a:xfrm>
            <a:off x="990600" y="304800"/>
            <a:ext cx="5257800" cy="8402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Операцию назначают, если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имеет место тяжелая степень, в случае со средней тяжестью — врач сам принимает решение, при легкой степени — лечение проводится консервативными методами, в частности, речевой терапией и занятиями с логопедом.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Показаниями к оперативному вмешательству будут: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серьезная ограниченность в подвижности языка;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средняя степень тяжести заболевания при отсутствии положительных результатов от терапевтического лечения;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отсутствие ежемесячного прироста массы тела;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развитие неправильного прикуса;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отсутствие возможности захватить сосок во время кормления;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процесс образования смещенного зубного ряда;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надобность в установке зубных протезов, в том числе и съемных.</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Стоит учитывать то, что операция может иметь определенные противопоказания. К ним относят: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инфекционные процессы в ротовой полости;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онкология;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заболевания крови;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гингивит;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стоматит;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инфекционный процесс в организме острого течения.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 учетом возраста ребенку могут назначить один из трех типов операции</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5" name="Прямоугольник 4"/>
          <p:cNvSpPr/>
          <p:nvPr/>
        </p:nvSpPr>
        <p:spPr>
          <a:xfrm>
            <a:off x="1143000" y="4114800"/>
            <a:ext cx="4724400" cy="3970318"/>
          </a:xfrm>
          <a:prstGeom prst="rect">
            <a:avLst/>
          </a:prstGeom>
        </p:spPr>
        <p:txBody>
          <a:bodyPr wrap="square">
            <a:spAutoFit/>
          </a:bodyPr>
          <a:lstStyle/>
          <a:p>
            <a:pPr lvl="0" fontAlgn="base">
              <a:spcBef>
                <a:spcPct val="0"/>
              </a:spcBef>
              <a:spcAft>
                <a:spcPct val="0"/>
              </a:spcAft>
              <a:buFontTx/>
              <a:buChar char="•"/>
              <a:tabLst>
                <a:tab pos="457200" algn="l"/>
              </a:tabLst>
            </a:pPr>
            <a:r>
              <a:rPr lang="ru-RU" dirty="0" err="1" smtClean="0">
                <a:solidFill>
                  <a:srgbClr val="000000"/>
                </a:solidFill>
                <a:latin typeface="Times New Roman" pitchFamily="18" charset="0"/>
                <a:ea typeface="Times New Roman" pitchFamily="18" charset="0"/>
                <a:cs typeface="Times New Roman" pitchFamily="18" charset="0"/>
              </a:rPr>
              <a:t>френулотомия</a:t>
            </a:r>
            <a:r>
              <a:rPr lang="ru-RU" dirty="0" smtClean="0">
                <a:solidFill>
                  <a:srgbClr val="000000"/>
                </a:solidFill>
                <a:latin typeface="Times New Roman" pitchFamily="18" charset="0"/>
                <a:ea typeface="Times New Roman" pitchFamily="18" charset="0"/>
                <a:cs typeface="Times New Roman" pitchFamily="18" charset="0"/>
              </a:rPr>
              <a:t> (может проводиться деткам до девяти месяцев) — разрез делают ножничками ближе к зубам, первоначально рассекается слизистая, потом мышечные тяжи, накладывают швы;</a:t>
            </a:r>
            <a:endParaRPr lang="ru-RU" dirty="0" smtClean="0">
              <a:latin typeface="Times New Roman" pitchFamily="18" charset="0"/>
              <a:cs typeface="Times New Roman" pitchFamily="18" charset="0"/>
            </a:endParaRPr>
          </a:p>
          <a:p>
            <a:pPr lvl="0" eaLnBrk="0" fontAlgn="base" hangingPunct="0">
              <a:spcBef>
                <a:spcPct val="0"/>
              </a:spcBef>
              <a:spcAft>
                <a:spcPct val="0"/>
              </a:spcAft>
              <a:buFontTx/>
              <a:buChar char="•"/>
              <a:tabLst>
                <a:tab pos="457200" algn="l"/>
              </a:tabLst>
            </a:pPr>
            <a:r>
              <a:rPr lang="ru-RU" dirty="0" err="1" smtClean="0">
                <a:solidFill>
                  <a:srgbClr val="000000"/>
                </a:solidFill>
                <a:latin typeface="Times New Roman" pitchFamily="18" charset="0"/>
                <a:ea typeface="Times New Roman" pitchFamily="18" charset="0"/>
                <a:cs typeface="Times New Roman" pitchFamily="18" charset="0"/>
              </a:rPr>
              <a:t>френулэктомия</a:t>
            </a:r>
            <a:r>
              <a:rPr lang="ru-RU" dirty="0" smtClean="0">
                <a:solidFill>
                  <a:srgbClr val="000000"/>
                </a:solidFill>
                <a:latin typeface="Times New Roman" pitchFamily="18" charset="0"/>
                <a:ea typeface="Times New Roman" pitchFamily="18" charset="0"/>
                <a:cs typeface="Times New Roman" pitchFamily="18" charset="0"/>
              </a:rPr>
              <a:t> (делают ребенку от пяти лет) — перегородку фиксируют зажимом, между ним и губой делают надрез, накладывают швы;</a:t>
            </a:r>
          </a:p>
          <a:p>
            <a:pPr lvl="0" eaLnBrk="0" fontAlgn="base" hangingPunct="0">
              <a:spcBef>
                <a:spcPct val="0"/>
              </a:spcBef>
              <a:spcAft>
                <a:spcPct val="0"/>
              </a:spcAft>
              <a:tabLst>
                <a:tab pos="457200" algn="l"/>
              </a:tabLst>
            </a:pPr>
            <a:r>
              <a:rPr lang="ru-RU" dirty="0" err="1" smtClean="0">
                <a:solidFill>
                  <a:srgbClr val="000000"/>
                </a:solidFill>
                <a:latin typeface="Times New Roman" pitchFamily="18" charset="0"/>
                <a:ea typeface="Times New Roman" pitchFamily="18" charset="0"/>
                <a:cs typeface="Times New Roman" pitchFamily="18" charset="0"/>
              </a:rPr>
              <a:t>френулопластика</a:t>
            </a:r>
            <a:r>
              <a:rPr lang="ru-RU" dirty="0" smtClean="0">
                <a:solidFill>
                  <a:srgbClr val="000000"/>
                </a:solidFill>
                <a:latin typeface="Times New Roman" pitchFamily="18" charset="0"/>
                <a:ea typeface="Times New Roman" pitchFamily="18" charset="0"/>
                <a:cs typeface="Times New Roman" pitchFamily="18" charset="0"/>
              </a:rPr>
              <a:t> (применимы для детей старше пяти лет) — треугольный лоскут усекается с перемычки, потом делают надрез и пришивают этот лоскут в нужном месте с целью удлинения уздечки</a:t>
            </a:r>
            <a:r>
              <a:rPr lang="ru-RU" dirty="0" smtClean="0">
                <a:latin typeface="Times New Roman" pitchFamily="18" charset="0"/>
                <a:cs typeface="Times New Roman" pitchFamily="18" charset="0"/>
              </a:rPr>
              <a:t> </a:t>
            </a:r>
          </a:p>
        </p:txBody>
      </p:sp>
      <p:pic>
        <p:nvPicPr>
          <p:cNvPr id="6" name="Рисунок 5" descr="Операция по рассечению уздечки"/>
          <p:cNvPicPr/>
          <p:nvPr/>
        </p:nvPicPr>
        <p:blipFill>
          <a:blip r:embed="rId3"/>
          <a:srcRect/>
          <a:stretch>
            <a:fillRect/>
          </a:stretch>
        </p:blipFill>
        <p:spPr bwMode="auto">
          <a:xfrm>
            <a:off x="1981200" y="1981200"/>
            <a:ext cx="3618230" cy="160877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березка1.jpg"/>
          <p:cNvPicPr>
            <a:picLocks noChangeAspect="1"/>
          </p:cNvPicPr>
          <p:nvPr/>
        </p:nvPicPr>
        <p:blipFill>
          <a:blip r:embed="rId2"/>
          <a:stretch>
            <a:fillRect/>
          </a:stretch>
        </p:blipFill>
        <p:spPr>
          <a:xfrm>
            <a:off x="0" y="0"/>
            <a:ext cx="6858000" cy="9144000"/>
          </a:xfrm>
          <a:prstGeom prst="rect">
            <a:avLst/>
          </a:prstGeom>
        </p:spPr>
      </p:pic>
      <p:sp>
        <p:nvSpPr>
          <p:cNvPr id="23553" name="Rectangle 1"/>
          <p:cNvSpPr>
            <a:spLocks noChangeArrowheads="1"/>
          </p:cNvSpPr>
          <p:nvPr/>
        </p:nvSpPr>
        <p:spPr bwMode="auto">
          <a:xfrm>
            <a:off x="1066800" y="2057400"/>
            <a:ext cx="480060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1" u="none" strike="noStrike" cap="none" normalizeH="0" baseline="0" dirty="0" smtClean="0">
                <a:ln>
                  <a:noFill/>
                </a:ln>
                <a:effectLst/>
                <a:latin typeface="Times New Roman" pitchFamily="18" charset="0"/>
                <a:ea typeface="Times New Roman" pitchFamily="18" charset="0"/>
                <a:cs typeface="Times New Roman" pitchFamily="18" charset="0"/>
              </a:rPr>
              <a:t>Чем раньше будет проведена операция, тем менее болезненной для ребенка она будет</a:t>
            </a:r>
            <a:endParaRPr kumimoji="0" lang="ru-RU"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Если вы задаетесь вопросом, в каком возрасте ребенку подрезают уздечку языка — при раннем выявлении в первый месяц жизни, еще в роддоме. Лучшим временем считается первый год жизни малыша. Однако, нередки случаи, когда родители не замечают проблемы, и понимают, что что-то пошло не так, когда возникают проблемы с произношением в пятилетнем возрасте. В это время будут проводить более продолжительную операцию под анестезией.</a:t>
            </a:r>
            <a:endParaRPr kumimoji="0" lang="ru-RU"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Теперь вы знаете, как проводится процедура. Помните, что отсутствие своевременного лечения может привести к проблемам с речью, развитию патологии. Как бы ни было жалко малыша, если существует острая необходимость — отправляйтесь на операцию</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991</Words>
  <PresentationFormat>Экран (4:3)</PresentationFormat>
  <Paragraphs>85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Toshiba</dc:creator>
  <cp:lastModifiedBy>Toshiba</cp:lastModifiedBy>
  <cp:revision>8</cp:revision>
  <dcterms:created xsi:type="dcterms:W3CDTF">2018-06-27T07:24:46Z</dcterms:created>
  <dcterms:modified xsi:type="dcterms:W3CDTF">2018-06-27T11:18:32Z</dcterms:modified>
</cp:coreProperties>
</file>