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3" r:id="rId2"/>
    <p:sldId id="312" r:id="rId3"/>
    <p:sldId id="311" r:id="rId4"/>
    <p:sldId id="310" r:id="rId5"/>
    <p:sldId id="309" r:id="rId6"/>
    <p:sldId id="308" r:id="rId7"/>
    <p:sldId id="302" r:id="rId8"/>
    <p:sldId id="314" r:id="rId9"/>
    <p:sldId id="315" r:id="rId10"/>
    <p:sldId id="286" r:id="rId11"/>
    <p:sldId id="316" r:id="rId12"/>
    <p:sldId id="306" r:id="rId13"/>
    <p:sldId id="318" r:id="rId14"/>
    <p:sldId id="321" r:id="rId15"/>
    <p:sldId id="322" r:id="rId16"/>
    <p:sldId id="323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53DD7-34AF-4E78-92B4-323A722C4640}" type="datetimeFigureOut">
              <a:rPr lang="ru-RU"/>
              <a:pPr>
                <a:defRPr/>
              </a:pPr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99CBD-6273-4369-AD24-EC004DD236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8AA32-9195-4519-9812-7F53431B5EDE}" type="datetimeFigureOut">
              <a:rPr lang="ru-RU"/>
              <a:pPr>
                <a:defRPr/>
              </a:pPr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2B729-19DC-44C2-A9F4-2D1CE783E0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6269F-B89A-4AFB-9CED-53CC6B773DFB}" type="datetimeFigureOut">
              <a:rPr lang="ru-RU"/>
              <a:pPr>
                <a:defRPr/>
              </a:pPr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42FD8-DB74-433E-9562-2723B95F10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1D3C5-6E43-403A-8ECA-1216A51CC971}" type="datetimeFigureOut">
              <a:rPr lang="ru-RU"/>
              <a:pPr>
                <a:defRPr/>
              </a:pPr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5F453-75C7-4FAA-92D6-75AE212690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20AF3-FB0A-4366-BADD-976639A69B8F}" type="datetimeFigureOut">
              <a:rPr lang="ru-RU"/>
              <a:pPr>
                <a:defRPr/>
              </a:pPr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EC241-F591-4EE6-A51E-8AC27C906D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8CE75-7B35-4D00-B948-FF64F4F65ECD}" type="datetimeFigureOut">
              <a:rPr lang="ru-RU"/>
              <a:pPr>
                <a:defRPr/>
              </a:pPr>
              <a:t>27.06.2018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620D6-C5E3-477A-9119-57416E6D7B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2A84E-5A72-4EB6-8FC8-CE35B15467CF}" type="datetimeFigureOut">
              <a:rPr lang="ru-RU"/>
              <a:pPr>
                <a:defRPr/>
              </a:pPr>
              <a:t>27.06.2018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57CBA-C68A-47C4-A15C-128EF57D23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90241-1396-4157-855D-8C03B57A5D8C}" type="datetimeFigureOut">
              <a:rPr lang="ru-RU"/>
              <a:pPr>
                <a:defRPr/>
              </a:pPr>
              <a:t>27.06.2018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D471E-581C-455C-AFC5-F5FFE13D86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50DDA-7F9B-42B7-A41B-46297C7066A1}" type="datetimeFigureOut">
              <a:rPr lang="ru-RU"/>
              <a:pPr>
                <a:defRPr/>
              </a:pPr>
              <a:t>27.06.2018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FFE09-900A-4139-A869-A781D86387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5C3AD-BDF0-4928-91ED-6E18A7E54742}" type="datetimeFigureOut">
              <a:rPr lang="ru-RU"/>
              <a:pPr>
                <a:defRPr/>
              </a:pPr>
              <a:t>27.06.2018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13C7B-EF94-45F9-9FF4-25B17D138F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9B414-F117-4A46-BBD0-8F2FDBCAA86F}" type="datetimeFigureOut">
              <a:rPr lang="ru-RU"/>
              <a:pPr>
                <a:defRPr/>
              </a:pPr>
              <a:t>27.06.2018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6E260-F25E-4D64-997A-A4EF1CEB9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FF877CC-9CE4-416B-8AE8-6BDDF81AA2C3}" type="datetimeFigureOut">
              <a:rPr lang="ru-RU"/>
              <a:pPr>
                <a:defRPr/>
              </a:pPr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F48EF5-4F2E-494A-B132-087B3A2AB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 descr="C:\Users\user\Desktop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Прямоугольник 1"/>
          <p:cNvSpPr>
            <a:spLocks noChangeArrowheads="1"/>
          </p:cNvSpPr>
          <p:nvPr/>
        </p:nvSpPr>
        <p:spPr bwMode="auto">
          <a:xfrm>
            <a:off x="827088" y="1268413"/>
            <a:ext cx="7200900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/>
          </a:p>
          <a:p>
            <a:endParaRPr lang="ru-RU"/>
          </a:p>
          <a:p>
            <a:r>
              <a:rPr lang="ru-RU" sz="2200">
                <a:latin typeface="Times New Roman" pitchFamily="18" charset="0"/>
              </a:rPr>
              <a:t>. </a:t>
            </a:r>
          </a:p>
        </p:txBody>
      </p:sp>
      <p:sp>
        <p:nvSpPr>
          <p:cNvPr id="34820" name="Rectangle 4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2691730"/>
          </a:xfrm>
        </p:spPr>
        <p:txBody>
          <a:bodyPr/>
          <a:lstStyle/>
          <a:p>
            <a:r>
              <a:rPr lang="ru-RU" sz="4000" dirty="0" smtClean="0">
                <a:latin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</a:rPr>
              <a:t>МБОУ НШ «ПРОГИМНАЗИЯ»</a:t>
            </a:r>
            <a:r>
              <a:rPr lang="ru-RU" sz="2000" b="1" dirty="0">
                <a:latin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</a:rPr>
              <a:t>Конспект занятия по обучению грамоте.</a:t>
            </a:r>
            <a:br>
              <a:rPr lang="ru-RU" sz="4000" dirty="0" smtClean="0">
                <a:latin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</a:rPr>
              <a:t> Тема: «Согласные звуки [Б], [Б’], буква Б»</a:t>
            </a:r>
          </a:p>
        </p:txBody>
      </p:sp>
      <p:sp>
        <p:nvSpPr>
          <p:cNvPr id="34821" name="Rectangle 5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16573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</a:rPr>
              <a:t>          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</a:rPr>
              <a:t>Исполнитель: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</a:rPr>
              <a:t>                                             Гладкова Татьяна Николаевна,     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</a:rPr>
              <a:t>     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</a:rPr>
              <a:t>               воспитатель   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</a:rPr>
              <a:t>г. Сургут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Users\user\Desktop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" y="0"/>
            <a:ext cx="91059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611188" y="1773238"/>
            <a:ext cx="72009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</a:rPr>
              <a:t>Раз, два, три, четыре, пять – снова будем мы играть.</a:t>
            </a:r>
          </a:p>
          <a:p>
            <a:r>
              <a:rPr lang="ru-RU" b="1" dirty="0">
                <a:latin typeface="Times New Roman" pitchFamily="18" charset="0"/>
              </a:rPr>
              <a:t>3. Игра «Подними шарик» (дифференциация звуков </a:t>
            </a:r>
            <a:r>
              <a:rPr lang="ru-RU" b="1" dirty="0"/>
              <a:t>[Б],[Б’]).</a:t>
            </a:r>
            <a:endParaRPr lang="ru-RU" b="1" dirty="0">
              <a:latin typeface="Times New Roman" pitchFamily="18" charset="0"/>
            </a:endParaRPr>
          </a:p>
          <a:p>
            <a:endParaRPr lang="ru-RU" dirty="0">
              <a:latin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</a:rPr>
              <a:t>Я буду произносить слова, если в слове есть звук [Б], поднимайте синий шарик,  если звук </a:t>
            </a:r>
            <a:r>
              <a:rPr lang="ru-RU" dirty="0"/>
              <a:t>[Б’]</a:t>
            </a:r>
            <a:r>
              <a:rPr lang="ru-RU" dirty="0">
                <a:latin typeface="Times New Roman" pitchFamily="18" charset="0"/>
              </a:rPr>
              <a:t>–зелёный , будьте внимательны. </a:t>
            </a:r>
          </a:p>
          <a:p>
            <a:r>
              <a:rPr lang="ru-RU" dirty="0"/>
              <a:t>В.: </a:t>
            </a:r>
            <a:r>
              <a:rPr lang="ru-RU" dirty="0" smtClean="0">
                <a:latin typeface="Times New Roman" pitchFamily="18" charset="0"/>
              </a:rPr>
              <a:t>баран</a:t>
            </a:r>
            <a:r>
              <a:rPr lang="ru-RU" dirty="0">
                <a:latin typeface="Times New Roman" pitchFamily="18" charset="0"/>
              </a:rPr>
              <a:t>, обезьяна, кабан, бегемот, собака, белка, бобр.</a:t>
            </a:r>
          </a:p>
          <a:p>
            <a:r>
              <a:rPr lang="ru-RU" dirty="0">
                <a:latin typeface="Times New Roman" pitchFamily="18" charset="0"/>
              </a:rPr>
              <a:t>Раз, два, три, четыре, пять – продолжаем мы играть</a:t>
            </a:r>
            <a:r>
              <a:rPr lang="ru-RU" dirty="0" smtClean="0">
                <a:latin typeface="Times New Roman" pitchFamily="18" charset="0"/>
              </a:rPr>
              <a:t>. </a:t>
            </a:r>
            <a:endParaRPr lang="ru-RU" b="1" dirty="0">
              <a:latin typeface="Times New Roman" pitchFamily="18" charset="0"/>
            </a:endParaRPr>
          </a:p>
          <a:p>
            <a:endParaRPr lang="ru-RU" b="1" dirty="0">
              <a:latin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</a:rPr>
              <a:t>4.Игра «Поймай звук» (умение определять наличие заданного звука в слове)</a:t>
            </a:r>
          </a:p>
          <a:p>
            <a:endParaRPr lang="ru-RU" dirty="0">
              <a:latin typeface="Times New Roman" pitchFamily="18" charset="0"/>
            </a:endParaRPr>
          </a:p>
          <a:p>
            <a:r>
              <a:rPr lang="ru-RU" dirty="0"/>
              <a:t>В.: </a:t>
            </a:r>
            <a:r>
              <a:rPr lang="ru-RU" dirty="0" smtClean="0">
                <a:latin typeface="Times New Roman" pitchFamily="18" charset="0"/>
              </a:rPr>
              <a:t>давайте </a:t>
            </a:r>
            <a:r>
              <a:rPr lang="ru-RU" dirty="0">
                <a:latin typeface="Times New Roman" pitchFamily="18" charset="0"/>
              </a:rPr>
              <a:t>научим Буратино, определять место звука Б в слове. Скажите Буратино, где может находится звук (в начале или в середине слова)</a:t>
            </a:r>
          </a:p>
          <a:p>
            <a:r>
              <a:rPr lang="ru-RU" dirty="0"/>
              <a:t>В.: </a:t>
            </a: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</a:rPr>
              <a:t>бизон</a:t>
            </a:r>
            <a:r>
              <a:rPr lang="ru-RU" dirty="0">
                <a:latin typeface="Times New Roman" pitchFamily="18" charset="0"/>
              </a:rPr>
              <a:t>, зебра, собака, бобр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user\Desktop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" y="4763"/>
            <a:ext cx="910590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Прямоугольник 1"/>
          <p:cNvSpPr>
            <a:spLocks noChangeArrowheads="1"/>
          </p:cNvSpPr>
          <p:nvPr/>
        </p:nvSpPr>
        <p:spPr bwMode="auto">
          <a:xfrm>
            <a:off x="611188" y="1125538"/>
            <a:ext cx="72009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Раз, два, три, четыре, пять – продолжаем мы играть.</a:t>
            </a:r>
            <a:endParaRPr lang="ru-RU" b="1" dirty="0"/>
          </a:p>
          <a:p>
            <a:endParaRPr lang="ru-RU" b="1" dirty="0"/>
          </a:p>
          <a:p>
            <a:r>
              <a:rPr lang="ru-RU" b="1" dirty="0"/>
              <a:t>5. Составление схемы слов:</a:t>
            </a:r>
            <a:r>
              <a:rPr lang="ru-RU" dirty="0"/>
              <a:t> бык, белка, кабан (совершенствование навыков звукового и слогового анализа и синтеза слов)</a:t>
            </a:r>
          </a:p>
          <a:p>
            <a:r>
              <a:rPr lang="ru-RU" dirty="0"/>
              <a:t>В.: сейчас покажем Буратино, как мы умеем составлять звуковые схемы . Из цветных квадратов выложите слова бык, белка, кабан. </a:t>
            </a:r>
          </a:p>
          <a:p>
            <a:r>
              <a:rPr lang="ru-RU" dirty="0"/>
              <a:t>(Вопросы </a:t>
            </a:r>
            <a:r>
              <a:rPr lang="ru-RU" dirty="0" smtClean="0"/>
              <a:t>воспитателя </a:t>
            </a:r>
            <a:r>
              <a:rPr lang="ru-RU" dirty="0"/>
              <a:t>по ходу работы. Какой первый звук? Какого цвета выложим фишку? Какой второй звук? Почему положили красную фишку? Сколько всего слогов в слове, почему? (Сколько гласных звуков, столько и слогов. Проверяем)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C:\Users\user\Desktop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" y="0"/>
            <a:ext cx="91059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Прямоугольник 1"/>
          <p:cNvSpPr>
            <a:spLocks noChangeArrowheads="1"/>
          </p:cNvSpPr>
          <p:nvPr/>
        </p:nvSpPr>
        <p:spPr bwMode="auto">
          <a:xfrm>
            <a:off x="611188" y="1773238"/>
            <a:ext cx="72009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>
                <a:latin typeface="Times New Roman" pitchFamily="18" charset="0"/>
              </a:rPr>
              <a:t>6. Физкультминутка</a:t>
            </a:r>
          </a:p>
          <a:p>
            <a:pPr algn="ctr"/>
            <a:endParaRPr lang="ru-RU" sz="2200">
              <a:latin typeface="Times New Roman" pitchFamily="18" charset="0"/>
            </a:endParaRPr>
          </a:p>
          <a:p>
            <a:pPr algn="ctr"/>
            <a:r>
              <a:rPr lang="ru-RU" sz="2200">
                <a:latin typeface="Times New Roman" pitchFamily="18" charset="0"/>
              </a:rPr>
              <a:t>Буратино потянулся</a:t>
            </a:r>
          </a:p>
          <a:p>
            <a:pPr algn="ctr"/>
            <a:r>
              <a:rPr lang="ru-RU" sz="2200">
                <a:latin typeface="Times New Roman" pitchFamily="18" charset="0"/>
              </a:rPr>
              <a:t>Раз нагнулся, два нагнулся</a:t>
            </a:r>
          </a:p>
          <a:p>
            <a:pPr algn="ctr"/>
            <a:r>
              <a:rPr lang="ru-RU" sz="2200">
                <a:latin typeface="Times New Roman" pitchFamily="18" charset="0"/>
              </a:rPr>
              <a:t>Руки в стороны развел</a:t>
            </a:r>
          </a:p>
          <a:p>
            <a:pPr algn="ctr"/>
            <a:r>
              <a:rPr lang="ru-RU" sz="2200">
                <a:latin typeface="Times New Roman" pitchFamily="18" charset="0"/>
              </a:rPr>
              <a:t>Ключик видно не нашел</a:t>
            </a:r>
          </a:p>
          <a:p>
            <a:pPr algn="ctr"/>
            <a:r>
              <a:rPr lang="ru-RU" sz="2200">
                <a:latin typeface="Times New Roman" pitchFamily="18" charset="0"/>
              </a:rPr>
              <a:t>Чтобы ключик нам достать</a:t>
            </a:r>
            <a:r>
              <a:rPr lang="en-US" sz="2200">
                <a:latin typeface="Times New Roman" pitchFamily="18" charset="0"/>
              </a:rPr>
              <a:t> </a:t>
            </a:r>
            <a:endParaRPr lang="ru-RU" sz="2200">
              <a:latin typeface="Times New Roman" pitchFamily="18" charset="0"/>
            </a:endParaRPr>
          </a:p>
          <a:p>
            <a:pPr algn="ctr"/>
            <a:r>
              <a:rPr lang="ru-RU" sz="2200">
                <a:latin typeface="Times New Roman" pitchFamily="18" charset="0"/>
              </a:rPr>
              <a:t>На носочки надо встать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Users\user\Desktop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" y="0"/>
            <a:ext cx="91059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Прямоугольник 1"/>
          <p:cNvSpPr>
            <a:spLocks noChangeArrowheads="1"/>
          </p:cNvSpPr>
          <p:nvPr/>
        </p:nvSpPr>
        <p:spPr bwMode="auto">
          <a:xfrm>
            <a:off x="611188" y="1196975"/>
            <a:ext cx="72009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</a:rPr>
              <a:t>7</a:t>
            </a:r>
            <a:r>
              <a:rPr lang="ru-RU" b="1" dirty="0"/>
              <a:t>. Знакомство с буквой Б</a:t>
            </a:r>
          </a:p>
          <a:p>
            <a:endParaRPr lang="ru-RU" dirty="0"/>
          </a:p>
          <a:p>
            <a:r>
              <a:rPr lang="ru-RU" dirty="0"/>
              <a:t>В.: </a:t>
            </a:r>
            <a:r>
              <a:rPr lang="ru-RU" dirty="0" smtClean="0"/>
              <a:t>ребята</a:t>
            </a:r>
            <a:r>
              <a:rPr lang="ru-RU" dirty="0"/>
              <a:t>, давайте мы расскажем Буратино, что мы слышим, произносим? (звуки). Что мы видим, читаем, пишем? (буквы). </a:t>
            </a:r>
          </a:p>
          <a:p>
            <a:endParaRPr lang="ru-RU" dirty="0"/>
          </a:p>
          <a:p>
            <a:r>
              <a:rPr lang="ru-RU" dirty="0"/>
              <a:t>Давайте все вместе повторим правило:</a:t>
            </a:r>
          </a:p>
          <a:p>
            <a:r>
              <a:rPr lang="ru-RU" dirty="0"/>
              <a:t>Звук я слышу, произношу,</a:t>
            </a:r>
          </a:p>
          <a:p>
            <a:r>
              <a:rPr lang="ru-RU" dirty="0"/>
              <a:t>Букву вижу, читаю, пишу.</a:t>
            </a:r>
          </a:p>
          <a:p>
            <a:r>
              <a:rPr lang="ru-RU" dirty="0"/>
              <a:t>Звуки [Б</a:t>
            </a:r>
            <a:r>
              <a:rPr lang="en-US" dirty="0"/>
              <a:t>]</a:t>
            </a:r>
            <a:r>
              <a:rPr lang="ru-RU" dirty="0"/>
              <a:t>, [Б’] обозначаются на письме буквой </a:t>
            </a:r>
            <a:r>
              <a:rPr lang="ru-RU" dirty="0" err="1"/>
              <a:t>Бб</a:t>
            </a:r>
            <a:r>
              <a:rPr lang="ru-RU" dirty="0"/>
              <a:t>.</a:t>
            </a:r>
          </a:p>
          <a:p>
            <a:r>
              <a:rPr lang="ru-RU" dirty="0"/>
              <a:t>На что похожа буква Б? Из каких элементов состоит буква Б?</a:t>
            </a:r>
          </a:p>
          <a:p>
            <a:r>
              <a:rPr lang="ru-RU" dirty="0"/>
              <a:t>В.: Буратино, </a:t>
            </a:r>
            <a:r>
              <a:rPr lang="ru-RU" dirty="0" smtClean="0"/>
              <a:t>барабан </a:t>
            </a:r>
            <a:endParaRPr lang="ru-RU" dirty="0"/>
          </a:p>
          <a:p>
            <a:r>
              <a:rPr lang="ru-RU" dirty="0"/>
              <a:t>                Белка, рыба и баран</a:t>
            </a:r>
          </a:p>
          <a:p>
            <a:r>
              <a:rPr lang="ru-RU" dirty="0"/>
              <a:t>                -Я играю на трубе </a:t>
            </a:r>
          </a:p>
          <a:p>
            <a:r>
              <a:rPr lang="ru-RU" dirty="0"/>
              <a:t>                И зовусь я буква «Б»!</a:t>
            </a:r>
          </a:p>
          <a:p>
            <a:r>
              <a:rPr lang="ru-RU" dirty="0"/>
              <a:t>На что похожа буква Б? Из каких элементов состоит буква Б?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Users\user\Desktop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" y="0"/>
            <a:ext cx="91059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Прямоугольник 1"/>
          <p:cNvSpPr>
            <a:spLocks noChangeArrowheads="1"/>
          </p:cNvSpPr>
          <p:nvPr/>
        </p:nvSpPr>
        <p:spPr bwMode="auto">
          <a:xfrm>
            <a:off x="611188" y="1484313"/>
            <a:ext cx="72009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 Игра «Живая буква»</a:t>
            </a:r>
            <a:r>
              <a:rPr lang="ru-RU" dirty="0"/>
              <a:t>    </a:t>
            </a:r>
          </a:p>
          <a:p>
            <a:r>
              <a:rPr lang="ru-RU" dirty="0"/>
              <a:t>Раз, два, три, четыре, пять – становись скорей играть</a:t>
            </a:r>
          </a:p>
          <a:p>
            <a:r>
              <a:rPr lang="ru-RU" dirty="0"/>
              <a:t>Буратино удивите, в букву все вы превратитесь. (Дети «превращаются» в букву, показывают букву Б с помощь пальцев. Прописывают букву в воздухе. Выкладывают буквы на столе из бобов, палочек </a:t>
            </a:r>
            <a:r>
              <a:rPr lang="ru-RU" dirty="0" err="1"/>
              <a:t>Кюизинера</a:t>
            </a:r>
            <a:r>
              <a:rPr lang="ru-RU" dirty="0"/>
              <a:t> и кружков (соревнование)</a:t>
            </a:r>
          </a:p>
          <a:p>
            <a:r>
              <a:rPr lang="ru-RU" dirty="0"/>
              <a:t>В.: молодцы, а теперь давайте пропишем букву в тетрадях (показ и объяснение </a:t>
            </a:r>
            <a:r>
              <a:rPr lang="ru-RU" dirty="0" smtClean="0"/>
              <a:t>воспитателя)</a:t>
            </a:r>
            <a:endParaRPr lang="ru-RU" dirty="0"/>
          </a:p>
          <a:p>
            <a:r>
              <a:rPr lang="ru-RU" b="1" dirty="0" smtClean="0"/>
              <a:t> </a:t>
            </a:r>
            <a:endParaRPr lang="ru-RU" b="1" dirty="0"/>
          </a:p>
          <a:p>
            <a:r>
              <a:rPr lang="ru-RU" b="1" dirty="0"/>
              <a:t>9. Игра «Живые слоги»</a:t>
            </a:r>
          </a:p>
          <a:p>
            <a:r>
              <a:rPr lang="ru-RU" dirty="0"/>
              <a:t>Раз, два, три, четыре, пять – выходи в кружок играть. Буратино рассыпал все свои монетки. На обратной стороне каждой монетки написана буква. Вам нужно будет разбиться на пары и составить из этих букв слоги. Какие слоги получились? Давайте прочитаем. А если поменяемся местами. Что у нас получится?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Users\user\Desktop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" y="0"/>
            <a:ext cx="91059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1" name="Прямоугольник 1"/>
          <p:cNvSpPr>
            <a:spLocks noChangeArrowheads="1"/>
          </p:cNvSpPr>
          <p:nvPr/>
        </p:nvSpPr>
        <p:spPr bwMode="auto">
          <a:xfrm>
            <a:off x="611188" y="1484313"/>
            <a:ext cx="72009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 10. Игра «В лесной глуши» </a:t>
            </a:r>
            <a:r>
              <a:rPr lang="ru-RU" dirty="0"/>
              <a:t>(активизация и актуализация словаря по теме «Дикие животные», совершенствование грамматического строя речи (образование притяжательных прилагательных). Совершенствование синтаксической стороны речи (сложноподчиненные предложения). </a:t>
            </a:r>
          </a:p>
          <a:p>
            <a:r>
              <a:rPr lang="ru-RU" dirty="0"/>
              <a:t>В.: приглашает детей за стол и открывает </a:t>
            </a:r>
            <a:r>
              <a:rPr lang="ru-RU" dirty="0" err="1"/>
              <a:t>коврограф</a:t>
            </a:r>
            <a:r>
              <a:rPr lang="ru-RU" dirty="0"/>
              <a:t>, на котором закреплено изображение дуба, из-за которого видны части тел диких животных.     </a:t>
            </a:r>
          </a:p>
          <a:p>
            <a:r>
              <a:rPr lang="ru-RU" dirty="0"/>
              <a:t>В.: </a:t>
            </a:r>
            <a:r>
              <a:rPr lang="ru-RU" dirty="0" smtClean="0"/>
              <a:t> В </a:t>
            </a:r>
            <a:r>
              <a:rPr lang="ru-RU" dirty="0"/>
              <a:t>лесной глуши спрятались дикие животные. Посмотрите внимательно, кто прячется за дубом. Расскажите, что вы видите. Составьте предложение со словом значит.                                                                                        Ответы детей: Я вижу беличий хвост, значит за деревом прячется белка. и </a:t>
            </a:r>
            <a:r>
              <a:rPr lang="ru-RU" dirty="0" err="1"/>
              <a:t>т.д</a:t>
            </a:r>
            <a:r>
              <a:rPr lang="ru-RU" dirty="0"/>
              <a:t>)</a:t>
            </a:r>
            <a:endParaRPr lang="en-US" dirty="0"/>
          </a:p>
          <a:p>
            <a:r>
              <a:rPr lang="ru-RU" dirty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:\Users\user\Desktop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" y="0"/>
            <a:ext cx="91059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Прямоугольник 1"/>
          <p:cNvSpPr>
            <a:spLocks noChangeArrowheads="1"/>
          </p:cNvSpPr>
          <p:nvPr/>
        </p:nvSpPr>
        <p:spPr bwMode="auto">
          <a:xfrm>
            <a:off x="611188" y="1484313"/>
            <a:ext cx="72009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 </a:t>
            </a:r>
            <a:r>
              <a:rPr lang="en-US" b="1"/>
              <a:t>III</a:t>
            </a:r>
            <a:r>
              <a:rPr lang="ru-RU" b="1"/>
              <a:t>. Итог занятия:</a:t>
            </a:r>
          </a:p>
          <a:p>
            <a:r>
              <a:rPr lang="ru-RU"/>
              <a:t>Вот вы и справились со всеми заданиями. Давайте напомним Буратино, с чем мы сегодня познакомились. Какое из заданий вам понравилось выполнять? А когда вы испытали трудности? Буратино очень благодарен вам. Он получил сегодня много знаний, благодаря вам. И в награду за ваши старания он вам дарит золотые ключики, чтобы вы могли открыть двери в страну знаний.</a:t>
            </a:r>
          </a:p>
          <a:p>
            <a:r>
              <a:rPr lang="ru-RU" b="1"/>
              <a:t>  </a:t>
            </a:r>
          </a:p>
          <a:p>
            <a:r>
              <a:rPr lang="ru-RU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 descr="C:\Users\user\Desktop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Прямоугольник 1"/>
          <p:cNvSpPr>
            <a:spLocks noChangeArrowheads="1"/>
          </p:cNvSpPr>
          <p:nvPr/>
        </p:nvSpPr>
        <p:spPr bwMode="auto">
          <a:xfrm>
            <a:off x="827088" y="1268413"/>
            <a:ext cx="7200900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 dirty="0"/>
          </a:p>
          <a:p>
            <a:r>
              <a:rPr lang="ru-RU" b="1" dirty="0">
                <a:latin typeface="Times New Roman" pitchFamily="18" charset="0"/>
              </a:rPr>
              <a:t>Цель:</a:t>
            </a:r>
            <a:r>
              <a:rPr lang="ru-RU" dirty="0">
                <a:latin typeface="Times New Roman" pitchFamily="18" charset="0"/>
              </a:rPr>
              <a:t> познакомить детей с буквой Б; научить писать букву Б</a:t>
            </a:r>
            <a:endParaRPr lang="en-US" dirty="0">
              <a:latin typeface="Times New Roman" pitchFamily="18" charset="0"/>
            </a:endParaRPr>
          </a:p>
          <a:p>
            <a:endParaRPr lang="ru-RU" b="1" u="sng" dirty="0">
              <a:latin typeface="Times New Roman" pitchFamily="18" charset="0"/>
            </a:endParaRPr>
          </a:p>
          <a:p>
            <a:r>
              <a:rPr lang="ru-RU" b="1" u="sng" dirty="0">
                <a:latin typeface="Times New Roman" pitchFamily="18" charset="0"/>
              </a:rPr>
              <a:t>1. О</a:t>
            </a:r>
            <a:r>
              <a:rPr lang="ru-RU" b="1" u="sng" dirty="0" smtClean="0">
                <a:latin typeface="Times New Roman" pitchFamily="18" charset="0"/>
              </a:rPr>
              <a:t>бразовательные </a:t>
            </a:r>
            <a:r>
              <a:rPr lang="ru-RU" b="1" u="sng" dirty="0">
                <a:latin typeface="Times New Roman" pitchFamily="18" charset="0"/>
              </a:rPr>
              <a:t>задачи: </a:t>
            </a:r>
          </a:p>
          <a:p>
            <a:pPr>
              <a:buFontTx/>
              <a:buChar char="-"/>
            </a:pPr>
            <a:r>
              <a:rPr lang="ru-RU" dirty="0">
                <a:latin typeface="Times New Roman" pitchFamily="18" charset="0"/>
              </a:rPr>
              <a:t>закрепить навык четкого произношения звуков [Б], [Б’], учить их дифференцировать; закреплять артикуляцию гласных звуков;</a:t>
            </a:r>
          </a:p>
          <a:p>
            <a:pPr>
              <a:buFontTx/>
              <a:buChar char="-"/>
            </a:pPr>
            <a:r>
              <a:rPr lang="ru-RU" dirty="0">
                <a:latin typeface="Times New Roman" pitchFamily="18" charset="0"/>
              </a:rPr>
              <a:t>познакомить детей с буквой Б;</a:t>
            </a:r>
          </a:p>
          <a:p>
            <a:r>
              <a:rPr lang="ru-RU" dirty="0">
                <a:latin typeface="Times New Roman" pitchFamily="18" charset="0"/>
              </a:rPr>
              <a:t>- закреплять умение определять наличие заданного звука в слове и его место в слове (начало, середина);</a:t>
            </a:r>
          </a:p>
          <a:p>
            <a:pPr>
              <a:buFontTx/>
              <a:buChar char="-"/>
            </a:pPr>
            <a:r>
              <a:rPr lang="ru-RU" dirty="0">
                <a:latin typeface="Times New Roman" pitchFamily="18" charset="0"/>
              </a:rPr>
              <a:t>формировать умение читать слова, делить слова на слоги;</a:t>
            </a:r>
          </a:p>
          <a:p>
            <a:pPr>
              <a:buFontTx/>
              <a:buChar char="-"/>
            </a:pPr>
            <a:r>
              <a:rPr lang="ru-RU" dirty="0">
                <a:latin typeface="Times New Roman" pitchFamily="18" charset="0"/>
              </a:rPr>
              <a:t>формировать навыки звукового анализа и синтеза слов;</a:t>
            </a:r>
          </a:p>
          <a:p>
            <a:pPr>
              <a:buFontTx/>
              <a:buChar char="-"/>
            </a:pPr>
            <a:r>
              <a:rPr lang="ru-RU" dirty="0">
                <a:latin typeface="Times New Roman" pitchFamily="18" charset="0"/>
              </a:rPr>
              <a:t>активизация и актуализация словаря по теме: «Животные», совершенствование грамматического строя речи (образование притяжательных прилагательных). Совершенствование синтаксической стороны речи (сложноподчиненные предложения)</a:t>
            </a:r>
          </a:p>
          <a:p>
            <a:pPr>
              <a:buFontTx/>
              <a:buChar char="-"/>
            </a:pPr>
            <a:endParaRPr lang="ru-RU" dirty="0">
              <a:latin typeface="Times New Roman" pitchFamily="18" charset="0"/>
            </a:endParaRPr>
          </a:p>
          <a:p>
            <a:endParaRPr lang="ru-RU" dirty="0">
              <a:latin typeface="Times New Roman" pitchFamily="18" charset="0"/>
            </a:endParaRPr>
          </a:p>
          <a:p>
            <a:r>
              <a:rPr lang="ru-RU" sz="2200" dirty="0">
                <a:latin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C:\Users\user\Desktop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Прямоугольник 1"/>
          <p:cNvSpPr>
            <a:spLocks noChangeArrowheads="1"/>
          </p:cNvSpPr>
          <p:nvPr/>
        </p:nvSpPr>
        <p:spPr bwMode="auto">
          <a:xfrm>
            <a:off x="827088" y="1268413"/>
            <a:ext cx="72009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 dirty="0"/>
          </a:p>
          <a:p>
            <a:endParaRPr lang="ru-RU" b="1" dirty="0"/>
          </a:p>
          <a:p>
            <a:r>
              <a:rPr lang="ru-RU" b="1" u="sng" dirty="0"/>
              <a:t>2</a:t>
            </a:r>
            <a:r>
              <a:rPr lang="ru-RU" b="1" u="sng" dirty="0" smtClean="0"/>
              <a:t>. Развивающие </a:t>
            </a:r>
            <a:r>
              <a:rPr lang="ru-RU" b="1" u="sng" dirty="0"/>
              <a:t>задачи:</a:t>
            </a:r>
          </a:p>
          <a:p>
            <a:endParaRPr lang="ru-RU" b="1" u="sng" dirty="0"/>
          </a:p>
          <a:p>
            <a:r>
              <a:rPr lang="ru-RU" dirty="0"/>
              <a:t>- Развивать фонематическое восприятие, память, внимание, мышление, общую моторику, координацию речи с движением</a:t>
            </a:r>
          </a:p>
          <a:p>
            <a:r>
              <a:rPr lang="ru-RU" dirty="0"/>
              <a:t>.</a:t>
            </a:r>
          </a:p>
          <a:p>
            <a:r>
              <a:rPr lang="ru-RU" b="1" u="sng" dirty="0"/>
              <a:t>3. В</a:t>
            </a:r>
            <a:r>
              <a:rPr lang="ru-RU" b="1" u="sng" dirty="0" smtClean="0"/>
              <a:t>оспитательные</a:t>
            </a:r>
            <a:endParaRPr lang="ru-RU" b="1" u="sng" dirty="0"/>
          </a:p>
          <a:p>
            <a:endParaRPr lang="ru-RU" dirty="0"/>
          </a:p>
          <a:p>
            <a:r>
              <a:rPr lang="ru-RU" dirty="0"/>
              <a:t>- Воспитывать навыки сотрудничества в игре и на занятии, самостоятельность, инициативность.</a:t>
            </a:r>
          </a:p>
          <a:p>
            <a:r>
              <a:rPr lang="ru-RU" dirty="0"/>
              <a:t>- Развивать умение использовать полученные знания в практической деятельности </a:t>
            </a:r>
          </a:p>
          <a:p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C:\Users\user\Desktop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Прямоугольник 1"/>
          <p:cNvSpPr>
            <a:spLocks noChangeArrowheads="1"/>
          </p:cNvSpPr>
          <p:nvPr/>
        </p:nvSpPr>
        <p:spPr bwMode="auto">
          <a:xfrm>
            <a:off x="827088" y="1628775"/>
            <a:ext cx="7200900" cy="298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cs typeface="Times New Roman" pitchFamily="18" charset="0"/>
              </a:rPr>
              <a:t>Предварительная работа:</a:t>
            </a:r>
          </a:p>
          <a:p>
            <a:r>
              <a:rPr lang="ru-RU">
                <a:cs typeface="Times New Roman" pitchFamily="18" charset="0"/>
              </a:rPr>
              <a:t>Посещение зоопарка, зверинца, циркового представления, просмотр слайдов о животных. Чтение рассказов Е.Чарушина,                                          И. Соколова-Микитова</a:t>
            </a:r>
          </a:p>
          <a:p>
            <a:endParaRPr lang="ru-RU" b="1">
              <a:cs typeface="Times New Roman" pitchFamily="18" charset="0"/>
            </a:endParaRPr>
          </a:p>
          <a:p>
            <a:pPr algn="ctr"/>
            <a:r>
              <a:rPr lang="ru-RU" sz="2400" b="1">
                <a:cs typeface="Times New Roman" pitchFamily="18" charset="0"/>
              </a:rPr>
              <a:t>Оборудование:</a:t>
            </a:r>
          </a:p>
          <a:p>
            <a:r>
              <a:rPr lang="ru-RU" sz="2000" b="1">
                <a:cs typeface="Times New Roman" pitchFamily="18" charset="0"/>
              </a:rPr>
              <a:t> </a:t>
            </a:r>
          </a:p>
          <a:p>
            <a:r>
              <a:rPr lang="ru-RU"/>
              <a:t>Игрушка Буратино; предметные картинки на звуки [Б],[Б’], фишки для звукового анализа, изображение буквы,«монетки» с буквами, </a:t>
            </a:r>
          </a:p>
          <a:p>
            <a:r>
              <a:rPr lang="ru-RU"/>
              <a:t>Бобы, палочки Кюизинера, кружки.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C:\Users\user\Desktop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Прямоугольник 1"/>
          <p:cNvSpPr>
            <a:spLocks noChangeArrowheads="1"/>
          </p:cNvSpPr>
          <p:nvPr/>
        </p:nvSpPr>
        <p:spPr bwMode="auto">
          <a:xfrm>
            <a:off x="827088" y="1268413"/>
            <a:ext cx="7200900" cy="427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ru-RU" sz="2000"/>
              <a:t>Структура занятия:</a:t>
            </a:r>
          </a:p>
          <a:p>
            <a:pPr marL="457200" indent="-457200" algn="ctr"/>
            <a:endParaRPr lang="ru-RU" sz="2000"/>
          </a:p>
          <a:p>
            <a:pPr marL="457200" indent="-457200"/>
            <a:r>
              <a:rPr lang="en-US"/>
              <a:t>I.</a:t>
            </a:r>
            <a:r>
              <a:rPr lang="ru-RU"/>
              <a:t>Организационный момент</a:t>
            </a:r>
          </a:p>
          <a:p>
            <a:pPr marL="457200" indent="-457200"/>
            <a:r>
              <a:rPr lang="ru-RU"/>
              <a:t>II.  Основная часть.</a:t>
            </a:r>
          </a:p>
          <a:p>
            <a:pPr marL="457200" indent="-457200"/>
            <a:r>
              <a:rPr lang="ru-RU"/>
              <a:t>1.Игра «Немые звуки» </a:t>
            </a:r>
          </a:p>
          <a:p>
            <a:pPr marL="457200" indent="-457200"/>
            <a:r>
              <a:rPr lang="ru-RU"/>
              <a:t>2.Отгадывание загадок </a:t>
            </a:r>
          </a:p>
          <a:p>
            <a:pPr marL="457200" indent="-457200"/>
            <a:r>
              <a:rPr lang="ru-RU"/>
              <a:t>3.  Игра «Подними шарик»</a:t>
            </a:r>
          </a:p>
          <a:p>
            <a:pPr marL="457200" indent="-457200"/>
            <a:r>
              <a:rPr lang="ru-RU"/>
              <a:t>4.  Игра «Поймай звук»</a:t>
            </a:r>
          </a:p>
          <a:p>
            <a:pPr marL="457200" indent="-457200"/>
            <a:r>
              <a:rPr lang="ru-RU"/>
              <a:t>5. Составление схемы слов</a:t>
            </a:r>
          </a:p>
          <a:p>
            <a:pPr marL="457200" indent="-457200"/>
            <a:r>
              <a:rPr lang="ru-RU"/>
              <a:t>6. Физкультминутка</a:t>
            </a:r>
          </a:p>
          <a:p>
            <a:pPr marL="457200" indent="-457200"/>
            <a:r>
              <a:rPr lang="ru-RU"/>
              <a:t>7. Знакомство с буквой Б</a:t>
            </a:r>
          </a:p>
          <a:p>
            <a:pPr marL="457200" indent="-457200"/>
            <a:r>
              <a:rPr lang="ru-RU"/>
              <a:t>8. Игра «Живая буква»</a:t>
            </a:r>
          </a:p>
          <a:p>
            <a:pPr marL="457200" indent="-457200"/>
            <a:r>
              <a:rPr lang="ru-RU"/>
              <a:t>9. Игра «Живые слоги»</a:t>
            </a:r>
          </a:p>
          <a:p>
            <a:pPr marL="457200" indent="-457200"/>
            <a:r>
              <a:rPr lang="ru-RU"/>
              <a:t>10. Игра «В лесной глуши»</a:t>
            </a:r>
          </a:p>
          <a:p>
            <a:pPr marL="457200" indent="-457200"/>
            <a:r>
              <a:rPr lang="ru-RU"/>
              <a:t>III. Подведение итогов.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C:\Users\user\Desktop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Прямоугольник 1"/>
          <p:cNvSpPr>
            <a:spLocks noChangeArrowheads="1"/>
          </p:cNvSpPr>
          <p:nvPr/>
        </p:nvSpPr>
        <p:spPr bwMode="auto">
          <a:xfrm>
            <a:off x="827088" y="1268413"/>
            <a:ext cx="7200900" cy="476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/>
              <a:t>Ход занятия:</a:t>
            </a:r>
          </a:p>
          <a:p>
            <a:r>
              <a:rPr lang="en-US" b="1" dirty="0"/>
              <a:t>I. </a:t>
            </a:r>
            <a:r>
              <a:rPr lang="ru-RU" b="1" dirty="0"/>
              <a:t>Организационный момент</a:t>
            </a:r>
          </a:p>
          <a:p>
            <a:r>
              <a:rPr lang="ru-RU" dirty="0" smtClean="0"/>
              <a:t>Воспитатель: Раз</a:t>
            </a:r>
            <a:r>
              <a:rPr lang="ru-RU" dirty="0"/>
              <a:t>, два, три, четыре, пять – становитесь в круг играть. Наступил новый день. Я улыбнусь вам, а вы улыбнитесь друг другу.</a:t>
            </a:r>
          </a:p>
          <a:p>
            <a:endParaRPr lang="ru-RU" dirty="0"/>
          </a:p>
          <a:p>
            <a:r>
              <a:rPr lang="ru-RU" dirty="0"/>
              <a:t>Деревянный озорник</a:t>
            </a:r>
          </a:p>
          <a:p>
            <a:r>
              <a:rPr lang="ru-RU" dirty="0"/>
              <a:t>Из сказки в нашу жизнь проник.</a:t>
            </a:r>
          </a:p>
          <a:p>
            <a:r>
              <a:rPr lang="ru-RU" dirty="0"/>
              <a:t>Любимец взрослых и детей,</a:t>
            </a:r>
          </a:p>
          <a:p>
            <a:r>
              <a:rPr lang="ru-RU" dirty="0"/>
              <a:t>Смельчак и выдумщик затей,</a:t>
            </a:r>
          </a:p>
          <a:p>
            <a:r>
              <a:rPr lang="ru-RU" dirty="0"/>
              <a:t>Проказник, весельчак и плут.</a:t>
            </a:r>
          </a:p>
          <a:p>
            <a:r>
              <a:rPr lang="ru-RU" dirty="0"/>
              <a:t>Скажите, как его зовут?</a:t>
            </a:r>
          </a:p>
          <a:p>
            <a:r>
              <a:rPr lang="ru-RU" dirty="0"/>
              <a:t>(Ответ: Буратино)</a:t>
            </a:r>
          </a:p>
          <a:p>
            <a:endParaRPr lang="ru-RU" dirty="0"/>
          </a:p>
          <a:p>
            <a:r>
              <a:rPr lang="ru-RU" dirty="0"/>
              <a:t>Сегодня к нам в гости пришел Буратино. Как вы помните, Буратино так и не дошел до школы, и он многого не знает. Буратино хочет сегодня у вас поучиться.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 descr="C:\Users\user\Desktop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827088" y="1268413"/>
            <a:ext cx="72009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/>
              <a:t>II. </a:t>
            </a:r>
            <a:r>
              <a:rPr lang="ru-RU" b="1" dirty="0"/>
              <a:t>Основная часть </a:t>
            </a:r>
            <a:endParaRPr lang="en-US" b="1" dirty="0"/>
          </a:p>
          <a:p>
            <a:r>
              <a:rPr lang="ru-RU" b="1" dirty="0"/>
              <a:t>1. Игра «Немые звуки»</a:t>
            </a:r>
          </a:p>
          <a:p>
            <a:r>
              <a:rPr lang="ru-RU" dirty="0" smtClean="0"/>
              <a:t>В.: </a:t>
            </a:r>
            <a:r>
              <a:rPr lang="ru-RU" dirty="0"/>
              <a:t>Буратино слышал, что вы умеете играть в игру «Немые звуки». Давайте научим и его играть в эту игру. Звуки будет показывать Данил, а вы будьте внимательны (Ребенок показывает артикуляцию гласных звуков, а дети произносят их вслух хором)</a:t>
            </a:r>
          </a:p>
          <a:p>
            <a:r>
              <a:rPr lang="ru-RU" dirty="0"/>
              <a:t>Звуки, которые мы с вами сейчас проговаривали, как называются и почему? </a:t>
            </a:r>
          </a:p>
          <a:p>
            <a:r>
              <a:rPr lang="ru-RU" dirty="0"/>
              <a:t>Дети</a:t>
            </a:r>
            <a:r>
              <a:rPr lang="ru-RU" dirty="0" smtClean="0"/>
              <a:t>: гласные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/>
              <a:t>В</a:t>
            </a:r>
            <a:r>
              <a:rPr lang="ru-RU" dirty="0" smtClean="0"/>
              <a:t>.: </a:t>
            </a:r>
            <a:r>
              <a:rPr lang="ru-RU" dirty="0"/>
              <a:t>каким цветом мы обозначаем гласные звуки </a:t>
            </a:r>
          </a:p>
          <a:p>
            <a:r>
              <a:rPr lang="ru-RU" dirty="0"/>
              <a:t>Дети: красным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 descr="C:\Users\user\Desktop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Прямоугольник 1"/>
          <p:cNvSpPr>
            <a:spLocks noChangeArrowheads="1"/>
          </p:cNvSpPr>
          <p:nvPr/>
        </p:nvSpPr>
        <p:spPr bwMode="auto">
          <a:xfrm>
            <a:off x="827088" y="1268413"/>
            <a:ext cx="7200900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2</a:t>
            </a:r>
            <a:r>
              <a:rPr lang="en-US" b="1"/>
              <a:t>.</a:t>
            </a:r>
            <a:r>
              <a:rPr lang="ru-RU" b="1"/>
              <a:t> Отгадывание загадок. Выкладывание картинок.</a:t>
            </a:r>
          </a:p>
          <a:p>
            <a:r>
              <a:rPr lang="ru-RU"/>
              <a:t>Загадки</a:t>
            </a:r>
          </a:p>
          <a:p>
            <a:r>
              <a:rPr lang="ru-RU"/>
              <a:t>1. В зоопарке я найду                                 </a:t>
            </a:r>
          </a:p>
          <a:p>
            <a:r>
              <a:rPr lang="ru-RU"/>
              <a:t>Зверя этого в пруду.</a:t>
            </a:r>
          </a:p>
          <a:p>
            <a:r>
              <a:rPr lang="ru-RU"/>
              <a:t>Если выйдет он на сушу,</a:t>
            </a:r>
          </a:p>
          <a:p>
            <a:r>
              <a:rPr lang="ru-RU"/>
              <a:t>Станет очень неуклюжим. (Бегемот)</a:t>
            </a:r>
          </a:p>
          <a:p>
            <a:r>
              <a:rPr lang="ru-RU"/>
              <a:t>                                          </a:t>
            </a:r>
          </a:p>
          <a:p>
            <a:r>
              <a:rPr lang="ru-RU"/>
              <a:t>                                            2. Прибыла из жарких стран,</a:t>
            </a:r>
          </a:p>
          <a:p>
            <a:r>
              <a:rPr lang="ru-RU"/>
              <a:t>                                             Там жила среди лиан</a:t>
            </a:r>
          </a:p>
          <a:p>
            <a:r>
              <a:rPr lang="ru-RU"/>
              <a:t>                                             И, за хвост на них повиснув,</a:t>
            </a:r>
          </a:p>
          <a:p>
            <a:r>
              <a:rPr lang="ru-RU"/>
              <a:t>                                              Уплетала я банан.                           						(Обезьяна)                      3. Вот лошадки, все в полосках,</a:t>
            </a:r>
          </a:p>
          <a:p>
            <a:r>
              <a:rPr lang="ru-RU"/>
              <a:t>Может быть, они в матросках</a:t>
            </a:r>
          </a:p>
          <a:p>
            <a:r>
              <a:rPr lang="ru-RU"/>
              <a:t>Нет, они такого цвета.</a:t>
            </a:r>
          </a:p>
          <a:p>
            <a:r>
              <a:rPr lang="ru-RU"/>
              <a:t>Угадайте, кто же это? (Зебры) </a:t>
            </a:r>
          </a:p>
          <a:p>
            <a:r>
              <a:rPr lang="ru-RU"/>
              <a:t>Скажите, какие звуки встречаются в названиях этих животных? Правильно – звуки [Б],[Б’].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 descr="C:\Users\user\Desktop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Прямоугольник 1"/>
          <p:cNvSpPr>
            <a:spLocks noChangeArrowheads="1"/>
          </p:cNvSpPr>
          <p:nvPr/>
        </p:nvSpPr>
        <p:spPr bwMode="auto">
          <a:xfrm>
            <a:off x="827088" y="1268413"/>
            <a:ext cx="72009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dirty="0"/>
              <a:t>В.: ребята, а вы поняли о каких звуках мы будем говорить на занятии</a:t>
            </a:r>
            <a:r>
              <a:rPr lang="ru-RU" dirty="0" smtClean="0"/>
              <a:t>? </a:t>
            </a:r>
            <a:endParaRPr lang="ru-RU" dirty="0"/>
          </a:p>
          <a:p>
            <a:r>
              <a:rPr lang="ru-RU" dirty="0"/>
              <a:t>Дети: да, о звуках [Б],[Б’]. </a:t>
            </a:r>
          </a:p>
          <a:p>
            <a:r>
              <a:rPr lang="ru-RU" dirty="0"/>
              <a:t>В.: дайте характеристику звуков</a:t>
            </a:r>
          </a:p>
          <a:p>
            <a:r>
              <a:rPr lang="ru-RU" dirty="0"/>
              <a:t>Дети: звук [Б] произносится с препятствием (ему мешают губы), значит это согласный звук, звонкий, бывает твердый или мягкий.                   </a:t>
            </a:r>
          </a:p>
          <a:p>
            <a:r>
              <a:rPr lang="ru-RU" dirty="0"/>
              <a:t>В.: </a:t>
            </a:r>
            <a:r>
              <a:rPr lang="ru-RU" dirty="0" smtClean="0"/>
              <a:t> Маша</a:t>
            </a:r>
            <a:r>
              <a:rPr lang="ru-RU" dirty="0"/>
              <a:t>, расскажи Буратино про звук [Б]</a:t>
            </a:r>
            <a:r>
              <a:rPr lang="en-US" dirty="0"/>
              <a:t> </a:t>
            </a:r>
            <a:endParaRPr lang="ru-RU" dirty="0"/>
          </a:p>
          <a:p>
            <a:r>
              <a:rPr lang="ru-RU" dirty="0"/>
              <a:t>Маша: согласный, твёрдый, звонкий. </a:t>
            </a:r>
          </a:p>
          <a:p>
            <a:r>
              <a:rPr lang="ru-RU" dirty="0"/>
              <a:t>В.: </a:t>
            </a:r>
            <a:r>
              <a:rPr lang="ru-RU" dirty="0" smtClean="0"/>
              <a:t> каким </a:t>
            </a:r>
            <a:r>
              <a:rPr lang="ru-RU" dirty="0"/>
              <a:t>цветом обозначается звук? (синим)</a:t>
            </a:r>
          </a:p>
          <a:p>
            <a:r>
              <a:rPr lang="ru-RU" dirty="0"/>
              <a:t>В.: Лена, дай характеристику звука [Б’].                              </a:t>
            </a:r>
            <a:r>
              <a:rPr lang="ru-RU" dirty="0" smtClean="0"/>
              <a:t>               Лена</a:t>
            </a:r>
            <a:r>
              <a:rPr lang="ru-RU" dirty="0"/>
              <a:t>: звук согласный, мягкий, звонкий.</a:t>
            </a:r>
          </a:p>
          <a:p>
            <a:r>
              <a:rPr lang="ru-RU" dirty="0"/>
              <a:t>Каким цветом обозначается звук? (зелёным) </a:t>
            </a:r>
          </a:p>
          <a:p>
            <a:r>
              <a:rPr lang="ru-RU" dirty="0"/>
              <a:t>В.: молодцы.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1392</Words>
  <Application>Microsoft Office PowerPoint</Application>
  <PresentationFormat>Экран (4:3)</PresentationFormat>
  <Paragraphs>153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МБОУ НШ «ПРОГИМНАЗИЯ»  Конспект занятия по обучению грамоте.  Тема: «Согласные звуки [Б], [Б’], буква Б»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Альфира Насырьяновна</dc:creator>
  <cp:lastModifiedBy>user</cp:lastModifiedBy>
  <cp:revision>25</cp:revision>
  <dcterms:created xsi:type="dcterms:W3CDTF">2017-10-03T16:28:07Z</dcterms:created>
  <dcterms:modified xsi:type="dcterms:W3CDTF">2018-06-27T10:00:10Z</dcterms:modified>
</cp:coreProperties>
</file>