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6" r:id="rId11"/>
    <p:sldId id="267" r:id="rId12"/>
    <p:sldId id="268" r:id="rId13"/>
    <p:sldId id="264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48FA213-FB3F-493A-B92E-045B8982C6D3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C86DCB3-DF5C-49B6-86E5-BCB893CC236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FA213-FB3F-493A-B92E-045B8982C6D3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6DCB3-DF5C-49B6-86E5-BCB893CC23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FA213-FB3F-493A-B92E-045B8982C6D3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6DCB3-DF5C-49B6-86E5-BCB893CC23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48FA213-FB3F-493A-B92E-045B8982C6D3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C86DCB3-DF5C-49B6-86E5-BCB893CC236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48FA213-FB3F-493A-B92E-045B8982C6D3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C86DCB3-DF5C-49B6-86E5-BCB893CC236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FA213-FB3F-493A-B92E-045B8982C6D3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6DCB3-DF5C-49B6-86E5-BCB893CC23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FA213-FB3F-493A-B92E-045B8982C6D3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6DCB3-DF5C-49B6-86E5-BCB893CC236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8FA213-FB3F-493A-B92E-045B8982C6D3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C86DCB3-DF5C-49B6-86E5-BCB893CC23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FA213-FB3F-493A-B92E-045B8982C6D3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6DCB3-DF5C-49B6-86E5-BCB893CC23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48FA213-FB3F-493A-B92E-045B8982C6D3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C86DCB3-DF5C-49B6-86E5-BCB893CC236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8FA213-FB3F-493A-B92E-045B8982C6D3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C86DCB3-DF5C-49B6-86E5-BCB893CC236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48FA213-FB3F-493A-B92E-045B8982C6D3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C86DCB3-DF5C-49B6-86E5-BCB893CC23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628800"/>
            <a:ext cx="6766520" cy="3389762"/>
          </a:xfrm>
        </p:spPr>
        <p:txBody>
          <a:bodyPr>
            <a:normAutofit/>
          </a:bodyPr>
          <a:lstStyle/>
          <a:p>
            <a:r>
              <a:rPr lang="ru-RU" sz="3600" dirty="0"/>
              <a:t>особенности обучения английскому языку детей среднего школьного возраста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err="1" smtClean="0"/>
              <a:t>Дохова</a:t>
            </a:r>
            <a:r>
              <a:rPr lang="ru-RU" dirty="0" smtClean="0"/>
              <a:t> М.М.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6509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Игры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330824" cy="4873752"/>
          </a:xfrm>
        </p:spPr>
        <p:txBody>
          <a:bodyPr/>
          <a:lstStyle/>
          <a:p>
            <a:r>
              <a:rPr lang="ru-RU" dirty="0" smtClean="0"/>
              <a:t>Игра на уроке английского языка является ситуативно-вариативным упражнением, которое тренирует не только лексику, но и интонацию, манеру речи, т.к. речевая ситуация максимально приближена к реальному общению.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620688"/>
            <a:ext cx="4194043" cy="314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732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 </a:t>
            </a:r>
            <a:r>
              <a:rPr lang="ru-RU" dirty="0" smtClean="0"/>
              <a:t>Можно </a:t>
            </a:r>
            <a:r>
              <a:rPr lang="ru-RU" dirty="0"/>
              <a:t>сформулировать </a:t>
            </a:r>
            <a:r>
              <a:rPr lang="ru-RU" dirty="0" smtClean="0"/>
              <a:t>ряд </a:t>
            </a:r>
            <a:r>
              <a:rPr lang="ru-RU" dirty="0"/>
              <a:t>требований, на которые стоит обязательно обратить внимание при использовании игрового метода обучения.  </a:t>
            </a:r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r>
              <a:rPr lang="ru-RU" i="1" dirty="0" smtClean="0"/>
              <a:t>1</a:t>
            </a:r>
            <a:r>
              <a:rPr lang="ru-RU" i="1" dirty="0"/>
              <a:t>. </a:t>
            </a:r>
            <a:r>
              <a:rPr lang="ru-RU" i="1" dirty="0" smtClean="0"/>
              <a:t>Игра – не просто развлечение, а средство достижения конкретной цели</a:t>
            </a:r>
          </a:p>
          <a:p>
            <a:pPr marL="0" indent="0">
              <a:buNone/>
            </a:pPr>
            <a:r>
              <a:rPr lang="ru-RU" i="1" dirty="0" smtClean="0"/>
              <a:t> </a:t>
            </a:r>
            <a:r>
              <a:rPr lang="ru-RU" i="1" dirty="0"/>
              <a:t>2. У детей должно быть полное понимание </a:t>
            </a:r>
            <a:r>
              <a:rPr lang="ru-RU" i="1" dirty="0" smtClean="0"/>
              <a:t>правил</a:t>
            </a:r>
          </a:p>
          <a:p>
            <a:pPr marL="0" indent="0">
              <a:buNone/>
            </a:pPr>
            <a:r>
              <a:rPr lang="ru-RU" i="1" dirty="0" smtClean="0"/>
              <a:t> </a:t>
            </a:r>
            <a:r>
              <a:rPr lang="ru-RU" i="1" dirty="0"/>
              <a:t>3. Поведение в игре не должно отличаться от поведения в реальной жизненной ситуации. 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4. </a:t>
            </a:r>
            <a:r>
              <a:rPr lang="ru-RU" i="1" dirty="0"/>
              <a:t>Ни в коем случае не должно быть унижения достоинства игроков (как победивших, так и проигравших).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/>
              <a:t>5</a:t>
            </a:r>
            <a:r>
              <a:rPr lang="ru-RU" i="1" dirty="0" smtClean="0"/>
              <a:t>. </a:t>
            </a:r>
            <a:r>
              <a:rPr lang="ru-RU" i="1" dirty="0"/>
              <a:t>Педагог нужен в игре только для того, чтобы ее организовать и направлять в нужное русло.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6. Стоит привлекать внимание детей к анализу как игры, так и ее результатов. </a:t>
            </a:r>
          </a:p>
          <a:p>
            <a:pPr marL="0" indent="0">
              <a:buNone/>
            </a:pPr>
            <a:r>
              <a:rPr lang="ru-RU" i="1" dirty="0" smtClean="0"/>
              <a:t>7. </a:t>
            </a:r>
            <a:r>
              <a:rPr lang="ru-RU" i="1" dirty="0"/>
              <a:t>В игре не должно быть очень много </a:t>
            </a:r>
            <a:r>
              <a:rPr lang="ru-RU" i="1" dirty="0" smtClean="0"/>
              <a:t>нового материала</a:t>
            </a:r>
          </a:p>
          <a:p>
            <a:pPr marL="0" indent="0">
              <a:buNone/>
            </a:pPr>
            <a:r>
              <a:rPr lang="ru-RU" i="1" dirty="0" smtClean="0"/>
              <a:t>8. </a:t>
            </a:r>
            <a:r>
              <a:rPr lang="ru-RU" i="1" dirty="0"/>
              <a:t>Н</a:t>
            </a:r>
            <a:r>
              <a:rPr lang="ru-RU" i="1" dirty="0" smtClean="0"/>
              <a:t>еобходимо </a:t>
            </a:r>
            <a:r>
              <a:rPr lang="ru-RU" i="1" dirty="0"/>
              <a:t>соблюдать чувство </a:t>
            </a:r>
            <a:r>
              <a:rPr lang="ru-RU" i="1" dirty="0" smtClean="0"/>
              <a:t>меры. </a:t>
            </a:r>
          </a:p>
          <a:p>
            <a:pPr marL="0" indent="0">
              <a:buNone/>
            </a:pPr>
            <a:r>
              <a:rPr lang="ru-RU" i="1" dirty="0" smtClean="0"/>
              <a:t>9. Не </a:t>
            </a:r>
            <a:r>
              <a:rPr lang="ru-RU" i="1" dirty="0"/>
              <a:t>принуждать участвовать в </a:t>
            </a:r>
            <a:r>
              <a:rPr lang="ru-RU" i="1" dirty="0" smtClean="0"/>
              <a:t>игре</a:t>
            </a:r>
          </a:p>
        </p:txBody>
      </p:sp>
    </p:spTree>
    <p:extLst>
      <p:ext uri="{BB962C8B-B14F-4D97-AF65-F5344CB8AC3E}">
        <p14:creationId xmlns:p14="http://schemas.microsoft.com/office/powerpoint/2010/main" val="3299869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u="sng" dirty="0" smtClean="0"/>
              <a:t>Примеры игр на уроке английского языка:</a:t>
            </a:r>
          </a:p>
          <a:p>
            <a:endParaRPr lang="ru-RU" dirty="0"/>
          </a:p>
          <a:p>
            <a:r>
              <a:rPr lang="en-US" dirty="0" smtClean="0"/>
              <a:t>charades/</a:t>
            </a:r>
            <a:r>
              <a:rPr lang="en-US" dirty="0" err="1" smtClean="0"/>
              <a:t>pictionary</a:t>
            </a:r>
            <a:r>
              <a:rPr lang="en-US" dirty="0" smtClean="0"/>
              <a:t>/guess the word</a:t>
            </a:r>
          </a:p>
          <a:p>
            <a:r>
              <a:rPr lang="en-US" dirty="0" smtClean="0"/>
              <a:t>Alias</a:t>
            </a:r>
          </a:p>
          <a:p>
            <a:r>
              <a:rPr lang="en-US" dirty="0" smtClean="0"/>
              <a:t>Grammar battle</a:t>
            </a:r>
          </a:p>
          <a:p>
            <a:r>
              <a:rPr lang="en-US" dirty="0"/>
              <a:t>Two Truths and a </a:t>
            </a:r>
            <a:r>
              <a:rPr lang="en-US" dirty="0" smtClean="0"/>
              <a:t>Lie</a:t>
            </a:r>
          </a:p>
          <a:p>
            <a:r>
              <a:rPr lang="en-US" dirty="0" smtClean="0"/>
              <a:t>Toss and Talk</a:t>
            </a:r>
          </a:p>
          <a:p>
            <a:r>
              <a:rPr lang="en-US" dirty="0"/>
              <a:t>B</a:t>
            </a:r>
            <a:r>
              <a:rPr lang="en-US" dirty="0" smtClean="0"/>
              <a:t>oard games</a:t>
            </a:r>
            <a:r>
              <a:rPr lang="ru-RU" dirty="0" smtClean="0"/>
              <a:t> 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7" r="11245"/>
          <a:stretch/>
        </p:blipFill>
        <p:spPr>
          <a:xfrm>
            <a:off x="6156176" y="1052871"/>
            <a:ext cx="2226179" cy="20414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645024"/>
            <a:ext cx="4032448" cy="26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367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Проектная деятельность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Проекты могут быть индивидуальными, но чаще всего обучающиеся работают в группах. Этот вид деятельности всегда  вызывает большой интерес, так как подростки, прежде всего, ориентированы на общение со сверстниками и развитие своих коммуникативных навыков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ru-RU" dirty="0"/>
              <a:t>Проектная технология развивает у обучающихся умения самостоятельно планировать свою деятельность, находить нужную информацию, творчески мыслить</a:t>
            </a:r>
            <a:r>
              <a:rPr lang="ru-RU" dirty="0" smtClean="0"/>
              <a:t>.</a:t>
            </a:r>
            <a:r>
              <a:rPr lang="ru-RU" dirty="0"/>
              <a:t> Возможность  самовыражения и достигнутый результат  повышает самооценку, что в свою очередь, положительно сказывается на интересе к предмету и мотивации к его изучению.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2213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Интересы учащихся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915000" cy="4873752"/>
          </a:xfrm>
        </p:spPr>
        <p:txBody>
          <a:bodyPr/>
          <a:lstStyle/>
          <a:p>
            <a:r>
              <a:rPr lang="ru-RU" dirty="0"/>
              <a:t>В работе с подростками для повышения их мотивации следует активно привлекать то, без чего они уже не представляют свой мир – это компьютерные технологии и </a:t>
            </a:r>
            <a:r>
              <a:rPr lang="ru-RU" dirty="0" err="1"/>
              <a:t>интернет-ресурсы</a:t>
            </a:r>
            <a:r>
              <a:rPr lang="ru-RU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ru-RU" dirty="0"/>
              <a:t>Интернет – это также средство коммуникации, и его нужно использовать для общения учителя и обучающихся вне класса.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340768"/>
            <a:ext cx="2342728" cy="351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113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Чтение блогов, созданных англоязычными пользователями, также очень интересно и полезно, так как они являются источниками живого английского языка. </a:t>
            </a:r>
            <a:r>
              <a:rPr lang="ru-RU" dirty="0" smtClean="0"/>
              <a:t>Просмотр англоязычного контента в </a:t>
            </a:r>
            <a:r>
              <a:rPr lang="ru-RU" dirty="0" err="1" smtClean="0"/>
              <a:t>соц.сетях</a:t>
            </a:r>
            <a:endParaRPr lang="ru-RU" dirty="0" smtClean="0"/>
          </a:p>
          <a:p>
            <a:r>
              <a:rPr lang="ru-RU" dirty="0" smtClean="0"/>
              <a:t>Просмотр любимых фильмов, сериалов на английском языке, прослушивание в классе песен на английском языке может способствовать развитию навыков </a:t>
            </a:r>
            <a:r>
              <a:rPr lang="ru-RU" dirty="0" err="1" smtClean="0"/>
              <a:t>аудирования</a:t>
            </a:r>
            <a:r>
              <a:rPr lang="ru-RU" dirty="0" smtClean="0"/>
              <a:t> и устной речи. </a:t>
            </a:r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5121957"/>
            <a:ext cx="3168352" cy="17192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6059"/>
            <a:ext cx="4392488" cy="132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713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17440"/>
            <a:ext cx="7467600" cy="4656512"/>
          </a:xfrm>
        </p:spPr>
        <p:txBody>
          <a:bodyPr/>
          <a:lstStyle/>
          <a:p>
            <a:r>
              <a:rPr lang="ru-RU" dirty="0"/>
              <a:t>Еще одной современной технологией, эффективной и интересной для подростков, является такой вариант проектной деятельности как веб-</a:t>
            </a:r>
            <a:r>
              <a:rPr lang="ru-RU" dirty="0" err="1"/>
              <a:t>квест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Преимущества </a:t>
            </a:r>
            <a:r>
              <a:rPr lang="ru-RU" dirty="0"/>
              <a:t>этой технологии заключаются в том, что она удовлетворяет потребности подростков в самостоятельности и автономности, а также  мотивирует обучающихся изучать языковой материал и применять его на практике.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88640"/>
            <a:ext cx="2023354" cy="1628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15280"/>
            <a:ext cx="1279477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55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Учитель - друг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Общение учителя с подростками должно быть построено на основе уважения, дружбы, доверия, помощи. Следует всегда отмечать и поощрять успехи подростков в учебной деятельности, воспитывать у них чувство уверенности в себе и своих силах, повышать их самооценку.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259483"/>
            <a:ext cx="3384376" cy="228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521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1) основные </a:t>
            </a:r>
            <a:r>
              <a:rPr lang="ru-RU" b="1" dirty="0"/>
              <a:t>особенности обучения английскому языку детей среднего школьного </a:t>
            </a:r>
            <a:r>
              <a:rPr lang="ru-RU" b="1" dirty="0" smtClean="0"/>
              <a:t>возраста</a:t>
            </a:r>
          </a:p>
          <a:p>
            <a:pPr marL="0" indent="0">
              <a:buNone/>
            </a:pPr>
            <a:r>
              <a:rPr lang="ru-RU" b="1" dirty="0" smtClean="0"/>
              <a:t>2) повышения </a:t>
            </a:r>
            <a:r>
              <a:rPr lang="ru-RU" b="1" dirty="0"/>
              <a:t>мотивации у подростков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при обучении английскому </a:t>
            </a:r>
            <a:r>
              <a:rPr lang="ru-RU" b="1" dirty="0" smtClean="0"/>
              <a:t>языку</a:t>
            </a:r>
          </a:p>
          <a:p>
            <a:pPr>
              <a:buFontTx/>
              <a:buChar char="-"/>
            </a:pPr>
            <a:r>
              <a:rPr lang="ru-RU" b="1" i="1" dirty="0" smtClean="0"/>
              <a:t>игры</a:t>
            </a:r>
          </a:p>
          <a:p>
            <a:pPr>
              <a:buFontTx/>
              <a:buChar char="-"/>
            </a:pPr>
            <a:r>
              <a:rPr lang="ru-RU" b="1" i="1" dirty="0" smtClean="0"/>
              <a:t>проектная деятельность</a:t>
            </a:r>
          </a:p>
          <a:p>
            <a:pPr>
              <a:buFontTx/>
              <a:buChar char="-"/>
            </a:pPr>
            <a:r>
              <a:rPr lang="ru-RU" b="1" i="1" dirty="0" smtClean="0"/>
              <a:t>интересы учащихся.</a:t>
            </a:r>
          </a:p>
          <a:p>
            <a:pPr marL="0" indent="0">
              <a:buNone/>
            </a:pPr>
            <a:r>
              <a:rPr lang="ru-RU" b="1" dirty="0" smtClean="0"/>
              <a:t>3) взаимоотношения с учителем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b="1" i="1" dirty="0" smtClean="0"/>
          </a:p>
          <a:p>
            <a:pPr>
              <a:buFontTx/>
              <a:buChar char="-"/>
            </a:pPr>
            <a:endParaRPr lang="ru-RU" b="1" i="1" dirty="0"/>
          </a:p>
          <a:p>
            <a:pPr>
              <a:buFontTx/>
              <a:buChar char="-"/>
            </a:pPr>
            <a:endParaRPr lang="ru-RU" b="1" i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4930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02234"/>
          </a:xfrm>
        </p:spPr>
        <p:txBody>
          <a:bodyPr>
            <a:normAutofit/>
          </a:bodyPr>
          <a:lstStyle/>
          <a:p>
            <a:r>
              <a:rPr lang="ru-RU" b="1" dirty="0"/>
              <a:t>основные особенности обучения английскому языку детей среднего школьного возраста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060848"/>
            <a:ext cx="4834880" cy="4413104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/>
              <a:t>Средний школьный возраст (11-15 лет) - сложный переходный возраст от детства к взрослости. Подросток отличается большой восприимчивостью к усвоению норм, ценностей и способов поведения, которые существуют в мире взрослых. Как субъект учебной деятельности подросток характеризуется тенденцией к утверждению своей позиции, стремлением выделиться среди сверстников, что часто способствует усилению познавательной мотивации. 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060848"/>
            <a:ext cx="3426525" cy="19302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326" y="4210946"/>
            <a:ext cx="304800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023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7467600" cy="5709248"/>
          </a:xfrm>
        </p:spPr>
        <p:txBody>
          <a:bodyPr>
            <a:normAutofit/>
          </a:bodyPr>
          <a:lstStyle/>
          <a:p>
            <a:r>
              <a:rPr lang="ru-RU" dirty="0"/>
              <a:t>В обучении иностранному языку средний школьный возраст соотносится с основным этапом, который, с одной стороны, является продолжением начального этапа, сохраняя его черты, а с другой - является новой ступенью в развитии коммуникативной </a:t>
            </a:r>
            <a:r>
              <a:rPr lang="ru-RU" dirty="0" smtClean="0"/>
              <a:t>компетенции</a:t>
            </a:r>
          </a:p>
          <a:p>
            <a:endParaRPr lang="ru-RU" dirty="0"/>
          </a:p>
          <a:p>
            <a:r>
              <a:rPr lang="ru-RU" dirty="0"/>
              <a:t>При изучении иностранного языка учащиеся на этой ступени обучения уже не проявляют той поразительной легкости в овладении языком, как это наблюдается в младшем школьном возрасте. Процесс усвоения начинает приобретать, главным образом, интеллектуальный характер.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245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В </a:t>
            </a:r>
            <a:r>
              <a:rPr lang="ru-RU" sz="2200" dirty="0"/>
              <a:t>подростковом и раннем юношеском возрасте активное развитие получает </a:t>
            </a:r>
            <a:r>
              <a:rPr lang="ru-RU" sz="2200" i="1" dirty="0"/>
              <a:t>чтение, монологическая </a:t>
            </a:r>
            <a:r>
              <a:rPr lang="ru-RU" sz="2200" dirty="0"/>
              <a:t>и</a:t>
            </a:r>
            <a:r>
              <a:rPr lang="ru-RU" sz="2200" i="1" dirty="0"/>
              <a:t> письменная речь</a:t>
            </a:r>
            <a:r>
              <a:rPr lang="ru-RU" sz="2200" dirty="0" smtClean="0"/>
              <a:t>.</a:t>
            </a:r>
          </a:p>
          <a:p>
            <a:pPr>
              <a:buFontTx/>
              <a:buChar char="-"/>
            </a:pPr>
            <a:r>
              <a:rPr lang="ru-RU" sz="2200" dirty="0" smtClean="0"/>
              <a:t>С </a:t>
            </a:r>
            <a:r>
              <a:rPr lang="ru-RU" sz="2200" dirty="0"/>
              <a:t>5 по 9 классы </a:t>
            </a:r>
            <a:r>
              <a:rPr lang="ru-RU" sz="2200" i="1" dirty="0"/>
              <a:t>чтение</a:t>
            </a:r>
            <a:r>
              <a:rPr lang="ru-RU" sz="2200" dirty="0"/>
              <a:t> развивается в направлении от умения читать правильно, бегло и выразительно до способности </a:t>
            </a:r>
            <a:r>
              <a:rPr lang="ru-RU" sz="2200" dirty="0" err="1"/>
              <a:t>декламирования</a:t>
            </a:r>
            <a:r>
              <a:rPr lang="ru-RU" sz="2200" dirty="0"/>
              <a:t> наизусть. </a:t>
            </a:r>
            <a:endParaRPr lang="ru-RU" sz="2200" dirty="0" smtClean="0"/>
          </a:p>
          <a:p>
            <a:pPr>
              <a:buFontTx/>
              <a:buChar char="-"/>
            </a:pPr>
            <a:r>
              <a:rPr lang="ru-RU" sz="2200" i="1" dirty="0" smtClean="0"/>
              <a:t>Монологическая </a:t>
            </a:r>
            <a:r>
              <a:rPr lang="ru-RU" sz="2200" i="1" dirty="0"/>
              <a:t>речь </a:t>
            </a:r>
            <a:r>
              <a:rPr lang="ru-RU" sz="2200" dirty="0"/>
              <a:t>преобразуется иначе: от умения пересказывать небольшое произведение или отрывок текста до способности самостоятельно готовить устное выступление, вести рассуждения, высказывать мысли и аргументировать их. </a:t>
            </a:r>
            <a:endParaRPr lang="ru-RU" sz="2200" dirty="0" smtClean="0"/>
          </a:p>
          <a:p>
            <a:pPr>
              <a:buFontTx/>
              <a:buChar char="-"/>
            </a:pPr>
            <a:r>
              <a:rPr lang="ru-RU" sz="2200" i="1" dirty="0" smtClean="0"/>
              <a:t>Письменная </a:t>
            </a:r>
            <a:r>
              <a:rPr lang="ru-RU" sz="2200" i="1" dirty="0"/>
              <a:t>речь </a:t>
            </a:r>
            <a:r>
              <a:rPr lang="ru-RU" sz="2200" dirty="0"/>
              <a:t>улучшается в направлении от способности к письменному изложению до самостоятельного сочинения на заданную или произвольную тему.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1148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 средней ступени обучения развивается:  </a:t>
            </a:r>
          </a:p>
          <a:p>
            <a:r>
              <a:rPr lang="ru-RU" dirty="0" smtClean="0"/>
              <a:t>- использование вербальных ситуаций, речевых образцов</a:t>
            </a:r>
          </a:p>
          <a:p>
            <a:r>
              <a:rPr lang="ru-RU" dirty="0" smtClean="0"/>
              <a:t>- монологических высказываний в пределах изученного материала</a:t>
            </a:r>
          </a:p>
          <a:p>
            <a:r>
              <a:rPr lang="ru-RU" dirty="0" smtClean="0"/>
              <a:t>- построение более сложных смысловых связей в процессе </a:t>
            </a:r>
            <a:r>
              <a:rPr lang="ru-RU" dirty="0" err="1" smtClean="0"/>
              <a:t>аудирования</a:t>
            </a:r>
            <a:r>
              <a:rPr lang="ru-RU" dirty="0" smtClean="0"/>
              <a:t> и чтения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2787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/>
          </a:bodyPr>
          <a:lstStyle/>
          <a:p>
            <a:r>
              <a:rPr lang="ru-RU" dirty="0" smtClean="0"/>
              <a:t>Цель </a:t>
            </a:r>
            <a:r>
              <a:rPr lang="ru-RU" dirty="0"/>
              <a:t>обучения иностранному языку в средней </a:t>
            </a:r>
            <a:r>
              <a:rPr lang="ru-RU" dirty="0" smtClean="0"/>
              <a:t>школе - овладение </a:t>
            </a:r>
            <a:r>
              <a:rPr lang="ru-RU" dirty="0"/>
              <a:t>учащимися способностью осуществлять непосредственное общение с носителями языка в наиболее распространенных ситуациях повседневного общения и читать несложные аутентичные тексты с целью извлечения информации о стране изучаемого языка, культуре и быте. 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Большая роль на этом этапе обучения отводится самостоятельной работе учащихся, так как количество учебных часов по иностранному </a:t>
            </a:r>
            <a:r>
              <a:rPr lang="ru-RU" dirty="0" smtClean="0"/>
              <a:t>языку </a:t>
            </a:r>
            <a:r>
              <a:rPr lang="ru-RU" dirty="0"/>
              <a:t>явно недостаточно для овладения устной речью.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8230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ru-RU" dirty="0"/>
              <a:t>Важно предъявлять более строгие требования к материалу и формам работы. Учебный материал должен быть интересным, но доступным, а формы работы - более сложные по содержанию заданий.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933056"/>
            <a:ext cx="2370939" cy="241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4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мотивация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Для обучающихся этого возраста важную роль в учебном процессе играют такие факторы как связь учебного материала с жизнью, применение  полученных знаний на практике, проблемный и эмоциональный характер изложения материала, возможность самостоятельной познавательной, поисковой, исследовательской и творческой деятельности.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293096"/>
            <a:ext cx="4248472" cy="2330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2211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135</TotalTime>
  <Words>805</Words>
  <Application>Microsoft Office PowerPoint</Application>
  <PresentationFormat>Экран (4:3)</PresentationFormat>
  <Paragraphs>67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особенности обучения английскому языку детей среднего школьного возраста </vt:lpstr>
      <vt:lpstr>Презентация PowerPoint</vt:lpstr>
      <vt:lpstr>основные особенности обучения английскому языку детей среднего школьного возраста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мотивация</vt:lpstr>
      <vt:lpstr>Игры</vt:lpstr>
      <vt:lpstr>Презентация PowerPoint</vt:lpstr>
      <vt:lpstr>  </vt:lpstr>
      <vt:lpstr>Проектная деятельность</vt:lpstr>
      <vt:lpstr>Интересы учащихся</vt:lpstr>
      <vt:lpstr>Презентация PowerPoint</vt:lpstr>
      <vt:lpstr>Презентация PowerPoint</vt:lpstr>
      <vt:lpstr>Учитель - друг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Madika Madika</dc:creator>
  <cp:lastModifiedBy>Madika Madika</cp:lastModifiedBy>
  <cp:revision>13</cp:revision>
  <dcterms:created xsi:type="dcterms:W3CDTF">2018-05-30T18:54:51Z</dcterms:created>
  <dcterms:modified xsi:type="dcterms:W3CDTF">2018-05-30T21:10:28Z</dcterms:modified>
</cp:coreProperties>
</file>