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8" r:id="rId5"/>
    <p:sldId id="259"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2A5F118-4185-4010-85F9-79F80D9D70EB}" type="datetimeFigureOut">
              <a:rPr lang="ru-RU" smtClean="0"/>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70115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A5F118-4185-4010-85F9-79F80D9D70EB}" type="datetimeFigureOut">
              <a:rPr lang="ru-RU" smtClean="0"/>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058079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A5F118-4185-4010-85F9-79F80D9D70EB}" type="datetimeFigureOut">
              <a:rPr lang="ru-RU" smtClean="0"/>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2488703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A5F118-4185-4010-85F9-79F80D9D70EB}" type="datetimeFigureOut">
              <a:rPr lang="ru-RU" smtClean="0"/>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3579653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2A5F118-4185-4010-85F9-79F80D9D70EB}" type="datetimeFigureOut">
              <a:rPr lang="ru-RU" smtClean="0"/>
              <a:t>27.06.2018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2138373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2A5F118-4185-4010-85F9-79F80D9D70EB}" type="datetimeFigureOut">
              <a:rPr lang="ru-RU" smtClean="0"/>
              <a:t>27.06.2018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709731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2A5F118-4185-4010-85F9-79F80D9D70EB}" type="datetimeFigureOut">
              <a:rPr lang="ru-RU" smtClean="0"/>
              <a:t>27.06.2018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781409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2A5F118-4185-4010-85F9-79F80D9D70EB}" type="datetimeFigureOut">
              <a:rPr lang="ru-RU" smtClean="0"/>
              <a:t>27.06.2018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034814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2A5F118-4185-4010-85F9-79F80D9D70EB}" type="datetimeFigureOut">
              <a:rPr lang="ru-RU" smtClean="0"/>
              <a:t>27.06.2018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2530129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A5F118-4185-4010-85F9-79F80D9D70EB}" type="datetimeFigureOut">
              <a:rPr lang="ru-RU" smtClean="0"/>
              <a:t>27.06.2018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604490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2A5F118-4185-4010-85F9-79F80D9D70EB}" type="datetimeFigureOut">
              <a:rPr lang="ru-RU" smtClean="0"/>
              <a:t>27.06.2018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93E561-E67D-4900-A1A6-6B191F62EF35}" type="slidenum">
              <a:rPr lang="ru-RU" smtClean="0"/>
              <a:t>‹#›</a:t>
            </a:fld>
            <a:endParaRPr lang="ru-RU"/>
          </a:p>
        </p:txBody>
      </p:sp>
    </p:spTree>
    <p:extLst>
      <p:ext uri="{BB962C8B-B14F-4D97-AF65-F5344CB8AC3E}">
        <p14:creationId xmlns:p14="http://schemas.microsoft.com/office/powerpoint/2010/main" val="1669106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A5F118-4185-4010-85F9-79F80D9D70EB}" type="datetimeFigureOut">
              <a:rPr lang="ru-RU" smtClean="0"/>
              <a:t>27.06.2018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93E561-E67D-4900-A1A6-6B191F62EF35}" type="slidenum">
              <a:rPr lang="ru-RU" smtClean="0"/>
              <a:t>‹#›</a:t>
            </a:fld>
            <a:endParaRPr lang="ru-RU"/>
          </a:p>
        </p:txBody>
      </p:sp>
    </p:spTree>
    <p:extLst>
      <p:ext uri="{BB962C8B-B14F-4D97-AF65-F5344CB8AC3E}">
        <p14:creationId xmlns:p14="http://schemas.microsoft.com/office/powerpoint/2010/main" val="3125989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4800" b="1" dirty="0" smtClean="0"/>
              <a:t>Правители РОССИИ</a:t>
            </a:r>
            <a:br>
              <a:rPr lang="ru-RU" sz="4800" b="1" dirty="0" smtClean="0"/>
            </a:br>
            <a:r>
              <a:rPr lang="ru-RU" sz="4800" b="1" dirty="0" smtClean="0"/>
              <a:t>Всероссийский урок</a:t>
            </a:r>
            <a:endParaRPr lang="ru-RU" sz="4800" b="1" dirty="0"/>
          </a:p>
        </p:txBody>
      </p:sp>
      <p:sp>
        <p:nvSpPr>
          <p:cNvPr id="3" name="Подзаголовок 2"/>
          <p:cNvSpPr>
            <a:spLocks noGrp="1"/>
          </p:cNvSpPr>
          <p:nvPr>
            <p:ph type="subTitle" idx="1"/>
          </p:nvPr>
        </p:nvSpPr>
        <p:spPr>
          <a:xfrm>
            <a:off x="4067944" y="3886200"/>
            <a:ext cx="3704456" cy="1752600"/>
          </a:xfrm>
        </p:spPr>
        <p:txBody>
          <a:bodyPr>
            <a:noAutofit/>
          </a:bodyPr>
          <a:lstStyle/>
          <a:p>
            <a:r>
              <a:rPr lang="ru-RU" sz="2400" b="1" dirty="0" smtClean="0">
                <a:solidFill>
                  <a:srgbClr val="002060"/>
                </a:solidFill>
              </a:rPr>
              <a:t>Подготовила </a:t>
            </a:r>
          </a:p>
          <a:p>
            <a:r>
              <a:rPr lang="ru-RU" sz="2400" b="1" dirty="0" smtClean="0">
                <a:solidFill>
                  <a:srgbClr val="002060"/>
                </a:solidFill>
              </a:rPr>
              <a:t>учащаяся 11Б класса</a:t>
            </a:r>
          </a:p>
          <a:p>
            <a:r>
              <a:rPr lang="ru-RU" sz="2400" b="1" dirty="0" smtClean="0">
                <a:solidFill>
                  <a:srgbClr val="002060"/>
                </a:solidFill>
              </a:rPr>
              <a:t>МБОУ лицея №6</a:t>
            </a:r>
          </a:p>
          <a:p>
            <a:r>
              <a:rPr lang="ru-RU" sz="2400" b="1" dirty="0" smtClean="0">
                <a:solidFill>
                  <a:srgbClr val="002060"/>
                </a:solidFill>
              </a:rPr>
              <a:t> Хлебникова Анна</a:t>
            </a:r>
            <a:endParaRPr lang="ru-RU" sz="2400" b="1" dirty="0">
              <a:solidFill>
                <a:srgbClr val="002060"/>
              </a:solidFill>
            </a:endParaRPr>
          </a:p>
        </p:txBody>
      </p:sp>
    </p:spTree>
    <p:extLst>
      <p:ext uri="{BB962C8B-B14F-4D97-AF65-F5344CB8AC3E}">
        <p14:creationId xmlns:p14="http://schemas.microsoft.com/office/powerpoint/2010/main" val="912277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88640"/>
            <a:ext cx="7772400" cy="1470025"/>
          </a:xfrm>
        </p:spPr>
        <p:txBody>
          <a:bodyPr/>
          <a:lstStyle/>
          <a:p>
            <a:r>
              <a:rPr lang="ru-RU" b="1" i="1" dirty="0" smtClean="0"/>
              <a:t>Алексей Михайлович Романов</a:t>
            </a:r>
            <a:endParaRPr lang="ru-RU" b="1" i="1" dirty="0"/>
          </a:p>
        </p:txBody>
      </p:sp>
      <p:sp>
        <p:nvSpPr>
          <p:cNvPr id="3" name="Подзаголовок 2"/>
          <p:cNvSpPr>
            <a:spLocks noGrp="1"/>
          </p:cNvSpPr>
          <p:nvPr>
            <p:ph type="subTitle" idx="1"/>
          </p:nvPr>
        </p:nvSpPr>
        <p:spPr>
          <a:xfrm>
            <a:off x="179512" y="1268760"/>
            <a:ext cx="5040560" cy="5472608"/>
          </a:xfrm>
        </p:spPr>
        <p:style>
          <a:lnRef idx="1">
            <a:schemeClr val="accent6"/>
          </a:lnRef>
          <a:fillRef idx="2">
            <a:schemeClr val="accent6"/>
          </a:fillRef>
          <a:effectRef idx="1">
            <a:schemeClr val="accent6"/>
          </a:effectRef>
          <a:fontRef idx="minor">
            <a:schemeClr val="dk1"/>
          </a:fontRef>
        </p:style>
        <p:txBody>
          <a:bodyPr>
            <a:noAutofit/>
          </a:bodyPr>
          <a:lstStyle/>
          <a:p>
            <a:r>
              <a:rPr lang="ru-RU" sz="1400" dirty="0" smtClean="0">
                <a:solidFill>
                  <a:schemeClr val="tx1"/>
                </a:solidFill>
              </a:rPr>
              <a:t>Алексей Михайлович Романов, родившийся 19 марта 1629 г., вступил на престол в возрасте 16 лет, после смерти отца .Он был сторонником идей благочестия и морального совершенствования, ревностно соблюдал посты. Фактическое управление страной в начале его правления осуществлял воспитатель и опекун царя - боярин Морозов.</a:t>
            </a:r>
          </a:p>
          <a:p>
            <a:r>
              <a:rPr lang="ru-RU" sz="1400" dirty="0" smtClean="0">
                <a:solidFill>
                  <a:schemeClr val="tx1"/>
                </a:solidFill>
              </a:rPr>
              <a:t>Составленное в начале правления царя Алексея Романова Соборное уложение (1649) позволило заложить законодательную базу российского общества. Продолжилась практика привлечения военных специалистов из других государств в российскую армию. Значение Боярской думы и Земских соборов постепенно свелось к нулю. Но набрала силу Ближняя дума, в которую входили только приближенные Алексея. Одним из наиболее заметных событий правления царя Алексея Михайловича Романова стал раскол церкви. В противостоянии с патриархом Никоном окончательно был закреплен приоритет царской власти над церковной.</a:t>
            </a:r>
          </a:p>
          <a:p>
            <a:r>
              <a:rPr lang="ru-RU" sz="1400" dirty="0" smtClean="0">
                <a:solidFill>
                  <a:schemeClr val="tx1"/>
                </a:solidFill>
              </a:rPr>
              <a:t>Внешняя политика Алексея Михайловича характеризуется практически непрерывными войнами. Границы государства расширились за счет земель Дальнего Востока и Восточной Сибири. Внутренняя политика сопровождалась массовыми социальными выступлениями. Это война Степана Разина, бунты (Медный и Соляной).</a:t>
            </a:r>
          </a:p>
          <a:p>
            <a:r>
              <a:rPr lang="ru-RU" sz="1400" dirty="0" smtClean="0">
                <a:solidFill>
                  <a:schemeClr val="tx1"/>
                </a:solidFill>
              </a:rPr>
              <a:t>Умер царь 11 февраля 1676 г., ему было 47 лет. </a:t>
            </a:r>
            <a:endParaRPr lang="ru-RU" sz="14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268760"/>
            <a:ext cx="3672408" cy="504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4998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327"/>
            <a:ext cx="7772400" cy="1470025"/>
          </a:xfrm>
        </p:spPr>
        <p:txBody>
          <a:bodyPr/>
          <a:lstStyle/>
          <a:p>
            <a:r>
              <a:rPr lang="ru-RU" b="1" i="1" dirty="0" smtClean="0"/>
              <a:t>Царевна Софья</a:t>
            </a:r>
            <a:endParaRPr lang="ru-RU" b="1" i="1" dirty="0"/>
          </a:p>
        </p:txBody>
      </p:sp>
      <p:sp>
        <p:nvSpPr>
          <p:cNvPr id="4" name="Подзаголовок 3"/>
          <p:cNvSpPr>
            <a:spLocks noGrp="1"/>
          </p:cNvSpPr>
          <p:nvPr>
            <p:ph type="subTitle" idx="1"/>
          </p:nvPr>
        </p:nvSpPr>
        <p:spPr>
          <a:xfrm>
            <a:off x="3092" y="1052736"/>
            <a:ext cx="5508104" cy="5805264"/>
          </a:xfrm>
        </p:spPr>
        <p:style>
          <a:lnRef idx="1">
            <a:schemeClr val="accent6"/>
          </a:lnRef>
          <a:fillRef idx="2">
            <a:schemeClr val="accent6"/>
          </a:fillRef>
          <a:effectRef idx="1">
            <a:schemeClr val="accent6"/>
          </a:effectRef>
          <a:fontRef idx="minor">
            <a:schemeClr val="dk1"/>
          </a:fontRef>
        </p:style>
        <p:txBody>
          <a:bodyPr>
            <a:noAutofit/>
          </a:bodyPr>
          <a:lstStyle/>
          <a:p>
            <a:pPr algn="l"/>
            <a:r>
              <a:rPr lang="ru-RU" sz="1400" dirty="0" smtClean="0">
                <a:solidFill>
                  <a:schemeClr val="tx1"/>
                </a:solidFill>
              </a:rPr>
              <a:t>Софья Алексеевна Романова (сентябрь 1657 - июль 1704 г.) - властная правительница, дочь царя Алексея Михайловича и Марии Милославской. Из-за малолетства обоих царей регентство было передано царевне Софье Алексеевне. Так начался период ее правления. Историки описывают Софью как умную и властную. В первые годы своего царствования Софья Алексеевна успела обзавестись фаворитом при дворе, им стал Василий Голицын. С его помощью Софья внесла свой вклад в улучшение государственных дел.</a:t>
            </a:r>
          </a:p>
          <a:p>
            <a:pPr algn="l"/>
            <a:r>
              <a:rPr lang="ru-RU" sz="1400" dirty="0" smtClean="0">
                <a:solidFill>
                  <a:schemeClr val="tx1"/>
                </a:solidFill>
              </a:rPr>
              <a:t>Политика</a:t>
            </a:r>
            <a:r>
              <a:rPr lang="en-US" sz="1400" dirty="0" smtClean="0">
                <a:solidFill>
                  <a:schemeClr val="tx1"/>
                </a:solidFill>
              </a:rPr>
              <a:t>:</a:t>
            </a:r>
            <a:endParaRPr lang="ru-RU" sz="1400" dirty="0" smtClean="0">
              <a:solidFill>
                <a:schemeClr val="tx1"/>
              </a:solidFill>
            </a:endParaRPr>
          </a:p>
          <a:p>
            <a:pPr algn="l"/>
            <a:r>
              <a:rPr lang="ru-RU" sz="1400" dirty="0" smtClean="0">
                <a:solidFill>
                  <a:schemeClr val="tx1"/>
                </a:solidFill>
              </a:rPr>
              <a:t>в 1685 г. Софьей был принят закон «12 статей», на основании которого она вела активную борьбу с раскольниками;</a:t>
            </a:r>
          </a:p>
          <a:p>
            <a:pPr algn="l"/>
            <a:r>
              <a:rPr lang="ru-RU" sz="1400" dirty="0" smtClean="0">
                <a:solidFill>
                  <a:schemeClr val="tx1"/>
                </a:solidFill>
              </a:rPr>
              <a:t>в 1686 г. при помощи В.В. Голицына Россия заключает договор с Польшей о «вечном мире» - вхождение России в созданный в 1684 г. европейский военный союз (Священную лигу) способствовало ускорению подписания договора;</a:t>
            </a:r>
          </a:p>
          <a:p>
            <a:pPr algn="l"/>
            <a:r>
              <a:rPr lang="ru-RU" sz="1400" dirty="0" smtClean="0">
                <a:solidFill>
                  <a:schemeClr val="tx1"/>
                </a:solidFill>
              </a:rPr>
              <a:t>в 1687 и 1689 гг. во главе с В. Голицыным были совершены походы на Крым, однако оба оказались неудавшимися;</a:t>
            </a:r>
          </a:p>
          <a:p>
            <a:pPr algn="l"/>
            <a:r>
              <a:rPr lang="ru-RU" sz="1400" dirty="0" smtClean="0">
                <a:solidFill>
                  <a:schemeClr val="tx1"/>
                </a:solidFill>
              </a:rPr>
              <a:t>в 1689 г. был подписан первый русско-китайский Нерчинский договор. Это событие стало важным итогом внешней политики и способствовало расширению территорий России на берегах Амура.</a:t>
            </a:r>
          </a:p>
          <a:p>
            <a:pPr algn="l"/>
            <a:r>
              <a:rPr lang="ru-RU" sz="1400" dirty="0" smtClean="0">
                <a:solidFill>
                  <a:schemeClr val="tx1"/>
                </a:solidFill>
              </a:rPr>
              <a:t>В 1689 г. Петр 1-й женился, теперь он сам мог править и не нуждался в регенте. Иван тоже был к тому времени уже женат, однако править он не мог по состоянию здоровья. Несмотря на сложившуюся ситуацию, Софья продолжала бороться за власть.</a:t>
            </a:r>
          </a:p>
          <a:p>
            <a:pPr algn="l"/>
            <a:endParaRPr lang="ru-RU" sz="1400" dirty="0" smtClean="0">
              <a:solidFill>
                <a:schemeClr val="tx1"/>
              </a:solidFill>
            </a:endParaRPr>
          </a:p>
          <a:p>
            <a:pPr algn="l"/>
            <a:endParaRPr lang="ru-RU" sz="1400" dirty="0">
              <a:solidFill>
                <a:schemeClr val="tx1"/>
              </a:solidFill>
            </a:endParaRPr>
          </a:p>
        </p:txBody>
      </p:sp>
      <p:pic>
        <p:nvPicPr>
          <p:cNvPr id="2050"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5603570" y="1052736"/>
            <a:ext cx="3452812" cy="403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5562793" y="5013176"/>
            <a:ext cx="3563888" cy="160043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sz="1400" dirty="0" smtClean="0"/>
              <a:t>В 1698 г. состоялось очередное стрелецкое восстание, во время которого стрельцы планировали позвать ее на царство. Бунт был подавлен, а Софья пострижена в монахини с новым именем Сусанна. В июле 1704 г. Софья Алексеевна скончалась. Ее захоронили в Смольном соборе.</a:t>
            </a:r>
            <a:endParaRPr lang="ru-RU" sz="1400" dirty="0"/>
          </a:p>
        </p:txBody>
      </p:sp>
    </p:spTree>
    <p:extLst>
      <p:ext uri="{BB962C8B-B14F-4D97-AF65-F5344CB8AC3E}">
        <p14:creationId xmlns:p14="http://schemas.microsoft.com/office/powerpoint/2010/main" val="331250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2536" y="-166836"/>
            <a:ext cx="8229600" cy="1143000"/>
          </a:xfrm>
        </p:spPr>
        <p:txBody>
          <a:bodyPr/>
          <a:lstStyle/>
          <a:p>
            <a:r>
              <a:rPr lang="ru-RU" b="1" i="1" dirty="0" smtClean="0"/>
              <a:t>Екатерина </a:t>
            </a:r>
            <a:r>
              <a:rPr lang="en-US" b="1" i="1" dirty="0" smtClean="0"/>
              <a:t>I</a:t>
            </a:r>
            <a:endParaRPr lang="ru-RU" b="1" i="1" dirty="0"/>
          </a:p>
        </p:txBody>
      </p:sp>
      <p:sp>
        <p:nvSpPr>
          <p:cNvPr id="3" name="Объект 2"/>
          <p:cNvSpPr>
            <a:spLocks noGrp="1"/>
          </p:cNvSpPr>
          <p:nvPr>
            <p:ph idx="1"/>
          </p:nvPr>
        </p:nvSpPr>
        <p:spPr>
          <a:xfrm>
            <a:off x="0" y="836712"/>
            <a:ext cx="5256584" cy="5661248"/>
          </a:xfrm>
        </p:spPr>
        <p:style>
          <a:lnRef idx="1">
            <a:schemeClr val="accent6"/>
          </a:lnRef>
          <a:fillRef idx="2">
            <a:schemeClr val="accent6"/>
          </a:fillRef>
          <a:effectRef idx="1">
            <a:schemeClr val="accent6"/>
          </a:effectRef>
          <a:fontRef idx="minor">
            <a:schemeClr val="dk1"/>
          </a:fontRef>
        </p:style>
        <p:txBody>
          <a:bodyPr>
            <a:noAutofit/>
          </a:bodyPr>
          <a:lstStyle/>
          <a:p>
            <a:pPr marL="0" indent="0">
              <a:buNone/>
            </a:pPr>
            <a:r>
              <a:rPr lang="ru-RU" sz="1400" dirty="0" smtClean="0"/>
              <a:t>Марта Самуиловна </a:t>
            </a:r>
            <a:r>
              <a:rPr lang="ru-RU" sz="1400" dirty="0" err="1" smtClean="0"/>
              <a:t>Скавронская</a:t>
            </a:r>
            <a:r>
              <a:rPr lang="ru-RU" sz="1400" dirty="0" smtClean="0"/>
              <a:t>, позже Екатерина Алексеевна Михайлова, будущая всероссийская императрица Екатерина 1-я, родилась на землях Ливонии недалеко от </a:t>
            </a:r>
            <a:r>
              <a:rPr lang="ru-RU" sz="1400" dirty="0" err="1" smtClean="0"/>
              <a:t>Кегмуса</a:t>
            </a:r>
            <a:r>
              <a:rPr lang="ru-RU" sz="1400" dirty="0" smtClean="0"/>
              <a:t> (сегодня территория Латвии) в 1684 г. </a:t>
            </a:r>
            <a:r>
              <a:rPr lang="ru-RU" sz="1400" dirty="0"/>
              <a:t>Марта (и еще около 400 человек) попала в русский плен в 1702 г. после взятия крепости </a:t>
            </a:r>
            <a:r>
              <a:rPr lang="ru-RU" sz="1400" dirty="0" err="1"/>
              <a:t>Мариенбург</a:t>
            </a:r>
            <a:r>
              <a:rPr lang="ru-RU" sz="1400" dirty="0"/>
              <a:t> фельдмаршалом Шереметевым</a:t>
            </a:r>
            <a:r>
              <a:rPr lang="ru-RU" sz="1400" dirty="0" smtClean="0"/>
              <a:t>.</a:t>
            </a:r>
          </a:p>
          <a:p>
            <a:pPr marL="0" indent="0">
              <a:buNone/>
            </a:pPr>
            <a:r>
              <a:rPr lang="ru-RU" sz="1400" dirty="0" smtClean="0"/>
              <a:t>Марта, уже получившая имя Екатерина, под которым войдет в историю, рожает царю 11 детей, большая часть из которых погибает, еще будучи младенцами. Остались в живых только Анна и Елизавета. В 1705 г. Екатерину привезли в дом Натальи Алексеевны, сестры царя, где она обучилась писать и читать. </a:t>
            </a:r>
          </a:p>
          <a:p>
            <a:pPr marL="0" indent="0">
              <a:buNone/>
            </a:pPr>
            <a:r>
              <a:rPr lang="ru-RU" sz="1400" dirty="0" smtClean="0"/>
              <a:t>Следующее важное событие в биографии Марты </a:t>
            </a:r>
            <a:r>
              <a:rPr lang="ru-RU" sz="1400" dirty="0" err="1" smtClean="0"/>
              <a:t>Скавронской</a:t>
            </a:r>
            <a:r>
              <a:rPr lang="ru-RU" sz="1400" dirty="0" smtClean="0"/>
              <a:t> происходит в 1707 г. Будущая царица крестится в православие и получает имя Екатерина Алексеевна Михайлова. Петр 1-й настолько привязался к этой женщине, что взял ее с собой в Прусский поход</a:t>
            </a:r>
          </a:p>
          <a:p>
            <a:pPr marL="0" indent="0">
              <a:buNone/>
            </a:pPr>
            <a:r>
              <a:rPr lang="ru-RU" sz="1400" dirty="0" smtClean="0"/>
              <a:t>В 1714 г., 19 февраля, Петр 1-й и Екатерина обвенчались в церкви Иоанна </a:t>
            </a:r>
            <a:r>
              <a:rPr lang="ru-RU" sz="1400" dirty="0" err="1" smtClean="0"/>
              <a:t>Далмицкого</a:t>
            </a:r>
            <a:r>
              <a:rPr lang="ru-RU" sz="1400" dirty="0" smtClean="0"/>
              <a:t>. В честь своей супруги царь учредил орден Святой Екатерины, которым и наградил ее 24 ноября 1724 г.</a:t>
            </a:r>
          </a:p>
          <a:p>
            <a:pPr marL="0" indent="0">
              <a:buNone/>
            </a:pPr>
            <a:r>
              <a:rPr lang="ru-RU" sz="1400" dirty="0" smtClean="0"/>
              <a:t>В 1724 г., 7 мая, Екатерина была коронована императрицей в Успенском соборе Москвы. Но в том же году, заподозрив ее в связи с </a:t>
            </a:r>
            <a:r>
              <a:rPr lang="ru-RU" sz="1400" dirty="0" err="1" smtClean="0"/>
              <a:t>Монсом</a:t>
            </a:r>
            <a:r>
              <a:rPr lang="ru-RU" sz="1400" dirty="0" smtClean="0"/>
              <a:t>, камергером, Петр 1-й отстраняет ее от себя и казнит камергера. Зимой 1724 г., когда царь серьезно заболел, Екатерина 1-я не отходила от его постели. Петр Великий скончался у нее на руках 28 января 1725 г.</a:t>
            </a:r>
          </a:p>
          <a:p>
            <a:pPr marL="0" indent="0">
              <a:buNone/>
            </a:pPr>
            <a:endParaRPr lang="ru-RU" sz="1400"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25" y="404664"/>
            <a:ext cx="3381375"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5292080" y="2492896"/>
            <a:ext cx="3851920" cy="397031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sz="1400" dirty="0" smtClean="0"/>
              <a:t>Русский царь умер, отменив своим указом прежний порядок престолонаследия, но так и не назначив наследника. В результате этого последующие годы принесли множество дворцовых переворотов. Екатерина 1-я взошла на русский престол в ходе гвардейского мятежа 28 января 1725 г., став первой женщиной, правившей Россией. Однако непосредственно управлением она не занималась, перепоручив важные государственные дела Меншикову и Верховному тайному совету. В период недолгого правления Екатерины 1-й была открыта Академия наук и организована экспедиция Беринга. Умерла Екатерина от болезни легких 6 мая 1727 г., подписав завещание, по которому российский престол переходил к внуку Петра Великого - Петру Алексеевичу.</a:t>
            </a:r>
            <a:endParaRPr lang="ru-RU" sz="1400" dirty="0"/>
          </a:p>
        </p:txBody>
      </p:sp>
    </p:spTree>
    <p:extLst>
      <p:ext uri="{BB962C8B-B14F-4D97-AF65-F5344CB8AC3E}">
        <p14:creationId xmlns:p14="http://schemas.microsoft.com/office/powerpoint/2010/main" val="2141047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Елизавета Петровна</a:t>
            </a:r>
            <a:endParaRPr lang="ru-RU" b="1" i="1" dirty="0"/>
          </a:p>
        </p:txBody>
      </p:sp>
      <p:sp>
        <p:nvSpPr>
          <p:cNvPr id="3" name="Объект 2"/>
          <p:cNvSpPr>
            <a:spLocks noGrp="1"/>
          </p:cNvSpPr>
          <p:nvPr>
            <p:ph idx="1"/>
          </p:nvPr>
        </p:nvSpPr>
        <p:spPr>
          <a:xfrm>
            <a:off x="179512" y="1268760"/>
            <a:ext cx="5616624" cy="5400600"/>
          </a:xfrm>
        </p:spPr>
        <p:style>
          <a:lnRef idx="1">
            <a:schemeClr val="accent6"/>
          </a:lnRef>
          <a:fillRef idx="2">
            <a:schemeClr val="accent6"/>
          </a:fillRef>
          <a:effectRef idx="1">
            <a:schemeClr val="accent6"/>
          </a:effectRef>
          <a:fontRef idx="minor">
            <a:schemeClr val="dk1"/>
          </a:fontRef>
        </p:style>
        <p:txBody>
          <a:bodyPr>
            <a:noAutofit/>
          </a:bodyPr>
          <a:lstStyle/>
          <a:p>
            <a:pPr marL="0" indent="0">
              <a:buNone/>
            </a:pPr>
            <a:r>
              <a:rPr lang="ru-RU" sz="1400" dirty="0" smtClean="0"/>
              <a:t>Елизавета Петровна Романова родилась 18 декабря 1709 г. в не узаконенном на тот момент церковью браке между Петром 1-м и Екатериной 1-й. Узнав о рождении дочери, Петр 1-й отменил намеченные на это день празднования по случаю успешного окончания русско-шведской войны. В марте 1711 г. незаконнорожденную Елизавету объявили царевной.</a:t>
            </a:r>
          </a:p>
          <a:p>
            <a:pPr marL="0" indent="0">
              <a:buNone/>
            </a:pPr>
            <a:r>
              <a:rPr lang="ru-RU" sz="1400" dirty="0"/>
              <a:t>царица Елизавета отменила смертную казнь в России. С 1741 г. начались внутриполитические преобразования: появился высший государственный орган - сенат, составивший новый свод законов. Елизавета направила свои действия также на расширение возможностей дворян. Отмененные таможенные пошлины позволили значительно улучшить развитие российского рынка.</a:t>
            </a:r>
          </a:p>
          <a:p>
            <a:pPr marL="0" indent="0">
              <a:buNone/>
            </a:pPr>
            <a:r>
              <a:rPr lang="ru-RU" sz="1400" dirty="0"/>
              <a:t>В 1744-1747 гг. была осуществлена вторая перепись населения в России. Снизился налог на подушную подать. Стала стремительно развиваться экономика страны, промышленность и сельское хозяйство. Начался культурный и научный рост русского государства: были открыты Московский университет, Академия наук, множество гимназий, Первый публичный театр и Академия художеств в Санкт-Петербурге, подарившая мировой культуре великих русских художников.</a:t>
            </a:r>
          </a:p>
          <a:p>
            <a:pPr marL="0" indent="0">
              <a:buNone/>
            </a:pPr>
            <a:r>
              <a:rPr lang="ru-RU" sz="1400" dirty="0" smtClean="0"/>
              <a:t>Внешнюю политику Елизавета вела весьма активно. В годы начала ее правления Россия воевала со Швецией, желающей отомстить за поражение в Северной войне. </a:t>
            </a:r>
            <a:endParaRPr lang="ru-RU" sz="1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1085849"/>
            <a:ext cx="2448272" cy="3011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5796136" y="3861048"/>
            <a:ext cx="3347864" cy="3108543"/>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ru-RU" sz="1400" dirty="0" smtClean="0"/>
              <a:t>России отошла часть Финляндии. Победа в этой войне повлекла за собой желание многих европейских стран вступить в союз с Россией. России довелось принять участие в войне за Австрийское наследство.</a:t>
            </a:r>
          </a:p>
          <a:p>
            <a:r>
              <a:rPr lang="ru-RU" sz="1400" dirty="0" smtClean="0"/>
              <a:t>В 1756 г. началась Семилетняя война, в результате которой Россия совместно со своими союзниками практически уничтожила Пруссию.</a:t>
            </a:r>
          </a:p>
          <a:p>
            <a:r>
              <a:rPr lang="ru-RU" sz="1400" dirty="0" smtClean="0"/>
              <a:t>Время царствования Елизаветы Петровны можно считать вполне благоприятным для Российской империи. </a:t>
            </a:r>
            <a:endParaRPr lang="ru-RU" sz="1400" dirty="0"/>
          </a:p>
        </p:txBody>
      </p:sp>
    </p:spTree>
    <p:extLst>
      <p:ext uri="{BB962C8B-B14F-4D97-AF65-F5344CB8AC3E}">
        <p14:creationId xmlns:p14="http://schemas.microsoft.com/office/powerpoint/2010/main" val="13820344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1143000"/>
          </a:xfrm>
        </p:spPr>
        <p:txBody>
          <a:bodyPr/>
          <a:lstStyle/>
          <a:p>
            <a:r>
              <a:rPr lang="ru-RU" b="1" i="1" dirty="0" smtClean="0"/>
              <a:t>Петр</a:t>
            </a:r>
            <a:r>
              <a:rPr lang="en-US" b="1" i="1" dirty="0" smtClean="0"/>
              <a:t> III</a:t>
            </a:r>
            <a:r>
              <a:rPr lang="ru-RU" b="1" i="1" dirty="0" smtClean="0"/>
              <a:t> </a:t>
            </a:r>
            <a:endParaRPr lang="ru-RU" b="1" i="1" dirty="0"/>
          </a:p>
        </p:txBody>
      </p:sp>
      <p:sp>
        <p:nvSpPr>
          <p:cNvPr id="3" name="Объект 2"/>
          <p:cNvSpPr>
            <a:spLocks noGrp="1"/>
          </p:cNvSpPr>
          <p:nvPr>
            <p:ph idx="1"/>
          </p:nvPr>
        </p:nvSpPr>
        <p:spPr>
          <a:xfrm>
            <a:off x="107504" y="836712"/>
            <a:ext cx="6193678" cy="5832648"/>
          </a:xfrm>
        </p:spPr>
        <p:style>
          <a:lnRef idx="1">
            <a:schemeClr val="accent6"/>
          </a:lnRef>
          <a:fillRef idx="2">
            <a:schemeClr val="accent6"/>
          </a:fillRef>
          <a:effectRef idx="1">
            <a:schemeClr val="accent6"/>
          </a:effectRef>
          <a:fontRef idx="minor">
            <a:schemeClr val="dk1"/>
          </a:fontRef>
        </p:style>
        <p:txBody>
          <a:bodyPr>
            <a:noAutofit/>
          </a:bodyPr>
          <a:lstStyle/>
          <a:p>
            <a:pPr marL="0" indent="0">
              <a:buNone/>
            </a:pPr>
            <a:r>
              <a:rPr lang="ru-RU" sz="1400" dirty="0" smtClean="0"/>
              <a:t>Биография Петра 3-го (Карла-Петера-Ульриха </a:t>
            </a:r>
            <a:r>
              <a:rPr lang="ru-RU" sz="1400" dirty="0" err="1" smtClean="0"/>
              <a:t>Голштейн-Готторпского</a:t>
            </a:r>
            <a:r>
              <a:rPr lang="ru-RU" sz="1400" dirty="0" smtClean="0"/>
              <a:t>) родился 10 (21) февраля 1728 г. и рано остался без матери. В возрасте 11 лет лишился и отца. Юношу готовили к шведскому престолу. Однако все изменилось, когда ставшая в 1741 г. императрицей Елизавета, не имея собственных детей, в 1742 г. объявила наследником российского престола своего племянника Петра 3-го Федоровича. В 1745 г. его обвенчали с будущей императрицей Екатериной 2-й Алексеевной, родившей ему наследника - Павла 1-го. В 1761 г., после кончины Елизаветы Петровны, Петр Федорович был объявлен императором без коронации. Правление его длилось 186 дней. Петр 3-й, открыто высказывавший симпатии к королю Пруссии Фридриху 2-му в период Семилетней войны, не пользовался популярностью в русском обществе.</a:t>
            </a:r>
          </a:p>
          <a:p>
            <a:pPr marL="0" indent="0">
              <a:buNone/>
            </a:pPr>
            <a:r>
              <a:rPr lang="ru-RU" sz="1400" dirty="0" smtClean="0"/>
              <a:t>Манифест о вольности дворянства</a:t>
            </a:r>
            <a:r>
              <a:rPr lang="en-US" sz="1400" dirty="0" smtClean="0"/>
              <a:t>. </a:t>
            </a:r>
            <a:r>
              <a:rPr lang="ru-RU" sz="1400" dirty="0" smtClean="0"/>
              <a:t>Царь Петр 3-й отменил обязательную для дворян службу, упразднил Тайную канцелярию и позволил вернуться на родину раскольникам. За короткое время его правления усилилось крепостное право. Он повелел священнослужителям обрить бороды, одеваться на манер лютеранских пастырей, в церквях оставить только иконы Божьей Матери и Спасителя. Известны и попытки царя переделать на прусский манер российскую армию.</a:t>
            </a:r>
          </a:p>
          <a:p>
            <a:pPr marL="0" indent="0">
              <a:buNone/>
            </a:pPr>
            <a:r>
              <a:rPr lang="ru-RU" sz="1400" dirty="0" smtClean="0"/>
              <a:t>Восхищаясь правителем Пруссии Фридрихом 2-м, Петр 3-й вывел Россию из Семилетней войны и вернул Пруссии все завоеванные территории, чем вызвал всенародное негодование. Неудивительно, что скоро многие из его окружения стали участниками заговора, направленного на свержение царя. Инициатором этого заговора, поддержанного гвардейцами, стала жена Петра 3-го - Екатерина Алексеевна. Так начался дворцовый переворот 1762 г. В заговоре принимали деятельное участие Г. Орлов, К.Г. Разумовский, М.Н. Волконский.</a:t>
            </a:r>
          </a:p>
          <a:p>
            <a:pPr marL="0" indent="0">
              <a:buNone/>
            </a:pPr>
            <a:endParaRPr lang="ru-RU" sz="1400"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196752"/>
            <a:ext cx="2819400" cy="3924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1970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1398</Words>
  <Application>Microsoft Office PowerPoint</Application>
  <PresentationFormat>Экран (4:3)</PresentationFormat>
  <Paragraphs>38</Paragraphs>
  <Slides>6</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6</vt:i4>
      </vt:variant>
    </vt:vector>
  </HeadingPairs>
  <TitlesOfParts>
    <vt:vector size="9" baseType="lpstr">
      <vt:lpstr>Arial</vt:lpstr>
      <vt:lpstr>Calibri</vt:lpstr>
      <vt:lpstr>Тема Office</vt:lpstr>
      <vt:lpstr>Правители РОССИИ Всероссийский урок</vt:lpstr>
      <vt:lpstr>Алексей Михайлович Романов</vt:lpstr>
      <vt:lpstr>Царевна Софья</vt:lpstr>
      <vt:lpstr>Екатерина I</vt:lpstr>
      <vt:lpstr>Елизавета Петровна</vt:lpstr>
      <vt:lpstr>Петр III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Алексей Михайлович Романов</dc:title>
  <dc:creator>Татьяна</dc:creator>
  <cp:lastModifiedBy>kashenko</cp:lastModifiedBy>
  <cp:revision>6</cp:revision>
  <dcterms:created xsi:type="dcterms:W3CDTF">2018-02-15T17:13:46Z</dcterms:created>
  <dcterms:modified xsi:type="dcterms:W3CDTF">2018-06-27T12:44:11Z</dcterms:modified>
</cp:coreProperties>
</file>