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40" r:id="rId2"/>
    <p:sldId id="341" r:id="rId3"/>
    <p:sldId id="373" r:id="rId4"/>
    <p:sldId id="377" r:id="rId5"/>
    <p:sldId id="372" r:id="rId6"/>
    <p:sldId id="342" r:id="rId7"/>
    <p:sldId id="349" r:id="rId8"/>
    <p:sldId id="343" r:id="rId9"/>
    <p:sldId id="339" r:id="rId10"/>
    <p:sldId id="360" r:id="rId11"/>
    <p:sldId id="361" r:id="rId12"/>
    <p:sldId id="365" r:id="rId13"/>
    <p:sldId id="380" r:id="rId14"/>
    <p:sldId id="32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22278"/>
    <a:srgbClr val="3D2993"/>
    <a:srgbClr val="362480"/>
    <a:srgbClr val="302072"/>
    <a:srgbClr val="4730AA"/>
    <a:srgbClr val="3636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0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4416 w 4917"/>
                <a:gd name="T3" fmla="*/ 0 h 1000"/>
                <a:gd name="T4" fmla="*/ 4917 w 4917"/>
                <a:gd name="T5" fmla="*/ 500 h 1000"/>
                <a:gd name="T6" fmla="*/ 4417 w 4917"/>
                <a:gd name="T7" fmla="*/ 1000 h 1000"/>
                <a:gd name="T8" fmla="*/ 0 w 4917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0312F-A5E8-44C2-95B2-65B943C5C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F313B-5C9B-42B0-AFFC-EACC2CB1D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D00CA-A094-4D41-B318-BFC89AF41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EC549-DFCA-4674-9DB0-F5676E61C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8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32B3F-D4D1-4DEB-9801-AABCBCB5C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A857A-E4F2-41FF-B4F2-41C32DB00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B7AF7-C151-484D-9C09-52F0FFB6E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8D93D-2FF7-4619-A1E9-7A9EF9241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DF7A3-F8E8-4936-BF42-1E22F12D3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4CF1A-8C5B-45E9-B06D-49E63273B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AC17-58F3-4B2D-B70C-A9D1AD33B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A0AF4-B02B-44D7-90AC-B8CF06BF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6499 w 7000"/>
                <a:gd name="T3" fmla="*/ 0 h 1000"/>
                <a:gd name="T4" fmla="*/ 7000 w 7000"/>
                <a:gd name="T5" fmla="*/ 500 h 1000"/>
                <a:gd name="T6" fmla="*/ 6500 w 7000"/>
                <a:gd name="T7" fmla="*/ 1000 h 1000"/>
                <a:gd name="T8" fmla="*/ 0 w 7000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2C182D4D-BC9F-44A7-8174-219DBF18B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</p:sldLayoutIdLst>
  <p:transition advClick="0" advTm="18000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2400" b="1" smtClean="0"/>
              <a:t>ГБПОУ МО «Орехово-Зуевский железнодорожный техникум имени В.И.Бондаренко</a:t>
            </a:r>
            <a:endParaRPr lang="ru-RU" sz="2400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Презентация  по письменной экзаменационной работе на тему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2400" b="1" i="1" smtClean="0">
                <a:solidFill>
                  <a:srgbClr val="3D2993"/>
                </a:solidFill>
              </a:rPr>
              <a:t>Регулирование движения поездов и автотранспорта на железнодорожных</a:t>
            </a:r>
          </a:p>
          <a:p>
            <a:r>
              <a:rPr lang="ru-RU" sz="2400" b="1" i="1" smtClean="0">
                <a:solidFill>
                  <a:srgbClr val="3D2993"/>
                </a:solidFill>
              </a:rPr>
              <a:t> переездах</a:t>
            </a:r>
            <a:endParaRPr lang="ru-RU" sz="2400" smtClean="0">
              <a:solidFill>
                <a:srgbClr val="3D299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50" y="5572125"/>
            <a:ext cx="545147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Выполнила студентка группы 154 Варламова Анастасия</a:t>
            </a:r>
          </a:p>
        </p:txBody>
      </p:sp>
    </p:spTree>
  </p:cSld>
  <p:clrMapOvr>
    <a:masterClrMapping/>
  </p:clrMapOvr>
  <p:transition advClick="0" advTm="1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review-image" descr="http://opengost.ru/uploads/posts/2013-02/thumbs/6448838image0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00188"/>
            <a:ext cx="73580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ni\Desktop\переезд\перр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643063"/>
            <a:ext cx="80010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85750"/>
            <a:ext cx="8143875" cy="71437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42875"/>
            <a:ext cx="8143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 случае неминуемого столкновения локомотива с внезапно возникшим на пути препятствием (выезд трактора, большегрузного автомобиля на путь, переезд и т.п.) машинист должен применить экстренное торможение, а помощник машиниста уйти в машинное (дизельное) отделение, оставив двери открытыми для ухода машиниста из кабины управления.</a:t>
            </a:r>
            <a:endParaRPr lang="ru-RU" sz="14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8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 ÐµÐ³ÑÐ»Ð¸ÑÑÐµÐ¼ÑÐ¹  Ð¶ÐµÐ»ÐµÐ·Ð½Ð¾Ð´Ð¾ÑÐ¾Ð¶Ð½ÑÐ¹ Ð¿ÐµÑÐµÐµÐ·Ð´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14313"/>
            <a:ext cx="178593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ÐÐµÑÐµÐ³ÑÐ»Ð¸ÑÑÐµÐ¼ÑÐµ Ð¶ÐµÐ»ÐµÐ·Ð½Ð¾Ð´Ð¾ÑÐ¾Ð¶Ð½ÑÐ¹ Ð¿ÐµÑÐµÐµÐ·Ð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14313"/>
            <a:ext cx="16732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785813" y="1357313"/>
            <a:ext cx="77152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>
                <a:solidFill>
                  <a:srgbClr val="FF0000"/>
                </a:solidFill>
                <a:cs typeface="Times New Roman" pitchFamily="18" charset="0"/>
              </a:rPr>
              <a:t>. </a:t>
            </a:r>
            <a:endParaRPr lang="ru-RU" sz="800"/>
          </a:p>
          <a:p>
            <a:r>
              <a:rPr lang="ru-RU" sz="1600"/>
              <a:t>В процессе выполнения письменной экзаменационной работы был изучен общий порядок регулирования движения поездов и автомобильного транспорта через железнодорожные переезды в нормальных условиях, а также в нестандартной ситуации</a:t>
            </a:r>
          </a:p>
          <a:p>
            <a:r>
              <a:rPr lang="ru-RU" sz="1600"/>
              <a:t>Одной из главных задач реализации нормального функционирования железнодорожного переезда – принятие организационно-процедурных и технических мер по максимальному обеспечению безопасности участников движения через него. С этой целью переезды по возможности оборудуются сигнальными и блокировочными техническими средствами – светофорами, шлагбаумами, заградительными плитами, дорожными знаками и указателями. Кроме того, предусмотрен особый набор правил, определяющих процедуру пересечения переездов пешеходами и водителями. Регламентируются и действия в большинстве нештатных ситуаций с целью предотвращения и минимализации   последствий ,повышенная опасность железнодорожных переездов связана с большой скоростью поездов, их массой, которая достигает несколько  тыс. тонн, и как следствие этого - длинным тормозным путем. (Скорость движения поезда  превышает 100 км/ч, при этом тормозной путь поезда превышает 1 км, т.е. машинист абсолютно лишен возможности предотвратить столкновение. )</a:t>
            </a:r>
          </a:p>
        </p:txBody>
      </p:sp>
    </p:spTree>
  </p:cSld>
  <p:clrMapOvr>
    <a:masterClrMapping/>
  </p:clrMapOvr>
  <p:transition advClick="0" advTm="18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www.rodina-kuban.ru/wp-content/uploads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4000504"/>
            <a:ext cx="452233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0" name="Picture 4" descr="https://gazu.ru/images/examen_gibdd/new/examen_gibdd_new_19.png"/>
          <p:cNvPicPr>
            <a:picLocks noChangeAspect="1" noChangeArrowheads="1"/>
          </p:cNvPicPr>
          <p:nvPr/>
        </p:nvPicPr>
        <p:blipFill>
          <a:blip r:embed="rId3"/>
          <a:srcRect t="8333" r="3983" b="8332"/>
          <a:stretch>
            <a:fillRect/>
          </a:stretch>
        </p:blipFill>
        <p:spPr bwMode="auto">
          <a:xfrm>
            <a:off x="714348" y="3786190"/>
            <a:ext cx="328614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2" name="Picture 6" descr="http://dorinfo.ru/upload/iblock/1e9/tre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428736"/>
            <a:ext cx="417449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 descr="http://yartransservis.ru/images/nastil-rezinokord-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1571625"/>
            <a:ext cx="3706812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/>
          </p:cNvSpPr>
          <p:nvPr/>
        </p:nvSpPr>
        <p:spPr bwMode="auto">
          <a:xfrm>
            <a:off x="1476375" y="2060575"/>
            <a:ext cx="67691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300" b="1">
                <a:solidFill>
                  <a:srgbClr val="000066"/>
                </a:solidFill>
              </a:rPr>
              <a:t>БЛАГОДАРЮ  ЗА ВНИМАНИЕ! 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286124"/>
            <a:ext cx="3786214" cy="1981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https://online47.ru/media/photo/article/279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286124"/>
            <a:ext cx="328614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3500438"/>
            <a:ext cx="192948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500063" y="1357313"/>
            <a:ext cx="8143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Железнодорожный транспорт оказал поистине неоценимые услуги человечеству в развитии земной цивилизации</a:t>
            </a:r>
          </a:p>
          <a:p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600">
                <a:solidFill>
                  <a:srgbClr val="FF0000"/>
                </a:solidFill>
                <a:cs typeface="Times New Roman" pitchFamily="18" charset="0"/>
              </a:rPr>
              <a:t>Железнодорожными переездами 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называются места пересечения в одном уровне автомобильных и железных дорог. Эти пересечения относятся к местам с наибольшей опасностью для движения обоих видов транспорта и поэтому требуют специального ограждения. На этот случай предусматривается заградительная сигнализация автоматического или неавтоматического действия. В направлении движения автотранспорта переезды оборудуются постоянно действующими средствами ограждения. </a:t>
            </a:r>
            <a:endParaRPr lang="ru-RU" sz="1600">
              <a:cs typeface="Times New Roman" pitchFamily="18" charset="0"/>
            </a:endParaRPr>
          </a:p>
          <a:p>
            <a:endParaRPr lang="ru-RU" sz="16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28625" y="3286125"/>
            <a:ext cx="60721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90500" eaLnBrk="0" hangingPunct="0"/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Для этой цели применяются следующие устройства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:</a:t>
            </a:r>
          </a:p>
          <a:p>
            <a:pPr indent="190500" eaLnBrk="0" hangingPunct="0">
              <a:buFont typeface="Arial" charset="0"/>
              <a:buChar char="•"/>
            </a:pP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 автоматическая переездная светофорная сигнализация с автоматическими шлагбаумами </a:t>
            </a: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(АПШ);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indent="190500" eaLnBrk="0" hangingPunct="0">
              <a:buFont typeface="Arial" charset="0"/>
              <a:buChar char="•"/>
            </a:pP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автоматическая переездная светофорная сигнализация без автошлагбаумов </a:t>
            </a: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(АПС);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indent="190500" eaLnBrk="0" hangingPunct="0">
              <a:buFont typeface="Arial" charset="0"/>
              <a:buChar char="•"/>
            </a:pP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оповестительная переездная сигнализация </a:t>
            </a: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(ОПС),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 дающая лишь извещение на переезд о приближении поезда; механизированные и  электроприводные шлагбаумы неавтоматического действия:</a:t>
            </a:r>
          </a:p>
          <a:p>
            <a:pPr indent="190500" eaLnBrk="0" hangingPunct="0">
              <a:buFont typeface="Arial" charset="0"/>
              <a:buChar char="•"/>
            </a:pP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предупреждающие знаки и таблички</a:t>
            </a:r>
            <a:r>
              <a:rPr lang="ru-RU" sz="160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</a:p>
          <a:p>
            <a:pPr indent="190500" eaLnBrk="0" hangingPunct="0">
              <a:buFont typeface="Arial" charset="0"/>
              <a:buChar char="•"/>
            </a:pPr>
            <a:r>
              <a:rPr lang="ru-RU" sz="1600"/>
              <a:t> </a:t>
            </a:r>
          </a:p>
        </p:txBody>
      </p:sp>
      <p:pic>
        <p:nvPicPr>
          <p:cNvPr id="7" name="Picture 4" descr="http://cesis.ru/wp-content/uploads/2011/04/ptu-7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0"/>
            <a:ext cx="2071702" cy="146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2" name="Прямоугольник 7"/>
          <p:cNvSpPr>
            <a:spLocks noChangeArrowheads="1"/>
          </p:cNvSpPr>
          <p:nvPr/>
        </p:nvSpPr>
        <p:spPr bwMode="auto">
          <a:xfrm>
            <a:off x="571500" y="5429250"/>
            <a:ext cx="7858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90500" eaLnBrk="0" hangingPunct="0"/>
            <a:r>
              <a:rPr lang="ru-RU" sz="1600"/>
              <a:t>автоматическая переездная сигнализация, а также автоматические шлагбаумы</a:t>
            </a:r>
          </a:p>
        </p:txBody>
      </p:sp>
      <p:sp>
        <p:nvSpPr>
          <p:cNvPr id="4103" name="Прямоугольник 7"/>
          <p:cNvSpPr>
            <a:spLocks noChangeArrowheads="1"/>
          </p:cNvSpPr>
          <p:nvPr/>
        </p:nvSpPr>
        <p:spPr bwMode="auto">
          <a:xfrm>
            <a:off x="714375" y="5786438"/>
            <a:ext cx="7786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Все эти устройства применяются на железнодорожных переездах для предупреждения водителей транспортных средств о приближении поезда к переезду и запрещающие движение через переезд. </a:t>
            </a:r>
          </a:p>
        </p:txBody>
      </p:sp>
    </p:spTree>
  </p:cSld>
  <p:clrMapOvr>
    <a:masterClrMapping/>
  </p:clrMapOvr>
  <p:transition advClick="0" advTm="18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4357688" y="4429125"/>
            <a:ext cx="4286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5123" name="Рисунок 3" descr="http://refleader.ru/files/2/441da0ab226aa10a879e82c2936c06ec.html_files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786188"/>
            <a:ext cx="3681413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http://nord-news.ru/img/newsimages/20120814/1_32770c27ca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285992"/>
            <a:ext cx="350046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5" name="Прямоугольник 8"/>
          <p:cNvSpPr>
            <a:spLocks noChangeArrowheads="1"/>
          </p:cNvSpPr>
          <p:nvPr/>
        </p:nvSpPr>
        <p:spPr bwMode="auto">
          <a:xfrm>
            <a:off x="428625" y="1357313"/>
            <a:ext cx="4429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 сегодняшний день средство от «несознательных» водителей – это </a:t>
            </a:r>
            <a:r>
              <a:rPr lang="ru-RU" b="1"/>
              <a:t>устройства заграждения пути (УЗП)</a:t>
            </a:r>
            <a:r>
              <a:rPr lang="ru-RU"/>
              <a:t>. </a:t>
            </a:r>
          </a:p>
          <a:p>
            <a:r>
              <a:rPr lang="ru-RU"/>
              <a:t>УЗП представляют собой поднимающиеся при приближении поезда плиты, которые расположены по всей ширине переезда. Когда эти механические барьеры подняты, въехать на переезд  невозможно</a:t>
            </a:r>
          </a:p>
        </p:txBody>
      </p:sp>
    </p:spTree>
  </p:cSld>
  <p:clrMapOvr>
    <a:masterClrMapping/>
  </p:clrMapOvr>
  <p:transition advClick="0" advTm="18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onspekta.net/megalektsiiru/baza7/1220856182599.files/image0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71625"/>
            <a:ext cx="74168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review-image" descr="http://rwnadzor.uz/pimg/image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85750"/>
            <a:ext cx="20574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desant.ru/images/info/cp483/image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428750"/>
            <a:ext cx="307657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http://900igr.net/datas/obg/Gruppy-dorozhnykh-znakov/0023-023-ZHeleznodorozhnyj-pereezd-so-shlagbaum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428750"/>
            <a:ext cx="4643438" cy="4643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18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cesis.ru/wp-content/uploads/2011/04/ptu-7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214290"/>
            <a:ext cx="1518943" cy="1071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5" name="Прямоугольник 6"/>
          <p:cNvSpPr>
            <a:spLocks noChangeArrowheads="1"/>
          </p:cNvSpPr>
          <p:nvPr/>
        </p:nvSpPr>
        <p:spPr bwMode="auto">
          <a:xfrm>
            <a:off x="428625" y="1428750"/>
            <a:ext cx="792956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зависимости от способа организации движения переезды подразделяются на регулируемые и нерегулируемые. </a:t>
            </a:r>
          </a:p>
          <a:p>
            <a:r>
              <a:rPr lang="ru-RU">
                <a:solidFill>
                  <a:srgbClr val="FF0000"/>
                </a:solidFill>
              </a:rPr>
              <a:t>К регулируемым </a:t>
            </a:r>
            <a:r>
              <a:rPr lang="ru-RU"/>
              <a:t>относятся переезды, на которых движение автотранспорта через переезд регулируется устройствами переездной сигнализации или дежурным работником.</a:t>
            </a:r>
          </a:p>
          <a:p>
            <a:r>
              <a:rPr lang="ru-RU"/>
              <a:t> </a:t>
            </a:r>
            <a:r>
              <a:rPr lang="ru-RU">
                <a:solidFill>
                  <a:srgbClr val="FF0000"/>
                </a:solidFill>
              </a:rPr>
              <a:t>К нерегулируемым</a:t>
            </a:r>
            <a:r>
              <a:rPr lang="ru-RU"/>
              <a:t>, относятся переезды, на которых движение автотранспорта не регулируется устройствами переездной сигнализации и возможность безопасного проезда через переезд определяется водителями транспортных средств. </a:t>
            </a: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571500" y="4000500"/>
            <a:ext cx="7786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Различают три вида регулируемых переездов: 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714375" y="4357688"/>
            <a:ext cx="79295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/>
              <a:t>переезды, оборудованные устройствами ПС (переездной сигнализацией),извещающей водителей транспортных средств о подходе к переезду поезда; переезды, оборудованные ПС и обслуживаемые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дежурным работником; обслуживаемые переезды, не оборудованные устройствами ПС, где регулирование движения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осуществляет только дежурный работник.</a:t>
            </a:r>
          </a:p>
        </p:txBody>
      </p:sp>
      <p:pic>
        <p:nvPicPr>
          <p:cNvPr id="7" name="Picture 2" descr="http://www.vsluh.ru/uploads/base_image/image/45833/huge_b9a87a7e-713a-4e84-ac5e-833df8f9c7d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571876"/>
            <a:ext cx="1785950" cy="1188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8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714375" y="1500188"/>
            <a:ext cx="757237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В зависимости от интенсивности движения и условий видимости переезды делятся на четыре категории: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368550"/>
            <a:ext cx="74898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368550"/>
            <a:ext cx="74898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368550"/>
            <a:ext cx="74898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myrailway.ru/images/uploads/Obustroystvo-zheleznodorozhnykh-pereezdov-bez-dezhurnogo-bez-shlagbaumov-v-naselennykh-punktak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3429024" cy="4270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357188" y="1428750"/>
            <a:ext cx="5500687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81000"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FF0000"/>
                </a:solidFill>
              </a:rPr>
              <a:t>Переезды </a:t>
            </a:r>
            <a:r>
              <a:rPr lang="en-US" sz="2000">
                <a:solidFill>
                  <a:srgbClr val="FF0000"/>
                </a:solidFill>
              </a:rPr>
              <a:t>I</a:t>
            </a:r>
            <a:r>
              <a:rPr lang="ru-RU" sz="2000">
                <a:solidFill>
                  <a:srgbClr val="FF0000"/>
                </a:solidFill>
              </a:rPr>
              <a:t> и </a:t>
            </a:r>
            <a:r>
              <a:rPr lang="en-US" sz="2000">
                <a:solidFill>
                  <a:srgbClr val="FF0000"/>
                </a:solidFill>
              </a:rPr>
              <a:t>II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/>
              <a:t>категории являются охраняемыми и оборудуются автоматической светофорной сигнализацией с автошлагбаумами.</a:t>
            </a:r>
          </a:p>
          <a:p>
            <a:pPr indent="3810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</a:t>
            </a:r>
            <a:r>
              <a:rPr lang="ru-RU" sz="2000">
                <a:solidFill>
                  <a:srgbClr val="FF0000"/>
                </a:solidFill>
              </a:rPr>
              <a:t>Переезды </a:t>
            </a:r>
            <a:r>
              <a:rPr lang="en-US" sz="2000">
                <a:solidFill>
                  <a:srgbClr val="FF0000"/>
                </a:solidFill>
              </a:rPr>
              <a:t>III</a:t>
            </a:r>
            <a:r>
              <a:rPr lang="ru-RU" sz="2000">
                <a:solidFill>
                  <a:srgbClr val="FF0000"/>
                </a:solidFill>
              </a:rPr>
              <a:t> и </a:t>
            </a:r>
            <a:r>
              <a:rPr lang="en-US" sz="2000">
                <a:solidFill>
                  <a:srgbClr val="FF0000"/>
                </a:solidFill>
              </a:rPr>
              <a:t>IV </a:t>
            </a:r>
            <a:r>
              <a:rPr lang="ru-RU" sz="2000"/>
              <a:t>категорий являются не охраняемыми и оборудуются автоматической светофорной сигнализацией (без шлагбаума).Устройства автоматической оповестительной переездной сигнализации предупреждают о приближении поезда к переезду с помощью акустического прибора дежурного по переезду, который принимает меры к ограждению переезда, опуская шлагбаум (механизированный или полуавтоматический). Переезды обслуживаемые дежурным работником должны иметь радиосвязь или прямую телефонную связь с ближайшей станцией или постом.</a:t>
            </a:r>
          </a:p>
        </p:txBody>
      </p:sp>
    </p:spTree>
  </p:cSld>
  <p:clrMapOvr>
    <a:masterClrMapping/>
  </p:clrMapOvr>
  <p:transition advClick="0" advTm="18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tx1"/>
                </a:solidFill>
              </a:rPr>
              <a:t>В здании переездного поста должны быть</a:t>
            </a:r>
            <a:r>
              <a:rPr lang="ru-RU" sz="2800" smtClean="0">
                <a:solidFill>
                  <a:schemeClr val="tx1"/>
                </a:solidFill>
              </a:rPr>
              <a:t>:</a:t>
            </a:r>
            <a:endParaRPr lang="ru-RU" sz="2800" b="1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208963" cy="46815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800" smtClean="0">
                <a:latin typeface="Times New Roman" pitchFamily="18" charset="0"/>
              </a:rPr>
              <a:t> </a:t>
            </a:r>
            <a:r>
              <a:rPr lang="ru-RU" sz="2400" smtClean="0"/>
              <a:t> </a:t>
            </a:r>
          </a:p>
          <a:p>
            <a:r>
              <a:rPr lang="ru-RU" sz="2400" smtClean="0"/>
              <a:t>- график дежурств по переезду; </a:t>
            </a:r>
          </a:p>
          <a:p>
            <a:r>
              <a:rPr lang="ru-RU" sz="2400" smtClean="0"/>
              <a:t>инструкция по эксплуатации данного переезда; </a:t>
            </a:r>
          </a:p>
          <a:p>
            <a:r>
              <a:rPr lang="ru-RU" sz="2400" smtClean="0"/>
              <a:t>книга приема и сдачи дежурств и осмотра устройств на переезде; </a:t>
            </a:r>
          </a:p>
          <a:p>
            <a:r>
              <a:rPr lang="ru-RU" sz="2400" smtClean="0"/>
              <a:t>жезл регулировщика и красная нарукавная повязка; </a:t>
            </a:r>
          </a:p>
          <a:p>
            <a:r>
              <a:rPr lang="ru-RU" sz="2400" smtClean="0"/>
              <a:t>трос длинной 4-6 м для буксировки остановившихся на переезде транспортных средств; </a:t>
            </a:r>
          </a:p>
        </p:txBody>
      </p:sp>
      <p:pic>
        <p:nvPicPr>
          <p:cNvPr id="11273" name="Picture 9" descr="http://www.litceymos.ru/itbeitb/%D0%98%D0%BD%D1%81%D1%82%D1%80%D1%83%D0%BA%D1%86%D0%B8%D1%8F%20%D0%BF%D0%BE%20%D1%81%D0%B8%D0%B3%D0%BD%D0%B0%D0%BB%D0%B8%D0%B7%D0%B0%D1%86%D0%B8%D0%B8%20%D0%BD%D0%B0%20%D0%B6%D0%B5%D0%BB%D0%B5%D0%B7%D0%BD%D0%BE%D0%B4%D0%BE%D1%80%D0%BE%D0%B6%D0%BD%D0%BE%D0%BC%20%D1%82%D1%80%D0%B0%D0%BD%D1%81%D0%BF%D0%BE%D1%80%D1%82%D0%B5%20%D0%A0%D0%BE%D1%81%D1%81%D0%B8%D0%B9%D1%81%D0%BA%D0%BE%D0%B9%20%D0%A4%D0%B5%D0%B4%D0%B5%D1%80%D0%B0%D1%86%D0%B8%D0%B8%20I.%20%D0%9E%D0%B1%D1%89%D0%B8%D0%B5%20%D0%BF%D0%BE%D0%BB%D0%BE%D0%B6%D0%B5%D0%BD%D0%B8%D1%8Fb/21085_html_m39202c66.jpg"/>
          <p:cNvPicPr>
            <a:picLocks noChangeAspect="1" noChangeArrowheads="1"/>
          </p:cNvPicPr>
          <p:nvPr/>
        </p:nvPicPr>
        <p:blipFill>
          <a:blip r:embed="rId2" cstate="email"/>
          <a:srcRect t="-2379"/>
          <a:stretch>
            <a:fillRect/>
          </a:stretch>
        </p:blipFill>
        <p:spPr bwMode="auto">
          <a:xfrm>
            <a:off x="7286644" y="4500570"/>
            <a:ext cx="802431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5" name="Picture 11" descr="http://www.litceymos.ru/itbeitb/%D0%98%D0%BD%D1%81%D1%82%D1%80%D1%83%D0%BA%D1%86%D0%B8%D1%8F%20%D0%BF%D0%BE%20%D1%81%D0%B8%D0%B3%D0%BD%D0%B0%D0%BB%D0%B8%D0%B7%D0%B0%D1%86%D0%B8%D0%B8%20%D0%BD%D0%B0%20%D0%B6%D0%B5%D0%BB%D0%B5%D0%B7%D0%BD%D0%BE%D0%B4%D0%BE%D1%80%D0%BE%D0%B6%D0%BD%D0%BE%D0%BC%20%D1%82%D1%80%D0%B0%D0%BD%D1%81%D0%BF%D0%BE%D1%80%D1%82%D0%B5%20%D0%A0%D0%BE%D1%81%D1%81%D0%B8%D0%B9%D1%81%D0%BA%D0%BE%D0%B9%20%D0%A4%D0%B5%D0%B4%D0%B5%D1%80%D0%B0%D1%86%D0%B8%D0%B8%20I.%20%D0%9E%D0%B1%D1%89%D0%B8%D0%B5%20%D0%BF%D0%BE%D0%BB%D0%BE%D0%B6%D0%B5%D0%BD%D0%B8%D1%8Fb/21085_html_m39202c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4572008"/>
            <a:ext cx="1000132" cy="143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7" name="Picture 13" descr="http://vszd.rzd.ru/dbmm/images/13/7894/373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4929198"/>
            <a:ext cx="1819395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989</TotalTime>
  <Words>608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Calibri</vt:lpstr>
      <vt:lpstr>Arial Black</vt:lpstr>
      <vt:lpstr>Скругленный</vt:lpstr>
      <vt:lpstr>ГБПОУ МО «Орехово-Зуевский железнодорожный техникум имени В.И.Бондаренко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 здании переездного поста должны быть:</vt:lpstr>
      <vt:lpstr>Слайд 10</vt:lpstr>
      <vt:lpstr>Слайд 11</vt:lpstr>
      <vt:lpstr>Слайд 12</vt:lpstr>
      <vt:lpstr>Слайд 13</vt:lpstr>
      <vt:lpstr>Слайд 14</vt:lpstr>
    </vt:vector>
  </TitlesOfParts>
  <Company>kstu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телеграфных аппаратов.</dc:title>
  <dc:creator>libr</dc:creator>
  <cp:lastModifiedBy>deni</cp:lastModifiedBy>
  <cp:revision>73</cp:revision>
  <dcterms:created xsi:type="dcterms:W3CDTF">2011-03-18T03:19:34Z</dcterms:created>
  <dcterms:modified xsi:type="dcterms:W3CDTF">2018-06-26T22:21:48Z</dcterms:modified>
</cp:coreProperties>
</file>