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8" r:id="rId11"/>
    <p:sldId id="266" r:id="rId12"/>
    <p:sldId id="267" r:id="rId13"/>
    <p:sldId id="270" r:id="rId14"/>
    <p:sldId id="271" r:id="rId15"/>
    <p:sldId id="274" r:id="rId16"/>
    <p:sldId id="272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538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71A004-DD66-464F-85B7-D126806598CB}" type="doc">
      <dgm:prSet loTypeId="urn:microsoft.com/office/officeart/2005/8/layout/radial4" loCatId="relationship" qsTypeId="urn:microsoft.com/office/officeart/2005/8/quickstyle/3d7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E7DF470-D4F3-477F-906D-BFAF7DC5EE92}">
      <dgm:prSet phldrT="[Текст]"/>
      <dgm:spPr/>
      <dgm:t>
        <a:bodyPr/>
        <a:lstStyle/>
        <a:p>
          <a:r>
            <a:rPr lang="ru-RU" dirty="0" smtClean="0"/>
            <a:t>Ребенок</a:t>
          </a:r>
          <a:endParaRPr lang="ru-RU" dirty="0"/>
        </a:p>
      </dgm:t>
    </dgm:pt>
    <dgm:pt modelId="{9D780B58-0AE6-4E43-9646-C6E57D1FA584}" type="parTrans" cxnId="{70805126-CE20-4B39-B85F-5317724D09A4}">
      <dgm:prSet/>
      <dgm:spPr/>
      <dgm:t>
        <a:bodyPr/>
        <a:lstStyle/>
        <a:p>
          <a:endParaRPr lang="ru-RU"/>
        </a:p>
      </dgm:t>
    </dgm:pt>
    <dgm:pt modelId="{B00CB977-8192-49E9-9654-CDA653C8BFEB}" type="sibTrans" cxnId="{70805126-CE20-4B39-B85F-5317724D09A4}">
      <dgm:prSet/>
      <dgm:spPr/>
      <dgm:t>
        <a:bodyPr/>
        <a:lstStyle/>
        <a:p>
          <a:endParaRPr lang="ru-RU"/>
        </a:p>
      </dgm:t>
    </dgm:pt>
    <dgm:pt modelId="{C6A4E6FD-8590-414E-B22D-35CE5E40F719}">
      <dgm:prSet phldrT="[Текст]"/>
      <dgm:spPr/>
      <dgm:t>
        <a:bodyPr/>
        <a:lstStyle/>
        <a:p>
          <a:r>
            <a:rPr lang="ru-RU" dirty="0" smtClean="0"/>
            <a:t>Родители</a:t>
          </a:r>
          <a:endParaRPr lang="ru-RU" dirty="0"/>
        </a:p>
      </dgm:t>
    </dgm:pt>
    <dgm:pt modelId="{C18F0FAB-2B15-45B5-AF35-1C1F222E7A70}" type="parTrans" cxnId="{90EA66DE-D9C9-4ACF-BAFE-72D68C4B5369}">
      <dgm:prSet/>
      <dgm:spPr/>
      <dgm:t>
        <a:bodyPr/>
        <a:lstStyle/>
        <a:p>
          <a:endParaRPr lang="ru-RU"/>
        </a:p>
      </dgm:t>
    </dgm:pt>
    <dgm:pt modelId="{31184C45-942A-48AD-839E-A8A8C46F9033}" type="sibTrans" cxnId="{90EA66DE-D9C9-4ACF-BAFE-72D68C4B5369}">
      <dgm:prSet/>
      <dgm:spPr/>
      <dgm:t>
        <a:bodyPr/>
        <a:lstStyle/>
        <a:p>
          <a:endParaRPr lang="ru-RU"/>
        </a:p>
      </dgm:t>
    </dgm:pt>
    <dgm:pt modelId="{6F28695C-09D4-48FB-9D3F-C742BEC72273}">
      <dgm:prSet phldrT="[Текст]"/>
      <dgm:spPr/>
      <dgm:t>
        <a:bodyPr/>
        <a:lstStyle/>
        <a:p>
          <a:r>
            <a:rPr lang="ru-RU" dirty="0" smtClean="0"/>
            <a:t>Педагоги </a:t>
          </a:r>
          <a:endParaRPr lang="ru-RU" dirty="0"/>
        </a:p>
      </dgm:t>
    </dgm:pt>
    <dgm:pt modelId="{2B7BE7B9-08A1-4243-932C-09F1B39810E4}" type="parTrans" cxnId="{40E80A5E-0693-49DD-B96A-14ED29DA29CF}">
      <dgm:prSet/>
      <dgm:spPr/>
      <dgm:t>
        <a:bodyPr/>
        <a:lstStyle/>
        <a:p>
          <a:endParaRPr lang="ru-RU"/>
        </a:p>
      </dgm:t>
    </dgm:pt>
    <dgm:pt modelId="{01D79949-6AB4-47EA-B625-7581CB35ED44}" type="sibTrans" cxnId="{40E80A5E-0693-49DD-B96A-14ED29DA29CF}">
      <dgm:prSet/>
      <dgm:spPr/>
      <dgm:t>
        <a:bodyPr/>
        <a:lstStyle/>
        <a:p>
          <a:endParaRPr lang="ru-RU"/>
        </a:p>
      </dgm:t>
    </dgm:pt>
    <dgm:pt modelId="{2C178F37-99F8-4800-80C6-7BEFAD329EFB}">
      <dgm:prSet phldrT="[Текст]"/>
      <dgm:spPr/>
      <dgm:t>
        <a:bodyPr/>
        <a:lstStyle/>
        <a:p>
          <a:r>
            <a:rPr lang="ru-RU" dirty="0" smtClean="0"/>
            <a:t>Дети группы «Капельки»</a:t>
          </a:r>
          <a:endParaRPr lang="ru-RU" dirty="0"/>
        </a:p>
      </dgm:t>
    </dgm:pt>
    <dgm:pt modelId="{12014378-1F55-4758-B27D-E307C68A33C0}" type="parTrans" cxnId="{570A2D0A-F5B3-416F-BA48-5DBF47BC87E3}">
      <dgm:prSet/>
      <dgm:spPr/>
      <dgm:t>
        <a:bodyPr/>
        <a:lstStyle/>
        <a:p>
          <a:endParaRPr lang="ru-RU"/>
        </a:p>
      </dgm:t>
    </dgm:pt>
    <dgm:pt modelId="{E5EFE01B-1360-4D23-B248-E5F1823B6D09}" type="sibTrans" cxnId="{570A2D0A-F5B3-416F-BA48-5DBF47BC87E3}">
      <dgm:prSet/>
      <dgm:spPr/>
      <dgm:t>
        <a:bodyPr/>
        <a:lstStyle/>
        <a:p>
          <a:endParaRPr lang="ru-RU"/>
        </a:p>
      </dgm:t>
    </dgm:pt>
    <dgm:pt modelId="{6C944134-D2F7-4D49-83A4-62D518627F7A}" type="pres">
      <dgm:prSet presAssocID="{E671A004-DD66-464F-85B7-D126806598C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E1A7C5-4796-4866-B6B8-6F0ECECB837E}" type="pres">
      <dgm:prSet presAssocID="{2E7DF470-D4F3-477F-906D-BFAF7DC5EE92}" presName="centerShape" presStyleLbl="node0" presStyleIdx="0" presStyleCnt="1"/>
      <dgm:spPr/>
      <dgm:t>
        <a:bodyPr/>
        <a:lstStyle/>
        <a:p>
          <a:endParaRPr lang="ru-RU"/>
        </a:p>
      </dgm:t>
    </dgm:pt>
    <dgm:pt modelId="{0284EA4F-1D85-44FE-B8A2-AADCC2DEF942}" type="pres">
      <dgm:prSet presAssocID="{C18F0FAB-2B15-45B5-AF35-1C1F222E7A70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2C013B57-F739-42D0-8D48-650BD43CFFB1}" type="pres">
      <dgm:prSet presAssocID="{C6A4E6FD-8590-414E-B22D-35CE5E40F71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916C82-EBD0-4CE1-8DFB-14D550FAA2C7}" type="pres">
      <dgm:prSet presAssocID="{2B7BE7B9-08A1-4243-932C-09F1B39810E4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28FD9D46-B76D-43BB-BC58-AE60386ECFB1}" type="pres">
      <dgm:prSet presAssocID="{6F28695C-09D4-48FB-9D3F-C742BEC7227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F4A718-80D0-486A-A72C-607A685DB9E5}" type="pres">
      <dgm:prSet presAssocID="{12014378-1F55-4758-B27D-E307C68A33C0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1ADF5489-54FA-4550-936E-0B7807D45CE8}" type="pres">
      <dgm:prSet presAssocID="{2C178F37-99F8-4800-80C6-7BEFAD329EF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CA2456-A7F7-4CF2-8EAF-5A46D7DD393B}" type="presOf" srcId="{2E7DF470-D4F3-477F-906D-BFAF7DC5EE92}" destId="{C8E1A7C5-4796-4866-B6B8-6F0ECECB837E}" srcOrd="0" destOrd="0" presId="urn:microsoft.com/office/officeart/2005/8/layout/radial4"/>
    <dgm:cxn modelId="{1DBE2CCF-D082-42A2-9371-FE1C5EDB61C8}" type="presOf" srcId="{C6A4E6FD-8590-414E-B22D-35CE5E40F719}" destId="{2C013B57-F739-42D0-8D48-650BD43CFFB1}" srcOrd="0" destOrd="0" presId="urn:microsoft.com/office/officeart/2005/8/layout/radial4"/>
    <dgm:cxn modelId="{31486700-37B1-4F75-8F7C-BA9BB2889FAF}" type="presOf" srcId="{2C178F37-99F8-4800-80C6-7BEFAD329EFB}" destId="{1ADF5489-54FA-4550-936E-0B7807D45CE8}" srcOrd="0" destOrd="0" presId="urn:microsoft.com/office/officeart/2005/8/layout/radial4"/>
    <dgm:cxn modelId="{CE5CB1EE-3AF0-4213-A2A6-DF5110D19EEA}" type="presOf" srcId="{12014378-1F55-4758-B27D-E307C68A33C0}" destId="{E2F4A718-80D0-486A-A72C-607A685DB9E5}" srcOrd="0" destOrd="0" presId="urn:microsoft.com/office/officeart/2005/8/layout/radial4"/>
    <dgm:cxn modelId="{40E80A5E-0693-49DD-B96A-14ED29DA29CF}" srcId="{2E7DF470-D4F3-477F-906D-BFAF7DC5EE92}" destId="{6F28695C-09D4-48FB-9D3F-C742BEC72273}" srcOrd="1" destOrd="0" parTransId="{2B7BE7B9-08A1-4243-932C-09F1B39810E4}" sibTransId="{01D79949-6AB4-47EA-B625-7581CB35ED44}"/>
    <dgm:cxn modelId="{570A2D0A-F5B3-416F-BA48-5DBF47BC87E3}" srcId="{2E7DF470-D4F3-477F-906D-BFAF7DC5EE92}" destId="{2C178F37-99F8-4800-80C6-7BEFAD329EFB}" srcOrd="2" destOrd="0" parTransId="{12014378-1F55-4758-B27D-E307C68A33C0}" sibTransId="{E5EFE01B-1360-4D23-B248-E5F1823B6D09}"/>
    <dgm:cxn modelId="{46D38DC0-3238-4B7B-A719-D7440C65DCFD}" type="presOf" srcId="{E671A004-DD66-464F-85B7-D126806598CB}" destId="{6C944134-D2F7-4D49-83A4-62D518627F7A}" srcOrd="0" destOrd="0" presId="urn:microsoft.com/office/officeart/2005/8/layout/radial4"/>
    <dgm:cxn modelId="{E4AB106F-37E3-4565-A6A4-976970A5D865}" type="presOf" srcId="{C18F0FAB-2B15-45B5-AF35-1C1F222E7A70}" destId="{0284EA4F-1D85-44FE-B8A2-AADCC2DEF942}" srcOrd="0" destOrd="0" presId="urn:microsoft.com/office/officeart/2005/8/layout/radial4"/>
    <dgm:cxn modelId="{90EA66DE-D9C9-4ACF-BAFE-72D68C4B5369}" srcId="{2E7DF470-D4F3-477F-906D-BFAF7DC5EE92}" destId="{C6A4E6FD-8590-414E-B22D-35CE5E40F719}" srcOrd="0" destOrd="0" parTransId="{C18F0FAB-2B15-45B5-AF35-1C1F222E7A70}" sibTransId="{31184C45-942A-48AD-839E-A8A8C46F9033}"/>
    <dgm:cxn modelId="{20119379-6ABD-455D-A527-3BC95CE40171}" type="presOf" srcId="{2B7BE7B9-08A1-4243-932C-09F1B39810E4}" destId="{5E916C82-EBD0-4CE1-8DFB-14D550FAA2C7}" srcOrd="0" destOrd="0" presId="urn:microsoft.com/office/officeart/2005/8/layout/radial4"/>
    <dgm:cxn modelId="{BBCA347C-3C3E-4478-A6E4-8DA367FBD501}" type="presOf" srcId="{6F28695C-09D4-48FB-9D3F-C742BEC72273}" destId="{28FD9D46-B76D-43BB-BC58-AE60386ECFB1}" srcOrd="0" destOrd="0" presId="urn:microsoft.com/office/officeart/2005/8/layout/radial4"/>
    <dgm:cxn modelId="{70805126-CE20-4B39-B85F-5317724D09A4}" srcId="{E671A004-DD66-464F-85B7-D126806598CB}" destId="{2E7DF470-D4F3-477F-906D-BFAF7DC5EE92}" srcOrd="0" destOrd="0" parTransId="{9D780B58-0AE6-4E43-9646-C6E57D1FA584}" sibTransId="{B00CB977-8192-49E9-9654-CDA653C8BFEB}"/>
    <dgm:cxn modelId="{BD644732-FEB6-41A7-84D3-DE8D65A8C0DB}" type="presParOf" srcId="{6C944134-D2F7-4D49-83A4-62D518627F7A}" destId="{C8E1A7C5-4796-4866-B6B8-6F0ECECB837E}" srcOrd="0" destOrd="0" presId="urn:microsoft.com/office/officeart/2005/8/layout/radial4"/>
    <dgm:cxn modelId="{3F536E69-FE52-406C-9B51-16060A591513}" type="presParOf" srcId="{6C944134-D2F7-4D49-83A4-62D518627F7A}" destId="{0284EA4F-1D85-44FE-B8A2-AADCC2DEF942}" srcOrd="1" destOrd="0" presId="urn:microsoft.com/office/officeart/2005/8/layout/radial4"/>
    <dgm:cxn modelId="{64CF5AE3-672B-401D-BB22-60FFB1108197}" type="presParOf" srcId="{6C944134-D2F7-4D49-83A4-62D518627F7A}" destId="{2C013B57-F739-42D0-8D48-650BD43CFFB1}" srcOrd="2" destOrd="0" presId="urn:microsoft.com/office/officeart/2005/8/layout/radial4"/>
    <dgm:cxn modelId="{4192AF30-0C97-4918-BDB6-BDF4C478A147}" type="presParOf" srcId="{6C944134-D2F7-4D49-83A4-62D518627F7A}" destId="{5E916C82-EBD0-4CE1-8DFB-14D550FAA2C7}" srcOrd="3" destOrd="0" presId="urn:microsoft.com/office/officeart/2005/8/layout/radial4"/>
    <dgm:cxn modelId="{87C99AE7-3CD2-4CE1-8C32-60A8942CC9AA}" type="presParOf" srcId="{6C944134-D2F7-4D49-83A4-62D518627F7A}" destId="{28FD9D46-B76D-43BB-BC58-AE60386ECFB1}" srcOrd="4" destOrd="0" presId="urn:microsoft.com/office/officeart/2005/8/layout/radial4"/>
    <dgm:cxn modelId="{5CCF4330-5FF7-4480-B513-AA9DCAC27A94}" type="presParOf" srcId="{6C944134-D2F7-4D49-83A4-62D518627F7A}" destId="{E2F4A718-80D0-486A-A72C-607A685DB9E5}" srcOrd="5" destOrd="0" presId="urn:microsoft.com/office/officeart/2005/8/layout/radial4"/>
    <dgm:cxn modelId="{4C162380-54EC-4E67-9B4D-2F2741CA74A0}" type="presParOf" srcId="{6C944134-D2F7-4D49-83A4-62D518627F7A}" destId="{1ADF5489-54FA-4550-936E-0B7807D45CE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E1A7C5-4796-4866-B6B8-6F0ECECB837E}">
      <dsp:nvSpPr>
        <dsp:cNvPr id="0" name=""/>
        <dsp:cNvSpPr/>
      </dsp:nvSpPr>
      <dsp:spPr>
        <a:xfrm>
          <a:off x="3125485" y="3505601"/>
          <a:ext cx="2588228" cy="2588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Ребенок</a:t>
          </a:r>
          <a:endParaRPr lang="ru-RU" sz="3900" kern="1200" dirty="0"/>
        </a:p>
      </dsp:txBody>
      <dsp:txXfrm>
        <a:off x="3125485" y="3505601"/>
        <a:ext cx="2588228" cy="2588228"/>
      </dsp:txXfrm>
    </dsp:sp>
    <dsp:sp modelId="{0284EA4F-1D85-44FE-B8A2-AADCC2DEF942}">
      <dsp:nvSpPr>
        <dsp:cNvPr id="0" name=""/>
        <dsp:cNvSpPr/>
      </dsp:nvSpPr>
      <dsp:spPr>
        <a:xfrm rot="12900000">
          <a:off x="1080011" y="2926193"/>
          <a:ext cx="2381309" cy="737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013B57-F739-42D0-8D48-650BD43CFFB1}">
      <dsp:nvSpPr>
        <dsp:cNvPr id="0" name=""/>
        <dsp:cNvSpPr/>
      </dsp:nvSpPr>
      <dsp:spPr>
        <a:xfrm>
          <a:off x="65930" y="1628557"/>
          <a:ext cx="2458816" cy="196705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Родители</a:t>
          </a:r>
          <a:endParaRPr lang="ru-RU" sz="3400" kern="1200" dirty="0"/>
        </a:p>
      </dsp:txBody>
      <dsp:txXfrm>
        <a:off x="65930" y="1628557"/>
        <a:ext cx="2458816" cy="1967053"/>
      </dsp:txXfrm>
    </dsp:sp>
    <dsp:sp modelId="{5E916C82-EBD0-4CE1-8DFB-14D550FAA2C7}">
      <dsp:nvSpPr>
        <dsp:cNvPr id="0" name=""/>
        <dsp:cNvSpPr/>
      </dsp:nvSpPr>
      <dsp:spPr>
        <a:xfrm rot="16200000">
          <a:off x="3228945" y="1807529"/>
          <a:ext cx="2381309" cy="737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8FD9D46-B76D-43BB-BC58-AE60386ECFB1}">
      <dsp:nvSpPr>
        <dsp:cNvPr id="0" name=""/>
        <dsp:cNvSpPr/>
      </dsp:nvSpPr>
      <dsp:spPr>
        <a:xfrm>
          <a:off x="3190191" y="2170"/>
          <a:ext cx="2458816" cy="19670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Педагоги </a:t>
          </a:r>
          <a:endParaRPr lang="ru-RU" sz="3400" kern="1200" dirty="0"/>
        </a:p>
      </dsp:txBody>
      <dsp:txXfrm>
        <a:off x="3190191" y="2170"/>
        <a:ext cx="2458816" cy="1967053"/>
      </dsp:txXfrm>
    </dsp:sp>
    <dsp:sp modelId="{E2F4A718-80D0-486A-A72C-607A685DB9E5}">
      <dsp:nvSpPr>
        <dsp:cNvPr id="0" name=""/>
        <dsp:cNvSpPr/>
      </dsp:nvSpPr>
      <dsp:spPr>
        <a:xfrm rot="19500000">
          <a:off x="5377878" y="2926193"/>
          <a:ext cx="2381309" cy="737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DF5489-54FA-4550-936E-0B7807D45CE8}">
      <dsp:nvSpPr>
        <dsp:cNvPr id="0" name=""/>
        <dsp:cNvSpPr/>
      </dsp:nvSpPr>
      <dsp:spPr>
        <a:xfrm>
          <a:off x="6314452" y="1628557"/>
          <a:ext cx="2458816" cy="19670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Дети группы «Капельки»</a:t>
          </a:r>
          <a:endParaRPr lang="ru-RU" sz="3400" kern="1200" dirty="0"/>
        </a:p>
      </dsp:txBody>
      <dsp:txXfrm>
        <a:off x="6314452" y="1628557"/>
        <a:ext cx="2458816" cy="19670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AEA9B-3F31-4BD0-94BE-386C5C27DA4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\Music\&#1089;&#1087;&#1086;&#1082;&#1086;&#1081;&#1085;&#1072;&#1103;\Paul-Mauriat-Pol_-Moria-Love-story(muzbaron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gif"/><Relationship Id="rId7" Type="http://schemas.openxmlformats.org/officeDocument/2006/relationships/image" Target="../media/image2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gif"/><Relationship Id="rId4" Type="http://schemas.openxmlformats.org/officeDocument/2006/relationships/image" Target="../media/image9.gif"/><Relationship Id="rId9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3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72177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6200" y="2132856"/>
            <a:ext cx="6477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4000" dirty="0" smtClean="0">
                <a:solidFill>
                  <a:srgbClr val="250698"/>
                </a:solidFill>
                <a:latin typeface="Bookman Old Style" pitchFamily="18" charset="0"/>
              </a:rPr>
              <a:t> Презентация проекта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4000" dirty="0" smtClean="0">
                <a:solidFill>
                  <a:srgbClr val="250698"/>
                </a:solidFill>
                <a:latin typeface="Bookman Old Style" pitchFamily="18" charset="0"/>
              </a:rPr>
              <a:t>«Огород на окне»</a:t>
            </a:r>
            <a:endParaRPr lang="ru-RU" sz="4000" dirty="0">
              <a:solidFill>
                <a:srgbClr val="250698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0" y="3733800"/>
            <a:ext cx="381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</a:rPr>
              <a:t>Презентацию подготовили</a:t>
            </a:r>
          </a:p>
          <a:p>
            <a:pPr algn="ctr"/>
            <a:r>
              <a:rPr lang="ru-RU" i="1" dirty="0" smtClean="0">
                <a:latin typeface="Times New Roman" pitchFamily="18" charset="0"/>
              </a:rPr>
              <a:t>Воспитатели </a:t>
            </a:r>
          </a:p>
          <a:p>
            <a:pPr algn="ctr"/>
            <a:r>
              <a:rPr lang="ru-RU" i="1" dirty="0" smtClean="0">
                <a:latin typeface="Times New Roman" pitchFamily="18" charset="0"/>
              </a:rPr>
              <a:t>Ивенская В.М., </a:t>
            </a:r>
            <a:r>
              <a:rPr lang="ru-RU" i="1" dirty="0" err="1" smtClean="0">
                <a:latin typeface="Times New Roman" pitchFamily="18" charset="0"/>
              </a:rPr>
              <a:t>Неттина</a:t>
            </a:r>
            <a:r>
              <a:rPr lang="ru-RU" i="1" dirty="0" smtClean="0">
                <a:latin typeface="Times New Roman" pitchFamily="18" charset="0"/>
              </a:rPr>
              <a:t> Е.С.</a:t>
            </a: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15200" y="2514600"/>
            <a:ext cx="876300" cy="811213"/>
          </a:xfrm>
          <a:prstGeom prst="rect">
            <a:avLst/>
          </a:prstGeom>
          <a:noFill/>
        </p:spPr>
      </p:pic>
      <p:pic>
        <p:nvPicPr>
          <p:cNvPr id="8" name="Paul-Mauriat-Pol_-Moria-Love-story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460432" y="544522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38200" y="533401"/>
            <a:ext cx="6172200" cy="91439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2 этап - исследовательский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90600" y="1142984"/>
            <a:ext cx="5715000" cy="1981216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l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Рассматривание семян. Посадка семян и лука.</a:t>
            </a:r>
          </a:p>
          <a:p>
            <a:pPr algn="l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Исследовательская и практическая деятельность детей по изучению особенностей выращивания культурных насаждений:</a:t>
            </a:r>
          </a:p>
          <a:p>
            <a:pPr algn="l">
              <a:buFontTx/>
              <a:buChar char="-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почвы, приобретение семян, посадка, полив, рыхление.</a:t>
            </a:r>
          </a:p>
          <a:p>
            <a:pPr algn="l">
              <a:buFontTx/>
              <a:buChar char="-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Оформление огорода на окне</a:t>
            </a:r>
          </a:p>
          <a:p>
            <a:pPr algn="l">
              <a:buFontTx/>
              <a:buChar char="-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Наблюдение за растениями.    </a:t>
            </a:r>
          </a:p>
          <a:p>
            <a:pPr algn="l">
              <a:buFontTx/>
              <a:buChar char="-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Отражение результата через художественно-творческую деятельность.</a:t>
            </a:r>
          </a:p>
        </p:txBody>
      </p:sp>
      <p:pic>
        <p:nvPicPr>
          <p:cNvPr id="5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10400" y="3048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" descr="54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4724400"/>
            <a:ext cx="876300" cy="811213"/>
          </a:xfrm>
          <a:prstGeom prst="rect">
            <a:avLst/>
          </a:prstGeom>
          <a:noFill/>
        </p:spPr>
      </p:pic>
      <p:pic>
        <p:nvPicPr>
          <p:cNvPr id="9" name="Picture 23" descr="54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04800"/>
            <a:ext cx="876300" cy="811213"/>
          </a:xfrm>
          <a:prstGeom prst="rect">
            <a:avLst/>
          </a:prstGeom>
          <a:noFill/>
        </p:spPr>
      </p:pic>
      <p:pic>
        <p:nvPicPr>
          <p:cNvPr id="5122" name="Picture 2" descr="C:\Users\днс\Desktop\фото садик 18\DSC_014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800000">
            <a:off x="102634" y="4350785"/>
            <a:ext cx="4112176" cy="23140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 rot="21003500">
            <a:off x="5292711" y="1271404"/>
            <a:ext cx="346672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«Чудесный мешочек»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53313" y="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3810000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днс\Desktop\фото садик 18\DSC_011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21071909">
            <a:off x="285720" y="428604"/>
            <a:ext cx="4952841" cy="2787150"/>
          </a:xfrm>
          <a:prstGeom prst="rect">
            <a:avLst/>
          </a:prstGeom>
          <a:noFill/>
        </p:spPr>
      </p:pic>
      <p:pic>
        <p:nvPicPr>
          <p:cNvPr id="3075" name="Picture 3" descr="C:\Users\днс\Desktop\фото садик 18\DSC_01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392070">
            <a:off x="2987677" y="3151803"/>
            <a:ext cx="5978211" cy="3364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2195736" y="5373216"/>
            <a:ext cx="548295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Магазин «Фрукты- овощи»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10400" y="3048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252536" y="4029075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днс\Desktop\фото садик 18\DSC_012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4576636">
            <a:off x="311918" y="1385154"/>
            <a:ext cx="4177652" cy="3187109"/>
          </a:xfrm>
          <a:prstGeom prst="rect">
            <a:avLst/>
          </a:prstGeom>
          <a:noFill/>
        </p:spPr>
      </p:pic>
      <p:pic>
        <p:nvPicPr>
          <p:cNvPr id="4099" name="Picture 3" descr="C:\Users\днс\Desktop\фото садик 18\DSC_01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76557">
            <a:off x="4786009" y="2016202"/>
            <a:ext cx="3857652" cy="2888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2536" y="0"/>
            <a:ext cx="96774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1979613" y="404813"/>
            <a:ext cx="5616575" cy="657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Bookman Old Style"/>
            </a:endParaRPr>
          </a:p>
        </p:txBody>
      </p:sp>
      <p:pic>
        <p:nvPicPr>
          <p:cNvPr id="9" name="Picture 7" descr="2271ffd58084bf4f2442865240825341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9000" y="2743200"/>
            <a:ext cx="2819399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0_8ad6_18898049_XL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48600" y="-2286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t004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10000" y="5715000"/>
            <a:ext cx="8509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t004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24400" y="5791200"/>
            <a:ext cx="8509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t004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10000" y="5638800"/>
            <a:ext cx="8509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5" descr="t004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62400" y="5791200"/>
            <a:ext cx="8509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фото04.18\DSC_013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214290"/>
            <a:ext cx="4110332" cy="2313038"/>
          </a:xfrm>
          <a:prstGeom prst="rect">
            <a:avLst/>
          </a:prstGeom>
          <a:noFill/>
        </p:spPr>
      </p:pic>
      <p:pic>
        <p:nvPicPr>
          <p:cNvPr id="1027" name="Picture 3" descr="F:\фото04.18\IMG_034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43438" y="142852"/>
            <a:ext cx="3286148" cy="2454469"/>
          </a:xfrm>
          <a:prstGeom prst="rect">
            <a:avLst/>
          </a:prstGeom>
          <a:noFill/>
        </p:spPr>
      </p:pic>
      <p:pic>
        <p:nvPicPr>
          <p:cNvPr id="1028" name="Picture 4" descr="F:\фото04.18\IMG_035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3492942"/>
            <a:ext cx="3357554" cy="2507802"/>
          </a:xfrm>
          <a:prstGeom prst="rect">
            <a:avLst/>
          </a:prstGeom>
          <a:noFill/>
        </p:spPr>
      </p:pic>
      <p:pic>
        <p:nvPicPr>
          <p:cNvPr id="1029" name="Picture 5" descr="F:\фото04.18\IMG_034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32920" y="3357562"/>
            <a:ext cx="3611080" cy="269716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5240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57200" y="685801"/>
            <a:ext cx="7620000" cy="990599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3 этап - заключительный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066800" y="1752600"/>
            <a:ext cx="6705600" cy="22860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 полученных результатов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проекта «Огород на окне»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группе был создан огород на окне. </a:t>
            </a:r>
          </a:p>
          <a:p>
            <a:pPr lvl="0">
              <a:buFont typeface="Wingdings" pitchFamily="2" charset="2"/>
              <a:buChar char="Ø"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53313" y="2286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3645024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899592" y="3212976"/>
            <a:ext cx="3744416" cy="1656184"/>
          </a:xfrm>
        </p:spPr>
        <p:txBody>
          <a:bodyPr/>
          <a:lstStyle/>
          <a:p>
            <a:r>
              <a:rPr lang="ru-RU" dirty="0" smtClean="0"/>
              <a:t>Пробуем лук на вкус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10400" y="3048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3810000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SDC1000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4008" y="2492896"/>
            <a:ext cx="4176464" cy="3725416"/>
          </a:xfrm>
          <a:prstGeom prst="rect">
            <a:avLst/>
          </a:prstGeom>
        </p:spPr>
      </p:pic>
      <p:pic>
        <p:nvPicPr>
          <p:cNvPr id="6146" name="Picture 2" descr="C:\Users\днс\Desktop\фото садик 18\DSC_018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285728"/>
            <a:ext cx="5333683" cy="3001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429000" y="2828836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2000" b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endParaRPr lang="ru-RU" sz="2000" b="1" dirty="0">
              <a:solidFill>
                <a:srgbClr val="0033CC"/>
              </a:solidFill>
              <a:latin typeface="Bookman Old Style" pitchFamily="18" charset="0"/>
            </a:endParaRPr>
          </a:p>
        </p:txBody>
      </p:sp>
      <p:pic>
        <p:nvPicPr>
          <p:cNvPr id="10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00" y="2286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9600" y="91440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91425" y="327660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Песня\Desktop\анимашки\nasekomoe-60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29400" y="5498211"/>
            <a:ext cx="1581150" cy="1359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днс\Desktop\фото садик 18\DSC_023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71736" y="285728"/>
            <a:ext cx="4643438" cy="3397593"/>
          </a:xfrm>
          <a:prstGeom prst="rect">
            <a:avLst/>
          </a:prstGeom>
          <a:noFill/>
        </p:spPr>
      </p:pic>
      <p:pic>
        <p:nvPicPr>
          <p:cNvPr id="7171" name="Picture 3" descr="C:\Users\днс\Desktop\фото садик 18\DSC_023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596" y="3762535"/>
            <a:ext cx="5500726" cy="309546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10400" y="3048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3810000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днс\Desktop\фото садик 18\DSC_023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285728"/>
            <a:ext cx="5357850" cy="3215778"/>
          </a:xfrm>
          <a:prstGeom prst="rect">
            <a:avLst/>
          </a:prstGeom>
          <a:noFill/>
        </p:spPr>
      </p:pic>
      <p:pic>
        <p:nvPicPr>
          <p:cNvPr id="9219" name="Picture 3" descr="C:\Users\днс\Desktop\фото садик 18\DSC_02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57390" y="3540761"/>
            <a:ext cx="6786610" cy="3317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53313" y="285728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029075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C:\Users\днс\Desktop\фото садик 18\DSC_023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785794"/>
            <a:ext cx="7143768" cy="4020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ljrevtyns vjb\фоны\с детьми\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2" descr="0_59284_a0f7fe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24695">
            <a:off x="6437685" y="76170"/>
            <a:ext cx="2743200" cy="23447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38200" y="533400"/>
            <a:ext cx="36952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СПАСИБО 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00600" y="2514600"/>
            <a:ext cx="12618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ЗА 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638800"/>
            <a:ext cx="43364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ВНИМАНИЕ!</a:t>
            </a:r>
            <a:endParaRPr lang="ru-RU" sz="4800" b="1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77200" y="4953000"/>
            <a:ext cx="876300" cy="811213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72177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14400" y="1524000"/>
            <a:ext cx="4343399" cy="694730"/>
          </a:xfrm>
          <a:prstGeom prst="rect">
            <a:avLst/>
          </a:prstGeom>
        </p:spPr>
        <p:txBody>
          <a:bodyPr wrap="square">
            <a:prstTxWarp prst="textWave4">
              <a:avLst/>
            </a:prstTxWarp>
            <a:spAutoFit/>
          </a:bodyPr>
          <a:lstStyle/>
          <a:p>
            <a:pPr algn="ctr"/>
            <a:r>
              <a:rPr lang="ru-RU" sz="54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ЦЕЛЬ</a:t>
            </a:r>
            <a:endParaRPr lang="ru-RU" sz="54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1957628"/>
            <a:ext cx="8001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  Формирование экологической культуры у детей и родителей, создание условий для познавательного развития детей через проектно-исследовательскую деятельность и организацию художественно-продуктивной творческой деятельности. Вовлечение родителей в совместную исследовательскую деятельность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1071546"/>
            <a:ext cx="876300" cy="8112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72177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1066800" y="914400"/>
            <a:ext cx="4038600" cy="15240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CC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81766" tIns="40883" rIns="81766" bIns="40883"/>
          <a:lstStyle/>
          <a:p>
            <a:pPr defTabSz="817563"/>
            <a:r>
              <a:rPr lang="ru-RU" b="1" dirty="0">
                <a:solidFill>
                  <a:srgbClr val="FF0000"/>
                </a:solidFill>
              </a:rPr>
              <a:t>     </a:t>
            </a:r>
          </a:p>
          <a:p>
            <a:pPr defTabSz="817563"/>
            <a:r>
              <a:rPr lang="ru-RU" b="1" dirty="0">
                <a:solidFill>
                  <a:srgbClr val="FF0000"/>
                </a:solidFill>
              </a:rPr>
              <a:t>   </a:t>
            </a:r>
            <a:r>
              <a:rPr lang="ru-RU" b="1" dirty="0" smtClean="0">
                <a:solidFill>
                  <a:srgbClr val="FF0000"/>
                </a:solidFill>
              </a:rPr>
              <a:t>         </a:t>
            </a:r>
            <a:r>
              <a:rPr lang="ru-RU" sz="3600" b="1" dirty="0">
                <a:solidFill>
                  <a:srgbClr val="FF0000"/>
                </a:solidFill>
              </a:rPr>
              <a:t>ЗАДАЧИ:</a:t>
            </a:r>
          </a:p>
          <a:p>
            <a:pPr defTabSz="817563"/>
            <a:endParaRPr lang="ru-RU" b="1" dirty="0">
              <a:solidFill>
                <a:srgbClr val="FF0000"/>
              </a:solidFill>
            </a:endParaRPr>
          </a:p>
          <a:p>
            <a:pPr defTabSz="817563"/>
            <a:endParaRPr lang="ru-RU" sz="2100" b="1" dirty="0">
              <a:solidFill>
                <a:srgbClr val="FF0000"/>
              </a:solidFill>
            </a:endParaRPr>
          </a:p>
          <a:p>
            <a:pPr defTabSz="817563"/>
            <a:r>
              <a:rPr lang="ru-RU" sz="2100" b="1" dirty="0">
                <a:solidFill>
                  <a:srgbClr val="FF0000"/>
                </a:solidFill>
              </a:rPr>
              <a:t>         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52400" y="2052936"/>
            <a:ext cx="86106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1.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Формировать у детей знания о росте и потребности растений.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2.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Формировать умения наблюдать, ухаживать за огородными культурами.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3.Развиватьлюбознательность,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интерес к исследовательской деятельности, экспериментированию.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4.Формировать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осознанно- правильное отношение к природным явлениям и объектам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5.Воспитывать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бережное 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ea typeface="Times New Roman" pitchFamily="18" charset="0"/>
              </a:rPr>
              <a:t>и заботливое отношение к растениям.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</a:rPr>
              <a:t>6. Формировать партнерские взаимоотношения между педагогом, детьми и родителями.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67200" y="762000"/>
            <a:ext cx="876300" cy="811213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хема 4"/>
          <p:cNvGraphicFramePr/>
          <p:nvPr/>
        </p:nvGraphicFramePr>
        <p:xfrm>
          <a:off x="0" y="609600"/>
          <a:ext cx="88392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Выгнутая вверх стрелка 5"/>
          <p:cNvSpPr/>
          <p:nvPr/>
        </p:nvSpPr>
        <p:spPr>
          <a:xfrm rot="19464041">
            <a:off x="1824037" y="1097127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 rot="2182097">
            <a:off x="5937152" y="1101871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 rot="14271214">
            <a:off x="1824036" y="4602329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rot="8107289">
            <a:off x="5909513" y="4727386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1371600" y="0"/>
            <a:ext cx="6477000" cy="7620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Участники   проекта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886200" y="2895600"/>
            <a:ext cx="5181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П</a:t>
            </a:r>
            <a:r>
              <a:rPr kumimoji="0" lang="ru-RU" sz="32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одготовительный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32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Исследовательский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2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Заключительный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(обобщающий)</a:t>
            </a:r>
            <a:endParaRPr kumimoji="0" lang="ru-RU" sz="32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981200" y="1524000"/>
            <a:ext cx="5545108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Этапы проекта: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5364" name="Picture 4" descr="master04_backgroun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1288079926_120912364_1----D--128807992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34803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>
            <a:off x="3779838" y="188913"/>
            <a:ext cx="446405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Формы  работы</a:t>
            </a:r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3492500" y="1628775"/>
            <a:ext cx="192563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6600"/>
                </a:solidFill>
                <a:latin typeface="Times New Roman" pitchFamily="18" charset="0"/>
              </a:rPr>
              <a:t>*беседы</a:t>
            </a:r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6732588" y="1628775"/>
            <a:ext cx="21082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33CC"/>
                </a:solidFill>
                <a:latin typeface="Times New Roman" pitchFamily="18" charset="0"/>
              </a:rPr>
              <a:t>*занятия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714544" y="3962400"/>
            <a:ext cx="6502444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4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CC0099"/>
                </a:solidFill>
                <a:latin typeface="Times New Roman" pitchFamily="18" charset="0"/>
              </a:rPr>
              <a:t>*дидактические,   настольные игры, сюжетно-ролевые, театрализованные игры</a:t>
            </a:r>
          </a:p>
        </p:txBody>
      </p:sp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395288" y="6021388"/>
            <a:ext cx="788511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008000"/>
                </a:solidFill>
                <a:latin typeface="Times New Roman" pitchFamily="18" charset="0"/>
              </a:rPr>
              <a:t>* целенаправленные наблюдения, экскурсии</a:t>
            </a:r>
          </a:p>
        </p:txBody>
      </p: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1187450" y="3068638"/>
            <a:ext cx="645318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*совместный труд детей и взрослых</a:t>
            </a:r>
          </a:p>
        </p:txBody>
      </p:sp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3635375" y="2420938"/>
            <a:ext cx="4170363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3366FF"/>
                </a:solidFill>
                <a:latin typeface="Times New Roman" pitchFamily="18" charset="0"/>
              </a:rPr>
              <a:t>*работа с родителями</a:t>
            </a:r>
          </a:p>
        </p:txBody>
      </p:sp>
      <p:sp>
        <p:nvSpPr>
          <p:cNvPr id="28698" name="Rectangle 26"/>
          <p:cNvSpPr>
            <a:spLocks noChangeArrowheads="1"/>
          </p:cNvSpPr>
          <p:nvPr/>
        </p:nvSpPr>
        <p:spPr bwMode="auto">
          <a:xfrm>
            <a:off x="3635375" y="3573463"/>
            <a:ext cx="5346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00CCFF"/>
                </a:solidFill>
                <a:latin typeface="Times New Roman" pitchFamily="18" charset="0"/>
              </a:rPr>
              <a:t>*продуктивная деятельность</a:t>
            </a:r>
          </a:p>
        </p:txBody>
      </p:sp>
      <p:sp>
        <p:nvSpPr>
          <p:cNvPr id="28700" name="Rectangle 28"/>
          <p:cNvSpPr>
            <a:spLocks noChangeArrowheads="1"/>
          </p:cNvSpPr>
          <p:nvPr/>
        </p:nvSpPr>
        <p:spPr bwMode="auto">
          <a:xfrm>
            <a:off x="4800600" y="4114800"/>
            <a:ext cx="4572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</a:rPr>
              <a:t>*посильная самостоятельная </a:t>
            </a:r>
          </a:p>
          <a:p>
            <a:pPr lvl="1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</a:rPr>
              <a:t>трудовая деятельность</a:t>
            </a:r>
          </a:p>
        </p:txBody>
      </p:sp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684213" y="5516563"/>
            <a:ext cx="8064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6699"/>
                </a:solidFill>
                <a:latin typeface="Times New Roman" pitchFamily="18" charset="0"/>
              </a:rPr>
              <a:t>*использование иллюстративного  материала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nimBg="1"/>
      <p:bldP spid="28691" grpId="0"/>
      <p:bldP spid="28692" grpId="0"/>
      <p:bldP spid="28694" grpId="0"/>
      <p:bldP spid="28695" grpId="0"/>
      <p:bldP spid="28696" grpId="0"/>
      <p:bldP spid="28697" grpId="0"/>
      <p:bldP spid="28698" grpId="0"/>
      <p:bldP spid="28700" grpId="0"/>
      <p:bldP spid="287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8" name="Picture 4" descr="468slide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Cloud"/>
          <p:cNvSpPr>
            <a:spLocks noChangeAspect="1" noEditPoints="1" noChangeArrowheads="1"/>
          </p:cNvSpPr>
          <p:nvPr/>
        </p:nvSpPr>
        <p:spPr bwMode="auto">
          <a:xfrm>
            <a:off x="0" y="2492375"/>
            <a:ext cx="8964613" cy="20891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rgbClr val="250698"/>
                </a:solidFill>
              </a:rPr>
              <a:t>1. Из семечки, луковицы, зернышка можно вырастить растение. Создав огород на окне, мы вырастим лук, петрушку, подсолнух и другие овощные культуры. У детей появится интерес к растениям.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250698"/>
                </a:solidFill>
              </a:rPr>
              <a:t>2. Дети смогут различать некоторые виды растений, узнают много интересного из жизни растений, исследуют опытным путем условия, </a:t>
            </a:r>
            <a:r>
              <a:rPr lang="ru-RU" sz="1600" b="1" dirty="0" err="1" smtClean="0">
                <a:solidFill>
                  <a:srgbClr val="250698"/>
                </a:solidFill>
              </a:rPr>
              <a:t>необхоимые</a:t>
            </a:r>
            <a:r>
              <a:rPr lang="ru-RU" sz="1600" b="1" dirty="0" smtClean="0">
                <a:solidFill>
                  <a:srgbClr val="250698"/>
                </a:solidFill>
              </a:rPr>
              <a:t> для их роста.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250698"/>
                </a:solidFill>
              </a:rPr>
              <a:t>3. Дети научаться вести наблюдения и делать первые выводы.</a:t>
            </a:r>
          </a:p>
          <a:p>
            <a:pPr>
              <a:defRPr/>
            </a:pPr>
            <a:endParaRPr lang="ru-RU" sz="1600" b="1" dirty="0" smtClean="0">
              <a:solidFill>
                <a:srgbClr val="250698"/>
              </a:solidFill>
            </a:endParaRPr>
          </a:p>
          <a:p>
            <a:pPr>
              <a:defRPr/>
            </a:pPr>
            <a:endParaRPr lang="ru-RU" sz="2000" b="1" dirty="0" smtClean="0">
              <a:solidFill>
                <a:srgbClr val="250698"/>
              </a:solidFill>
            </a:endParaRPr>
          </a:p>
          <a:p>
            <a:pPr>
              <a:buFontTx/>
              <a:buChar char="•"/>
              <a:defRPr/>
            </a:pPr>
            <a:endParaRPr lang="ru-RU" sz="2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5867400" y="981075"/>
            <a:ext cx="3025775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 ожидаемый</a:t>
            </a:r>
          </a:p>
        </p:txBody>
      </p:sp>
      <p:sp>
        <p:nvSpPr>
          <p:cNvPr id="30727" name="WordArt 7"/>
          <p:cNvSpPr>
            <a:spLocks noChangeArrowheads="1" noChangeShapeType="1" noTextEdit="1"/>
          </p:cNvSpPr>
          <p:nvPr/>
        </p:nvSpPr>
        <p:spPr bwMode="auto">
          <a:xfrm>
            <a:off x="539750" y="4797425"/>
            <a:ext cx="3240088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 результат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nimBg="1"/>
      <p:bldP spid="307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1835696" y="5715000"/>
            <a:ext cx="367240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Знакомство с луком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1371600"/>
            <a:ext cx="6248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Определение цели и задач проекта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Анализ имеющихся условий в группе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Сбор информационного материала о растениях (загадки, стихи)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Разработка комплексно-тематического плана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Создание условий для организации работы в «огороде на окне»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92280" y="404664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914400" y="6096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1 этап - подготовительный</a:t>
            </a:r>
            <a:endParaRPr lang="ru-RU" sz="4000" dirty="0"/>
          </a:p>
        </p:txBody>
      </p:sp>
      <p:pic>
        <p:nvPicPr>
          <p:cNvPr id="17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3810000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днс\Desktop\фото садик 18\DSC_001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8794" y="3429000"/>
            <a:ext cx="3857620" cy="2170828"/>
          </a:xfrm>
          <a:prstGeom prst="rect">
            <a:avLst/>
          </a:prstGeom>
          <a:noFill/>
        </p:spPr>
      </p:pic>
      <p:pic>
        <p:nvPicPr>
          <p:cNvPr id="1027" name="Picture 3" descr="C:\Users\днс\Desktop\фото садик 18\DSC_00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800000">
            <a:off x="5500661" y="3857628"/>
            <a:ext cx="3643339" cy="2626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1691680" y="4293096"/>
            <a:ext cx="368275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Посадка лука и петрушки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10400" y="3048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3810000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днс\Desktop\фото садик 18\DSC_003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857224" y="428604"/>
            <a:ext cx="4071966" cy="3768137"/>
          </a:xfrm>
          <a:prstGeom prst="rect">
            <a:avLst/>
          </a:prstGeom>
          <a:noFill/>
        </p:spPr>
      </p:pic>
      <p:pic>
        <p:nvPicPr>
          <p:cNvPr id="2051" name="Picture 3" descr="C:\Users\днс\Desktop\фото садик 18\DSC_00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4379619" y="2721985"/>
            <a:ext cx="4608903" cy="2655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394</Words>
  <Application>Microsoft Office PowerPoint</Application>
  <PresentationFormat>Экран (4:3)</PresentationFormat>
  <Paragraphs>74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Знакомство с луком</vt:lpstr>
      <vt:lpstr>Посадка лука и петрушки</vt:lpstr>
      <vt:lpstr>2 этап - исследовательский</vt:lpstr>
      <vt:lpstr>Игра «Чудесный мешочек»</vt:lpstr>
      <vt:lpstr>Магазин «Фрукты- овощи»</vt:lpstr>
      <vt:lpstr>Слайд 13</vt:lpstr>
      <vt:lpstr>3 этап - заключительный</vt:lpstr>
      <vt:lpstr>Пробуем лук на вкус</vt:lpstr>
      <vt:lpstr>Слайд 16</vt:lpstr>
      <vt:lpstr>Слайд 17</vt:lpstr>
      <vt:lpstr>Слайд 18</vt:lpstr>
      <vt:lpstr>Слайд 19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</dc:creator>
  <cp:lastModifiedBy>днс</cp:lastModifiedBy>
  <cp:revision>19</cp:revision>
  <dcterms:created xsi:type="dcterms:W3CDTF">2014-02-25T08:40:02Z</dcterms:created>
  <dcterms:modified xsi:type="dcterms:W3CDTF">2018-06-20T01:39:13Z</dcterms:modified>
</cp:coreProperties>
</file>